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7"/>
  </p:notesMasterIdLst>
  <p:handoutMasterIdLst>
    <p:handoutMasterId r:id="rId18"/>
  </p:handoutMasterIdLst>
  <p:sldIdLst>
    <p:sldId id="429" r:id="rId3"/>
    <p:sldId id="430" r:id="rId4"/>
    <p:sldId id="431" r:id="rId5"/>
    <p:sldId id="427" r:id="rId6"/>
    <p:sldId id="411" r:id="rId7"/>
    <p:sldId id="412" r:id="rId8"/>
    <p:sldId id="433" r:id="rId9"/>
    <p:sldId id="438" r:id="rId10"/>
    <p:sldId id="421" r:id="rId11"/>
    <p:sldId id="454" r:id="rId12"/>
    <p:sldId id="434" r:id="rId13"/>
    <p:sldId id="452" r:id="rId14"/>
    <p:sldId id="453" r:id="rId15"/>
    <p:sldId id="437" r:id="rId1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FF"/>
    <a:srgbClr val="F7FFFF"/>
    <a:srgbClr val="FF0066"/>
    <a:srgbClr val="CCFFCC"/>
    <a:srgbClr val="CCFFFF"/>
    <a:srgbClr val="FFFFCC"/>
    <a:srgbClr val="0000CC"/>
    <a:srgbClr val="CCFF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9" autoAdjust="0"/>
    <p:restoredTop sz="59364" autoAdjust="0"/>
  </p:normalViewPr>
  <p:slideViewPr>
    <p:cSldViewPr snapToGrid="0">
      <p:cViewPr varScale="1">
        <p:scale>
          <a:sx n="80" d="100"/>
          <a:sy n="80" d="100"/>
        </p:scale>
        <p:origin x="60" y="119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97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6" cy="498693"/>
          </a:xfrm>
          <a:prstGeom prst="rect">
            <a:avLst/>
          </a:prstGeom>
        </p:spPr>
        <p:txBody>
          <a:bodyPr vert="horz" lIns="91550" tIns="45774" rIns="91550" bIns="4577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0" y="0"/>
            <a:ext cx="2949786" cy="498693"/>
          </a:xfrm>
          <a:prstGeom prst="rect">
            <a:avLst/>
          </a:prstGeom>
        </p:spPr>
        <p:txBody>
          <a:bodyPr vert="horz" lIns="91550" tIns="45774" rIns="91550" bIns="45774" rtlCol="0"/>
          <a:lstStyle>
            <a:lvl1pPr algn="r">
              <a:defRPr sz="1200"/>
            </a:lvl1pPr>
          </a:lstStyle>
          <a:p>
            <a:fld id="{32DCD440-C21B-4EF5-A4D3-BB56BB656102}" type="datetimeFigureOut">
              <a:rPr kumimoji="1" lang="ja-JP" altLang="en-US" smtClean="0"/>
              <a:t>2023/3/24</a:t>
            </a:fld>
            <a:endParaRPr kumimoji="1" lang="ja-JP" altLang="en-US"/>
          </a:p>
        </p:txBody>
      </p:sp>
      <p:sp>
        <p:nvSpPr>
          <p:cNvPr id="4" name="フッター プレースホルダー 3"/>
          <p:cNvSpPr>
            <a:spLocks noGrp="1"/>
          </p:cNvSpPr>
          <p:nvPr>
            <p:ph type="ftr" sz="quarter" idx="2"/>
          </p:nvPr>
        </p:nvSpPr>
        <p:spPr>
          <a:xfrm>
            <a:off x="2" y="9440648"/>
            <a:ext cx="2949786" cy="498692"/>
          </a:xfrm>
          <a:prstGeom prst="rect">
            <a:avLst/>
          </a:prstGeom>
        </p:spPr>
        <p:txBody>
          <a:bodyPr vert="horz" lIns="91550" tIns="45774" rIns="91550" bIns="4577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0" y="9440648"/>
            <a:ext cx="2949786" cy="498692"/>
          </a:xfrm>
          <a:prstGeom prst="rect">
            <a:avLst/>
          </a:prstGeom>
        </p:spPr>
        <p:txBody>
          <a:bodyPr vert="horz" lIns="91550" tIns="45774" rIns="91550" bIns="45774"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6" cy="498693"/>
          </a:xfrm>
          <a:prstGeom prst="rect">
            <a:avLst/>
          </a:prstGeom>
        </p:spPr>
        <p:txBody>
          <a:bodyPr vert="horz" lIns="91550" tIns="45774" rIns="91550" bIns="4577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0"/>
            <a:ext cx="2949786" cy="498693"/>
          </a:xfrm>
          <a:prstGeom prst="rect">
            <a:avLst/>
          </a:prstGeom>
        </p:spPr>
        <p:txBody>
          <a:bodyPr vert="horz" lIns="91550" tIns="45774" rIns="91550" bIns="45774" rtlCol="0"/>
          <a:lstStyle>
            <a:lvl1pPr algn="r">
              <a:defRPr sz="1200"/>
            </a:lvl1pPr>
          </a:lstStyle>
          <a:p>
            <a:fld id="{C6B2C924-E609-4431-B130-84FA06EF891B}"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550" tIns="45774" rIns="91550" bIns="45774"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1550" tIns="45774" rIns="91550" bIns="45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8"/>
            <a:ext cx="2949786" cy="498692"/>
          </a:xfrm>
          <a:prstGeom prst="rect">
            <a:avLst/>
          </a:prstGeom>
        </p:spPr>
        <p:txBody>
          <a:bodyPr vert="horz" lIns="91550" tIns="45774" rIns="91550" bIns="4577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6" cy="498692"/>
          </a:xfrm>
          <a:prstGeom prst="rect">
            <a:avLst/>
          </a:prstGeom>
        </p:spPr>
        <p:txBody>
          <a:bodyPr vert="horz" lIns="91550" tIns="45774" rIns="91550" bIns="45774"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人権同和教育課ｅコンテンツナンバー</a:t>
            </a:r>
            <a:r>
              <a:rPr lang="en-US" altLang="ja-JP" dirty="0"/>
              <a:t>18</a:t>
            </a:r>
          </a:p>
          <a:p>
            <a:r>
              <a:rPr lang="ja-JP" altLang="en-US" dirty="0"/>
              <a:t>「人権教育に係る国の動向等について」</a:t>
            </a:r>
          </a:p>
          <a:p>
            <a:endParaRPr lang="ja-JP" altLang="en-US" dirty="0"/>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6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6364" indent="-286819" defTabSz="91116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8862" indent="-229772" defTabSz="91116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8406" indent="-229772" defTabSz="91116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7951" indent="-229772" defTabSz="91116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4325" indent="-229772" defTabSz="91116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0701" indent="-229772" defTabSz="91116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7076" indent="-229772" defTabSz="91116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3451" indent="-229772" defTabSz="91116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163769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鹿児島県では，</a:t>
            </a:r>
            <a:r>
              <a:rPr lang="ja-JP" altLang="en-US" dirty="0"/>
              <a:t>令和３年度に２つの人権に係る条例を制定しました。</a:t>
            </a:r>
            <a:endParaRPr lang="en-US" altLang="ja-JP" dirty="0"/>
          </a:p>
          <a:p>
            <a:r>
              <a:rPr lang="ja-JP" altLang="en-US" dirty="0"/>
              <a:t>これらの条例や基本計画には，学校での関わりが重要であることが明記されており，このことを踏まえて，人権教育の推進を図っていく必要があります。</a:t>
            </a:r>
            <a:endParaRPr lang="en-US" altLang="ja-JP" dirty="0"/>
          </a:p>
        </p:txBody>
      </p:sp>
      <p:sp>
        <p:nvSpPr>
          <p:cNvPr id="4" name="スライド番号プレースホルダー 3"/>
          <p:cNvSpPr>
            <a:spLocks noGrp="1"/>
          </p:cNvSpPr>
          <p:nvPr>
            <p:ph type="sldNum" sz="quarter" idx="10"/>
          </p:nvPr>
        </p:nvSpPr>
        <p:spPr/>
        <p:txBody>
          <a:bodyPr/>
          <a:lstStyle/>
          <a:p>
            <a:pPr>
              <a:defRPr/>
            </a:pPr>
            <a:fld id="{17C45E06-4D6A-4BC2-A222-34D8E8985C5B}" type="slidenum">
              <a:rPr lang="en-US" altLang="ja-JP"/>
              <a:pPr>
                <a:defRPr/>
              </a:pPr>
              <a:t>10</a:t>
            </a:fld>
            <a:endParaRPr lang="en-US" altLang="ja-JP"/>
          </a:p>
        </p:txBody>
      </p:sp>
    </p:spTree>
    <p:extLst>
      <p:ext uri="{BB962C8B-B14F-4D97-AF65-F5344CB8AC3E}">
        <p14:creationId xmlns:p14="http://schemas.microsoft.com/office/powerpoint/2010/main" val="2418736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本県の学校における人権教育に係る最近の動向として，県人権教育・啓発基本計画」２次改定を受けて，性の多様性を尊重する観点から，公文書の性別記載欄の見直しが行われています。例えば，令和３年度公立高等学校入学者選抜に係る学区指定申請書や入学願書の性別記載欄が廃止となりました。</a:t>
            </a:r>
            <a:endParaRPr kumimoji="1" lang="en-US" altLang="ja-JP" sz="1200"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11</a:t>
            </a:fld>
            <a:endParaRPr kumimoji="1" lang="ja-JP" altLang="en-US"/>
          </a:p>
        </p:txBody>
      </p:sp>
    </p:spTree>
    <p:extLst>
      <p:ext uri="{BB962C8B-B14F-4D97-AF65-F5344CB8AC3E}">
        <p14:creationId xmlns:p14="http://schemas.microsoft.com/office/powerpoint/2010/main" val="271990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国民の意識や社会情勢は大きく変化し，それに伴い，学校や人権を取り巻く情勢も大きく変化しています。令和の時代には，これまで以上に一層，学校における人権教育を充実させていくことが求められており，こうした背景の下，平成</a:t>
            </a:r>
            <a:r>
              <a:rPr kumimoji="1" lang="en-US" altLang="ja-JP" dirty="0"/>
              <a:t>20</a:t>
            </a:r>
            <a:r>
              <a:rPr kumimoji="1" lang="ja-JP" altLang="en-US" dirty="0"/>
              <a:t>年３月に「人権教育の指導方法等に関する調査等会議」から出された「人権教育の指導法等の在り方について」の第三次とりまとめ策定後，これを補足するものとして，「人権教育を取り巻く諸情勢について」が令和３年に出されました。この補足資料については，「ビジネスと人権」に関する行動計画や「こども家庭庁設置法案」などの子どもの人権に係る動向等を踏まえて，令和４年３月に改訂されてい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12</a:t>
            </a:fld>
            <a:endParaRPr kumimoji="1" lang="ja-JP" altLang="en-US"/>
          </a:p>
        </p:txBody>
      </p:sp>
    </p:spTree>
    <p:extLst>
      <p:ext uri="{BB962C8B-B14F-4D97-AF65-F5344CB8AC3E}">
        <p14:creationId xmlns:p14="http://schemas.microsoft.com/office/powerpoint/2010/main" val="3469979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三次とりまとめを補足する資料では，新学習指導要領に新たに盛り込まれた要素である「社会に開かれた教育課程の実現」，「カリキュラム・マネジメントの推進」，「主体的・対話的で深い学びの実現に向けた授業改善」は，第三次とりまとめに示されている内容と密接に関係していると強調されています。例えば，第</a:t>
            </a:r>
            <a:r>
              <a:rPr kumimoji="1" lang="en-US" altLang="ja-JP" dirty="0"/>
              <a:t>3</a:t>
            </a:r>
            <a:r>
              <a:rPr kumimoji="1" lang="ja-JP" altLang="en-US" dirty="0"/>
              <a:t>次とりまとめで示されている人権教育の指導方法の基本原理である「協力」，「参加」「体験」を中核においた学習は，「主体的・対話的で深い学びの実現に向けた授業改善」につながります。</a:t>
            </a:r>
            <a:endParaRPr kumimoji="1" lang="en-US" altLang="ja-JP" dirty="0"/>
          </a:p>
          <a:p>
            <a:r>
              <a:rPr kumimoji="1" lang="ja-JP" altLang="en-US" dirty="0"/>
              <a:t>そして，学習指導要領の前文に，人権教育の理念と共通することが示されていることは，人権教育は，すべての教育の基本であり，学校の教育活動全体を通じて人権教育を推進することの重要性を示しています。</a:t>
            </a:r>
          </a:p>
          <a:p>
            <a:r>
              <a:rPr kumimoji="1" lang="ja-JP" altLang="en-US" dirty="0"/>
              <a:t>そのことを踏まえ，人権教育の充実を目指した教育課程の編成や，人権尊重の理念に立った生徒指導，人権尊重の視点に立った学級経営等に取り組み，人権尊重の精神に立つ学校づくりを進めましょう。</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13</a:t>
            </a:fld>
            <a:endParaRPr kumimoji="1" lang="ja-JP" altLang="en-US"/>
          </a:p>
        </p:txBody>
      </p:sp>
    </p:spTree>
    <p:extLst>
      <p:ext uri="{BB962C8B-B14F-4D97-AF65-F5344CB8AC3E}">
        <p14:creationId xmlns:p14="http://schemas.microsoft.com/office/powerpoint/2010/main" val="3239185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人権教育は全ての教育の基本です。</a:t>
            </a:r>
          </a:p>
          <a:p>
            <a:r>
              <a:rPr lang="ja-JP" altLang="en-US" dirty="0"/>
              <a:t>子どもたちが，今日も行きたいと思う学校づくりを進めていきましょう。</a:t>
            </a:r>
          </a:p>
        </p:txBody>
      </p:sp>
    </p:spTree>
    <p:extLst>
      <p:ext uri="{BB962C8B-B14F-4D97-AF65-F5344CB8AC3E}">
        <p14:creationId xmlns:p14="http://schemas.microsoft.com/office/powerpoint/2010/main" val="395771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chemeClr val="tx1"/>
                </a:solidFill>
                <a:latin typeface="BIZ UDゴシック" panose="020B0400000000000000" pitchFamily="49" charset="-128"/>
                <a:ea typeface="BIZ UDゴシック" panose="020B0400000000000000" pitchFamily="49" charset="-128"/>
              </a:rPr>
              <a:t>このコンテンツでは，次の内容を学習します。　</a:t>
            </a:r>
          </a:p>
          <a:p>
            <a:r>
              <a:rPr lang="ja-JP" altLang="en-US" sz="1200" dirty="0">
                <a:solidFill>
                  <a:schemeClr val="tx1"/>
                </a:solidFill>
                <a:latin typeface="BIZ UDゴシック" panose="020B0400000000000000" pitchFamily="49" charset="-128"/>
                <a:ea typeface="BIZ UDゴシック" panose="020B0400000000000000" pitchFamily="49" charset="-128"/>
              </a:rPr>
              <a:t>１　人権教育に係る国際社会の動向等　</a:t>
            </a:r>
          </a:p>
          <a:p>
            <a:r>
              <a:rPr lang="ja-JP" altLang="en-US" sz="1200" dirty="0">
                <a:solidFill>
                  <a:schemeClr val="tx1"/>
                </a:solidFill>
                <a:latin typeface="BIZ UDゴシック" panose="020B0400000000000000" pitchFamily="49" charset="-128"/>
                <a:ea typeface="BIZ UDゴシック" panose="020B0400000000000000" pitchFamily="49" charset="-128"/>
              </a:rPr>
              <a:t>２　人権教育に係る我が国の動向等　</a:t>
            </a:r>
          </a:p>
          <a:p>
            <a:r>
              <a:rPr lang="ja-JP" altLang="en-US" sz="1200" dirty="0">
                <a:solidFill>
                  <a:schemeClr val="tx1"/>
                </a:solidFill>
                <a:latin typeface="BIZ UDゴシック" panose="020B0400000000000000" pitchFamily="49" charset="-128"/>
                <a:ea typeface="BIZ UDゴシック" panose="020B0400000000000000" pitchFamily="49" charset="-128"/>
              </a:rPr>
              <a:t>３　学校における人権教育の推進</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r>
              <a:rPr lang="ja-JP" altLang="en-US" sz="1200" dirty="0">
                <a:solidFill>
                  <a:schemeClr val="tx1"/>
                </a:solidFill>
                <a:latin typeface="BIZ UDゴシック" panose="020B0400000000000000" pitchFamily="49" charset="-128"/>
                <a:ea typeface="BIZ UDゴシック" panose="020B0400000000000000" pitchFamily="49" charset="-128"/>
              </a:rPr>
              <a:t>についてです。</a:t>
            </a:r>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654704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mn-ea"/>
              </a:rPr>
              <a:t>はじめに，国際社会の動向等についてです。</a:t>
            </a:r>
          </a:p>
          <a:p>
            <a:r>
              <a:rPr lang="en-US" altLang="ja-JP" sz="1100" dirty="0">
                <a:latin typeface="+mn-ea"/>
              </a:rPr>
              <a:t>1948</a:t>
            </a:r>
            <a:r>
              <a:rPr lang="ja-JP" altLang="en-US" sz="1100" dirty="0">
                <a:latin typeface="+mn-ea"/>
              </a:rPr>
              <a:t>年（昭和</a:t>
            </a:r>
            <a:r>
              <a:rPr lang="en-US" altLang="ja-JP" sz="1100" dirty="0">
                <a:latin typeface="+mn-ea"/>
              </a:rPr>
              <a:t>23</a:t>
            </a:r>
            <a:r>
              <a:rPr lang="ja-JP" altLang="en-US" sz="1100" dirty="0">
                <a:latin typeface="+mn-ea"/>
              </a:rPr>
              <a:t>年）</a:t>
            </a:r>
            <a:r>
              <a:rPr lang="en-US" altLang="ja-JP" sz="1100" dirty="0">
                <a:latin typeface="+mn-ea"/>
              </a:rPr>
              <a:t>12</a:t>
            </a:r>
            <a:r>
              <a:rPr lang="ja-JP" altLang="en-US" sz="1100" dirty="0">
                <a:latin typeface="+mn-ea"/>
              </a:rPr>
              <a:t>月</a:t>
            </a:r>
            <a:r>
              <a:rPr lang="en-US" altLang="ja-JP" sz="1100" dirty="0">
                <a:latin typeface="+mn-ea"/>
              </a:rPr>
              <a:t>10</a:t>
            </a:r>
            <a:r>
              <a:rPr lang="ja-JP" altLang="en-US" sz="1100" dirty="0">
                <a:latin typeface="+mn-ea"/>
              </a:rPr>
              <a:t>日に開催された国連総会において，世界における自由，正義及び平和の基礎である基本的人権を確保するため，全ての人民と全ての国とが達成すべき共通の基準として「世界人権宣言」が採択されました。そして，国連は，世界人権宣言が採択されたのを記念し，</a:t>
            </a:r>
            <a:r>
              <a:rPr lang="en-US" altLang="ja-JP" sz="1100" dirty="0">
                <a:latin typeface="+mn-ea"/>
              </a:rPr>
              <a:t>12</a:t>
            </a:r>
            <a:r>
              <a:rPr lang="ja-JP" altLang="en-US" sz="1100" dirty="0">
                <a:latin typeface="+mn-ea"/>
              </a:rPr>
              <a:t>月</a:t>
            </a:r>
            <a:r>
              <a:rPr lang="en-US" altLang="ja-JP" sz="1100" dirty="0">
                <a:latin typeface="+mn-ea"/>
              </a:rPr>
              <a:t>10</a:t>
            </a:r>
            <a:r>
              <a:rPr lang="ja-JP" altLang="en-US" sz="1100" dirty="0">
                <a:latin typeface="+mn-ea"/>
              </a:rPr>
              <a:t>日を「 人権デー」と定めました。</a:t>
            </a:r>
          </a:p>
          <a:p>
            <a:r>
              <a:rPr lang="ja-JP" altLang="en-US" sz="1100" dirty="0">
                <a:latin typeface="+mn-ea"/>
              </a:rPr>
              <a:t>我が国では，世界人権宣言が採択された翌年の昭和</a:t>
            </a:r>
            <a:r>
              <a:rPr lang="en-US" altLang="ja-JP" sz="1100" dirty="0">
                <a:latin typeface="+mn-ea"/>
              </a:rPr>
              <a:t>24</a:t>
            </a:r>
            <a:r>
              <a:rPr lang="ja-JP" altLang="en-US" sz="1100" dirty="0">
                <a:latin typeface="+mn-ea"/>
              </a:rPr>
              <a:t>年から毎年，</a:t>
            </a:r>
            <a:r>
              <a:rPr lang="en-US" altLang="ja-JP" sz="1100" dirty="0">
                <a:latin typeface="+mn-ea"/>
              </a:rPr>
              <a:t>12</a:t>
            </a:r>
            <a:r>
              <a:rPr lang="ja-JP" altLang="en-US" sz="1100" dirty="0">
                <a:latin typeface="+mn-ea"/>
              </a:rPr>
              <a:t>月</a:t>
            </a:r>
            <a:r>
              <a:rPr lang="en-US" altLang="ja-JP" sz="1100" dirty="0">
                <a:latin typeface="+mn-ea"/>
              </a:rPr>
              <a:t>4</a:t>
            </a:r>
            <a:r>
              <a:rPr lang="ja-JP" altLang="en-US" sz="1100" dirty="0">
                <a:latin typeface="+mn-ea"/>
              </a:rPr>
              <a:t>日から同月</a:t>
            </a:r>
            <a:r>
              <a:rPr lang="en-US" altLang="ja-JP" sz="1100" dirty="0">
                <a:latin typeface="+mn-ea"/>
              </a:rPr>
              <a:t>10</a:t>
            </a:r>
            <a:r>
              <a:rPr lang="ja-JP" altLang="en-US" sz="1100" dirty="0">
                <a:latin typeface="+mn-ea"/>
              </a:rPr>
              <a:t>日の</a:t>
            </a:r>
            <a:r>
              <a:rPr lang="en-US" altLang="ja-JP" sz="1100" dirty="0">
                <a:latin typeface="+mn-ea"/>
              </a:rPr>
              <a:t>1</a:t>
            </a:r>
            <a:r>
              <a:rPr lang="ja-JP" altLang="en-US" sz="1100" dirty="0">
                <a:latin typeface="+mn-ea"/>
              </a:rPr>
              <a:t>週間を「人権週間」と定め，全国的に人権啓発活動を展開し，広く国民に人権尊重思想の普及高揚を呼び掛けています。</a:t>
            </a:r>
            <a:endParaRPr lang="en-US" altLang="ja-JP" sz="1100" dirty="0">
              <a:latin typeface="+mn-ea"/>
            </a:endParaRPr>
          </a:p>
          <a:p>
            <a:r>
              <a:rPr lang="ja-JP" altLang="en-US" sz="1100" dirty="0">
                <a:latin typeface="+mn-ea"/>
              </a:rPr>
              <a:t>世界人権宣言の採択後に，世界人権宣言で規定された権利に法的な拘束力を持たせるため，「経済的，社会的及び文化的権利に関する国際規約（</a:t>
            </a:r>
            <a:r>
              <a:rPr lang="en-US" altLang="ja-JP" sz="1100" dirty="0">
                <a:latin typeface="+mn-ea"/>
              </a:rPr>
              <a:t>A</a:t>
            </a:r>
            <a:r>
              <a:rPr lang="ja-JP" altLang="en-US" sz="1100" dirty="0">
                <a:latin typeface="+mn-ea"/>
              </a:rPr>
              <a:t>規約）」と「市民的及び政治的権利に関する国際規約（</a:t>
            </a:r>
            <a:r>
              <a:rPr lang="en-US" altLang="ja-JP" sz="1100" dirty="0">
                <a:latin typeface="+mn-ea"/>
              </a:rPr>
              <a:t>B</a:t>
            </a:r>
            <a:r>
              <a:rPr lang="ja-JP" altLang="en-US" sz="1100" dirty="0">
                <a:latin typeface="+mn-ea"/>
              </a:rPr>
              <a:t>規約）」の二つの国際人権規約が，昭和</a:t>
            </a:r>
            <a:r>
              <a:rPr lang="en-US" altLang="ja-JP" sz="1100" dirty="0">
                <a:latin typeface="+mn-ea"/>
              </a:rPr>
              <a:t>41</a:t>
            </a:r>
            <a:r>
              <a:rPr lang="ja-JP" altLang="en-US" sz="1100" dirty="0">
                <a:latin typeface="+mn-ea"/>
              </a:rPr>
              <a:t>年（</a:t>
            </a:r>
            <a:r>
              <a:rPr lang="en-US" altLang="ja-JP" sz="1100" dirty="0">
                <a:latin typeface="+mn-ea"/>
              </a:rPr>
              <a:t>1966 </a:t>
            </a:r>
            <a:r>
              <a:rPr lang="ja-JP" altLang="en-US" sz="1100" dirty="0">
                <a:latin typeface="+mn-ea"/>
              </a:rPr>
              <a:t>年）の国連総会において全会一致で採択されました。この二つの国際人権規約は，最も基本的かつ包括的な条約として人権保障のための国際的基準となっています。</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pPr>
              <a:defRPr/>
            </a:pPr>
            <a:fld id="{17C45E06-4D6A-4BC2-A222-34D8E8985C5B}" type="slidenum">
              <a:rPr lang="en-US" altLang="ja-JP" smtClean="0"/>
              <a:pPr>
                <a:defRPr/>
              </a:pPr>
              <a:t>3</a:t>
            </a:fld>
            <a:endParaRPr lang="en-US" altLang="ja-JP"/>
          </a:p>
        </p:txBody>
      </p:sp>
    </p:spTree>
    <p:extLst>
      <p:ext uri="{BB962C8B-B14F-4D97-AF65-F5344CB8AC3E}">
        <p14:creationId xmlns:p14="http://schemas.microsoft.com/office/powerpoint/2010/main" val="277593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mn-ea"/>
              </a:rPr>
              <a:t>さて，</a:t>
            </a:r>
            <a:r>
              <a:rPr lang="en-US" altLang="ja-JP" sz="1100" dirty="0">
                <a:latin typeface="+mn-ea"/>
              </a:rPr>
              <a:t>2004</a:t>
            </a:r>
            <a:r>
              <a:rPr lang="ja-JP" altLang="en-US" sz="1100" dirty="0">
                <a:latin typeface="+mn-ea"/>
              </a:rPr>
              <a:t>（平成</a:t>
            </a:r>
            <a:r>
              <a:rPr lang="en-US" altLang="ja-JP" sz="1100" dirty="0">
                <a:latin typeface="+mn-ea"/>
              </a:rPr>
              <a:t>16</a:t>
            </a:r>
            <a:r>
              <a:rPr lang="ja-JP" altLang="en-US" sz="1100" dirty="0">
                <a:latin typeface="+mn-ea"/>
              </a:rPr>
              <a:t>）年の国連総会において，「人権教育のための国連</a:t>
            </a:r>
            <a:r>
              <a:rPr lang="en-US" altLang="ja-JP" sz="1100" dirty="0">
                <a:latin typeface="+mn-ea"/>
              </a:rPr>
              <a:t>10</a:t>
            </a:r>
            <a:r>
              <a:rPr lang="ja-JP" altLang="en-US" sz="1100" dirty="0">
                <a:latin typeface="+mn-ea"/>
              </a:rPr>
              <a:t>年」終了後の人権教育の更なる発展のため，「人権教育のための世界計画」が採択され</a:t>
            </a:r>
            <a:r>
              <a:rPr lang="en-US" altLang="ja-JP" sz="1100" dirty="0">
                <a:latin typeface="+mn-ea"/>
              </a:rPr>
              <a:t>2005</a:t>
            </a:r>
            <a:r>
              <a:rPr lang="ja-JP" altLang="en-US" sz="1100" dirty="0">
                <a:latin typeface="+mn-ea"/>
              </a:rPr>
              <a:t>（平成</a:t>
            </a:r>
            <a:r>
              <a:rPr lang="en-US" altLang="ja-JP" sz="1100" dirty="0">
                <a:latin typeface="+mn-ea"/>
              </a:rPr>
              <a:t>17</a:t>
            </a:r>
            <a:r>
              <a:rPr lang="ja-JP" altLang="en-US" sz="1100" dirty="0">
                <a:latin typeface="+mn-ea"/>
              </a:rPr>
              <a:t>）年から開始されました。この世界計画は，４つのフェーズ（段階）で計画されています。第１フェーズの</a:t>
            </a:r>
            <a:r>
              <a:rPr lang="en-US" altLang="ja-JP" sz="1100" dirty="0">
                <a:latin typeface="+mn-ea"/>
              </a:rPr>
              <a:t>2005</a:t>
            </a:r>
            <a:r>
              <a:rPr lang="ja-JP" altLang="en-US" sz="1100" dirty="0">
                <a:latin typeface="+mn-ea"/>
              </a:rPr>
              <a:t>～</a:t>
            </a:r>
            <a:r>
              <a:rPr lang="en-US" altLang="ja-JP" sz="1100" dirty="0">
                <a:latin typeface="+mn-ea"/>
              </a:rPr>
              <a:t>200</a:t>
            </a:r>
            <a:r>
              <a:rPr lang="ja-JP" altLang="en-US" sz="1100" dirty="0">
                <a:latin typeface="+mn-ea"/>
              </a:rPr>
              <a:t>９年は，初等中等教育に焦点を置いて，第２フェーズの</a:t>
            </a:r>
            <a:r>
              <a:rPr lang="en-US" altLang="ja-JP" sz="1100" dirty="0">
                <a:latin typeface="+mn-ea"/>
              </a:rPr>
              <a:t>2010</a:t>
            </a:r>
            <a:r>
              <a:rPr lang="ja-JP" altLang="en-US" sz="1100" dirty="0">
                <a:latin typeface="+mn-ea"/>
              </a:rPr>
              <a:t>～</a:t>
            </a:r>
            <a:r>
              <a:rPr lang="en-US" altLang="ja-JP" sz="1100" dirty="0">
                <a:latin typeface="+mn-ea"/>
              </a:rPr>
              <a:t>2014</a:t>
            </a:r>
            <a:r>
              <a:rPr lang="ja-JP" altLang="en-US" sz="1100" dirty="0">
                <a:latin typeface="+mn-ea"/>
              </a:rPr>
              <a:t>年は，高等教育，教員</a:t>
            </a:r>
            <a:r>
              <a:rPr lang="en-US" altLang="ja-JP" sz="1100" dirty="0">
                <a:latin typeface="+mn-ea"/>
              </a:rPr>
              <a:t>,</a:t>
            </a:r>
            <a:r>
              <a:rPr lang="ja-JP" altLang="en-US" sz="1100" dirty="0">
                <a:latin typeface="+mn-ea"/>
              </a:rPr>
              <a:t>公務員等の人権研修に重点をおいて，第</a:t>
            </a:r>
            <a:r>
              <a:rPr lang="en-US" altLang="ja-JP" sz="1100" dirty="0">
                <a:latin typeface="+mn-ea"/>
              </a:rPr>
              <a:t>3</a:t>
            </a:r>
            <a:r>
              <a:rPr lang="ja-JP" altLang="en-US" sz="1100" dirty="0">
                <a:latin typeface="+mn-ea"/>
              </a:rPr>
              <a:t>フェーズの</a:t>
            </a:r>
            <a:r>
              <a:rPr lang="en-US" altLang="ja-JP" sz="1100" dirty="0">
                <a:latin typeface="+mn-ea"/>
              </a:rPr>
              <a:t>2015</a:t>
            </a:r>
            <a:r>
              <a:rPr lang="ja-JP" altLang="en-US" sz="1100" dirty="0">
                <a:latin typeface="+mn-ea"/>
              </a:rPr>
              <a:t>～</a:t>
            </a:r>
            <a:r>
              <a:rPr lang="en-US" altLang="ja-JP" sz="1100" dirty="0">
                <a:latin typeface="+mn-ea"/>
              </a:rPr>
              <a:t>2019</a:t>
            </a:r>
            <a:r>
              <a:rPr lang="ja-JP" altLang="en-US" sz="1100" dirty="0">
                <a:latin typeface="+mn-ea"/>
              </a:rPr>
              <a:t>年は，メディア専門家及びジャーナリストへの人権研修に重点をおいて取り組まれています。現在は，これまでの</a:t>
            </a:r>
            <a:r>
              <a:rPr lang="en-US" altLang="ja-JP" sz="1100" dirty="0">
                <a:latin typeface="+mn-ea"/>
              </a:rPr>
              <a:t>3</a:t>
            </a:r>
            <a:r>
              <a:rPr lang="ja-JP" altLang="en-US" sz="1100" dirty="0" err="1">
                <a:latin typeface="+mn-ea"/>
              </a:rPr>
              <a:t>つの</a:t>
            </a:r>
            <a:r>
              <a:rPr lang="ja-JP" altLang="en-US" sz="1100" dirty="0">
                <a:latin typeface="+mn-ea"/>
              </a:rPr>
              <a:t>フェーズの実施を強化しながら，第４フェーズとして，</a:t>
            </a:r>
            <a:r>
              <a:rPr lang="en-US" altLang="ja-JP" sz="1100" dirty="0">
                <a:latin typeface="+mn-ea"/>
              </a:rPr>
              <a:t>2020</a:t>
            </a:r>
            <a:r>
              <a:rPr lang="ja-JP" altLang="en-US" sz="1100" dirty="0">
                <a:latin typeface="+mn-ea"/>
              </a:rPr>
              <a:t>年～</a:t>
            </a:r>
            <a:r>
              <a:rPr lang="en-US" altLang="ja-JP" sz="1100" dirty="0">
                <a:latin typeface="+mn-ea"/>
              </a:rPr>
              <a:t>2024</a:t>
            </a:r>
            <a:r>
              <a:rPr lang="ja-JP" altLang="en-US" sz="1100" dirty="0">
                <a:latin typeface="+mn-ea"/>
              </a:rPr>
              <a:t>年まで「青少年」を重点対象とし，特に平等，人権と非差別，多様性の尊重などに力点を置いた取組が始まっています。</a:t>
            </a:r>
          </a:p>
        </p:txBody>
      </p:sp>
      <p:sp>
        <p:nvSpPr>
          <p:cNvPr id="4" name="スライド番号プレースホルダー 3"/>
          <p:cNvSpPr>
            <a:spLocks noGrp="1"/>
          </p:cNvSpPr>
          <p:nvPr>
            <p:ph type="sldNum" sz="quarter" idx="10"/>
          </p:nvPr>
        </p:nvSpPr>
        <p:spPr/>
        <p:txBody>
          <a:bodyPr/>
          <a:lstStyle/>
          <a:p>
            <a:pPr>
              <a:defRPr/>
            </a:pPr>
            <a:fld id="{17C45E06-4D6A-4BC2-A222-34D8E8985C5B}" type="slidenum">
              <a:rPr lang="en-US" altLang="ja-JP" smtClean="0"/>
              <a:pPr>
                <a:defRPr/>
              </a:pPr>
              <a:t>4</a:t>
            </a:fld>
            <a:endParaRPr lang="en-US" altLang="ja-JP"/>
          </a:p>
        </p:txBody>
      </p:sp>
    </p:spTree>
    <p:extLst>
      <p:ext uri="{BB962C8B-B14F-4D97-AF65-F5344CB8AC3E}">
        <p14:creationId xmlns:p14="http://schemas.microsoft.com/office/powerpoint/2010/main" val="2475822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人権の保障は，以前にも増して重要な国際課題となっており，</a:t>
            </a:r>
            <a:r>
              <a:rPr lang="en-US" altLang="ja-JP" dirty="0"/>
              <a:t>2015</a:t>
            </a:r>
            <a:r>
              <a:rPr lang="ja-JP" altLang="en-US" dirty="0"/>
              <a:t>（平成</a:t>
            </a:r>
            <a:r>
              <a:rPr lang="en-US" altLang="ja-JP" dirty="0"/>
              <a:t>27</a:t>
            </a:r>
            <a:r>
              <a:rPr lang="ja-JP" altLang="en-US" dirty="0"/>
              <a:t>）年の国連総会で採択された「持続可能な開発のための</a:t>
            </a:r>
            <a:r>
              <a:rPr lang="en-US" altLang="ja-JP" dirty="0"/>
              <a:t>2030</a:t>
            </a:r>
            <a:r>
              <a:rPr lang="ja-JP" altLang="en-US" dirty="0"/>
              <a:t>アジェンダ」とそれに含まれる「持続可能な開発目標（</a:t>
            </a:r>
            <a:r>
              <a:rPr lang="en-US" altLang="ja-JP" dirty="0"/>
              <a:t>SDGs</a:t>
            </a:r>
            <a:r>
              <a:rPr lang="ja-JP" altLang="en-US" dirty="0"/>
              <a:t>）」には，「誰一人取り残さない」という人権尊重の考え方が共通する土台としてあります。</a:t>
            </a:r>
            <a:endParaRPr kumimoji="1" lang="ja-JP" altLang="en-US" dirty="0"/>
          </a:p>
        </p:txBody>
      </p:sp>
      <p:sp>
        <p:nvSpPr>
          <p:cNvPr id="4" name="スライド番号プレースホルダー 3"/>
          <p:cNvSpPr>
            <a:spLocks noGrp="1"/>
          </p:cNvSpPr>
          <p:nvPr>
            <p:ph type="sldNum"/>
          </p:nvPr>
        </p:nvSpPr>
        <p:spPr/>
        <p:txBody>
          <a:bodyPr/>
          <a:lstStyle/>
          <a:p>
            <a:fld id="{245F7C9A-C3A2-4B13-A0A0-EBE0DFB83A4D}" type="slidenum">
              <a:rPr lang="en-US" altLang="ja-JP" smtClean="0"/>
              <a:pPr/>
              <a:t>5</a:t>
            </a:fld>
            <a:endParaRPr lang="en-US" altLang="ja-JP"/>
          </a:p>
        </p:txBody>
      </p:sp>
    </p:spTree>
    <p:extLst>
      <p:ext uri="{BB962C8B-B14F-4D97-AF65-F5344CB8AC3E}">
        <p14:creationId xmlns:p14="http://schemas.microsoft.com/office/powerpoint/2010/main" val="4138929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我が国においては，すべての国民に基本的人権の享有を保障する日本国憲法の下，人権に関して国連で採択された条約を批准するとともに，国連が提唱する国際年に取り組んできました。</a:t>
            </a:r>
          </a:p>
          <a:p>
            <a:r>
              <a:rPr lang="ja-JP" altLang="ja-JP" dirty="0"/>
              <a:t>そして，平成８年には，「人権の擁護に関する施策を推進するための法律」（人権擁護施策推進法）が制定され，人権尊重の理念を深めるための教育・啓発及び人権侵害の被害者救済に関する施策の推進が国の責務と</a:t>
            </a:r>
            <a:r>
              <a:rPr lang="ja-JP" altLang="en-US" dirty="0"/>
              <a:t>位置付け</a:t>
            </a:r>
            <a:r>
              <a:rPr lang="ja-JP" altLang="ja-JP" dirty="0"/>
              <a:t>られました。</a:t>
            </a:r>
          </a:p>
          <a:p>
            <a:r>
              <a:rPr lang="ja-JP" altLang="ja-JP" dirty="0"/>
              <a:t>平成９年には，国連で「人権教育のための国連</a:t>
            </a:r>
            <a:r>
              <a:rPr lang="en-US" altLang="ja-JP" dirty="0"/>
              <a:t>10</a:t>
            </a:r>
            <a:r>
              <a:rPr lang="ja-JP" altLang="ja-JP" dirty="0"/>
              <a:t>年」が決議されたことを受け，「『人権教育のための国連</a:t>
            </a:r>
            <a:r>
              <a:rPr lang="en-US" altLang="ja-JP" dirty="0"/>
              <a:t>10</a:t>
            </a:r>
            <a:r>
              <a:rPr lang="ja-JP" altLang="ja-JP" dirty="0"/>
              <a:t>年』に関する国内行動計画」を策定されました。</a:t>
            </a:r>
          </a:p>
          <a:p>
            <a:r>
              <a:rPr lang="ja-JP" altLang="ja-JP" dirty="0"/>
              <a:t>平成</a:t>
            </a:r>
            <a:r>
              <a:rPr lang="en-US" altLang="ja-JP" dirty="0"/>
              <a:t>12</a:t>
            </a:r>
            <a:r>
              <a:rPr lang="ja-JP" altLang="ja-JP" dirty="0"/>
              <a:t>年には，「人権教育及び人権啓発の推進に関する法律」（人権教育・啓発推進法）が施行され，国や地方公共団体の人権教育・啓発に関する施策の策定・実施の責務が規定されました。</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pPr>
              <a:defRPr/>
            </a:pPr>
            <a:fld id="{17C45E06-4D6A-4BC2-A222-34D8E8985C5B}" type="slidenum">
              <a:rPr lang="en-US" altLang="ja-JP"/>
              <a:pPr>
                <a:defRPr/>
              </a:pPr>
              <a:t>6</a:t>
            </a:fld>
            <a:endParaRPr lang="en-US" altLang="ja-JP"/>
          </a:p>
        </p:txBody>
      </p:sp>
    </p:spTree>
    <p:extLst>
      <p:ext uri="{BB962C8B-B14F-4D97-AF65-F5344CB8AC3E}">
        <p14:creationId xmlns:p14="http://schemas.microsoft.com/office/powerpoint/2010/main" val="3785248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平成</a:t>
            </a:r>
            <a:r>
              <a:rPr lang="en-US" altLang="ja-JP" dirty="0"/>
              <a:t>14</a:t>
            </a:r>
            <a:r>
              <a:rPr lang="ja-JP" altLang="ja-JP" dirty="0"/>
              <a:t>年に，「人権教育・啓発に関する基本計画」が策定され，様々な人権問題の解決に向け，人権教育・啓発に関する施策の総合的，計画的な推進が図られることとなりました。　</a:t>
            </a:r>
          </a:p>
          <a:p>
            <a:r>
              <a:rPr lang="ja-JP" altLang="ja-JP" dirty="0"/>
              <a:t>なお，「人権教育・啓発に関する基本計画」は，平成</a:t>
            </a:r>
            <a:r>
              <a:rPr lang="en-US" altLang="ja-JP" dirty="0"/>
              <a:t>23</a:t>
            </a:r>
            <a:r>
              <a:rPr lang="ja-JP" altLang="ja-JP" dirty="0"/>
              <a:t>年に，北朝鮮当局による拉致問題等を追加する一部改定が行われています。</a:t>
            </a:r>
            <a:endParaRPr lang="ja-JP" altLang="en-US" dirty="0"/>
          </a:p>
        </p:txBody>
      </p:sp>
      <p:sp>
        <p:nvSpPr>
          <p:cNvPr id="4" name="スライド番号プレースホルダー 3"/>
          <p:cNvSpPr>
            <a:spLocks noGrp="1"/>
          </p:cNvSpPr>
          <p:nvPr>
            <p:ph type="sldNum" sz="quarter" idx="10"/>
          </p:nvPr>
        </p:nvSpPr>
        <p:spPr/>
        <p:txBody>
          <a:bodyPr/>
          <a:lstStyle/>
          <a:p>
            <a:pPr>
              <a:defRPr/>
            </a:pPr>
            <a:fld id="{17C45E06-4D6A-4BC2-A222-34D8E8985C5B}" type="slidenum">
              <a:rPr lang="en-US" altLang="ja-JP"/>
              <a:pPr>
                <a:defRPr/>
              </a:pPr>
              <a:t>7</a:t>
            </a:fld>
            <a:endParaRPr lang="en-US" altLang="ja-JP"/>
          </a:p>
        </p:txBody>
      </p:sp>
    </p:spTree>
    <p:extLst>
      <p:ext uri="{BB962C8B-B14F-4D97-AF65-F5344CB8AC3E}">
        <p14:creationId xmlns:p14="http://schemas.microsoft.com/office/powerpoint/2010/main" val="149427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鹿児島県では，平成</a:t>
            </a:r>
            <a:r>
              <a:rPr lang="en-US" altLang="ja-JP" dirty="0"/>
              <a:t>17</a:t>
            </a:r>
            <a:r>
              <a:rPr lang="ja-JP" altLang="ja-JP" dirty="0"/>
              <a:t>年に，人権教育・啓発施策を，継続的・長期的に推進するため，人権教育・啓発推進法に基づき，国内外の人権を巡る状況等を踏まえて，人権教育・啓発に関する施策を総合的・効果的に推進するための基本計画を策定しました。</a:t>
            </a:r>
            <a:endParaRPr lang="en-US" altLang="ja-JP" dirty="0"/>
          </a:p>
          <a:p>
            <a:r>
              <a:rPr lang="ja-JP" altLang="ja-JP" dirty="0"/>
              <a:t>そして，令和２年</a:t>
            </a:r>
            <a:r>
              <a:rPr lang="ja-JP" altLang="en-US" dirty="0"/>
              <a:t>３月</a:t>
            </a:r>
            <a:r>
              <a:rPr lang="ja-JP" altLang="ja-JP" dirty="0"/>
              <a:t>に鹿児島県人権教育・啓発基本計画</a:t>
            </a:r>
            <a:r>
              <a:rPr lang="ja-JP" altLang="en-US" dirty="0"/>
              <a:t>の</a:t>
            </a:r>
            <a:r>
              <a:rPr lang="ja-JP" altLang="ja-JP" dirty="0"/>
              <a:t>２次改定がなされました。</a:t>
            </a:r>
          </a:p>
        </p:txBody>
      </p:sp>
      <p:sp>
        <p:nvSpPr>
          <p:cNvPr id="4" name="スライド番号プレースホルダー 3"/>
          <p:cNvSpPr>
            <a:spLocks noGrp="1"/>
          </p:cNvSpPr>
          <p:nvPr>
            <p:ph type="sldNum" sz="quarter" idx="10"/>
          </p:nvPr>
        </p:nvSpPr>
        <p:spPr/>
        <p:txBody>
          <a:bodyPr/>
          <a:lstStyle/>
          <a:p>
            <a:pPr>
              <a:defRPr/>
            </a:pPr>
            <a:fld id="{17C45E06-4D6A-4BC2-A222-34D8E8985C5B}" type="slidenum">
              <a:rPr lang="en-US" altLang="ja-JP"/>
              <a:pPr>
                <a:defRPr/>
              </a:pPr>
              <a:t>8</a:t>
            </a:fld>
            <a:endParaRPr lang="en-US" altLang="ja-JP"/>
          </a:p>
        </p:txBody>
      </p:sp>
    </p:spTree>
    <p:extLst>
      <p:ext uri="{BB962C8B-B14F-4D97-AF65-F5344CB8AC3E}">
        <p14:creationId xmlns:p14="http://schemas.microsoft.com/office/powerpoint/2010/main" val="3646938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改定に背景には，１点目に，近年の部落差別解消推進法や女性活躍推進法などの人権に関わる個別法の整備や，本県における子ども未来プランや障害者計画などの各種計画の策定とそれに基づく施策の展開及び国連における人権に関わる取組など，人権に関する国内外の動向があります。</a:t>
            </a:r>
            <a:endParaRPr kumimoji="1" lang="en-US" altLang="ja-JP" dirty="0"/>
          </a:p>
          <a:p>
            <a:r>
              <a:rPr kumimoji="1" lang="ja-JP" altLang="en-US" dirty="0"/>
              <a:t>２点目に，インターネットの普及による情報化の進展や，在留外国人や訪日外国人の増加などの国際化の進展，地域社会における繋がりの希薄化と孤立化などを背景とする人権問題などの社会情勢の変化があります。</a:t>
            </a:r>
            <a:endParaRPr kumimoji="1" lang="en-US" altLang="ja-JP" dirty="0"/>
          </a:p>
          <a:p>
            <a:r>
              <a:rPr kumimoji="1" lang="ja-JP" altLang="en-US" dirty="0"/>
              <a:t>そして３点目に，インターネットを介在したいじめ等の人権問題や，貧困問題，ＬＧＢＴ差別，災害時の人権問題など，新たな人権問題の発生，潜在化していた人権問題の顕在化があります。</a:t>
            </a:r>
            <a:endParaRPr kumimoji="1" lang="en-US" altLang="ja-JP" dirty="0"/>
          </a:p>
          <a:p>
            <a:r>
              <a:rPr kumimoji="1" lang="ja-JP" altLang="en-US" dirty="0"/>
              <a:t>最後４点目に，平成</a:t>
            </a:r>
            <a:r>
              <a:rPr kumimoji="1" lang="en-US" altLang="ja-JP" dirty="0"/>
              <a:t>30</a:t>
            </a:r>
            <a:r>
              <a:rPr kumimoji="1" lang="ja-JP" altLang="en-US" dirty="0"/>
              <a:t>年度に実施された人権についての県民意識調査の結果を踏まえた人権意識の変化等に対応するための改定となっています。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9</a:t>
            </a:fld>
            <a:endParaRPr kumimoji="1" lang="ja-JP" altLang="en-US"/>
          </a:p>
        </p:txBody>
      </p:sp>
    </p:spTree>
    <p:extLst>
      <p:ext uri="{BB962C8B-B14F-4D97-AF65-F5344CB8AC3E}">
        <p14:creationId xmlns:p14="http://schemas.microsoft.com/office/powerpoint/2010/main" val="366200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89421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82674-1BBA-4FAB-9031-A7BF3D386012}"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40335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C6E368-6E55-4638-942C-D9E57C61ABF9}"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4857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eaLnBrk="0" hangingPunct="0">
              <a:defRPr kumimoji="0">
                <a:ea typeface="ＭＳ Ｐゴシック" charset="-128"/>
              </a:defRPr>
            </a:lvl1pPr>
          </a:lstStyle>
          <a:p>
            <a:pPr>
              <a:defRPr/>
            </a:pPr>
            <a:fld id="{6E3C1D22-F5F8-4812-A276-1C6691D4C5CC}" type="datetime1">
              <a:rPr lang="ja-JP" altLang="en-US"/>
              <a:pPr>
                <a:defRPr/>
              </a:pPr>
              <a:t>2023/3/24</a:t>
            </a:fld>
            <a:endParaRPr lang="en-US" altLang="ja-JP"/>
          </a:p>
        </p:txBody>
      </p:sp>
      <p:sp>
        <p:nvSpPr>
          <p:cNvPr id="4" name="Rectangle 5"/>
          <p:cNvSpPr>
            <a:spLocks noGrp="1" noChangeArrowheads="1"/>
          </p:cNvSpPr>
          <p:nvPr>
            <p:ph type="ftr" sz="quarter" idx="11"/>
          </p:nvPr>
        </p:nvSpPr>
        <p:spPr/>
        <p:txBody>
          <a:bodyPr/>
          <a:lstStyle>
            <a:lvl1pPr eaLnBrk="0" hangingPunct="0">
              <a:defRPr kumimoji="0">
                <a:ea typeface="ＭＳ Ｐゴシック" charset="-128"/>
              </a:defRPr>
            </a:lvl1pPr>
          </a:lstStyle>
          <a:p>
            <a:pPr>
              <a:defRPr/>
            </a:pPr>
            <a:r>
              <a:rPr lang="en-US" altLang="ja-JP"/>
              <a:t>なくそう差別　築こう明るい社会</a:t>
            </a:r>
          </a:p>
        </p:txBody>
      </p:sp>
      <p:sp>
        <p:nvSpPr>
          <p:cNvPr id="5" name="Rectangle 6"/>
          <p:cNvSpPr>
            <a:spLocks noGrp="1" noChangeArrowheads="1"/>
          </p:cNvSpPr>
          <p:nvPr>
            <p:ph type="sldNum" sz="quarter" idx="12"/>
          </p:nvPr>
        </p:nvSpPr>
        <p:spPr/>
        <p:txBody>
          <a:bodyPr/>
          <a:lstStyle>
            <a:lvl1pPr eaLnBrk="0" hangingPunct="0">
              <a:defRPr kumimoji="0">
                <a:ea typeface="ＭＳ Ｐゴシック" charset="-128"/>
              </a:defRPr>
            </a:lvl1pPr>
          </a:lstStyle>
          <a:p>
            <a:pPr>
              <a:defRPr/>
            </a:pPr>
            <a:fld id="{7AE785DE-53C0-4F02-858A-C791E650948D}" type="slidenum">
              <a:rPr lang="en-US" altLang="ja-JP"/>
              <a:pPr>
                <a:defRPr/>
              </a:pPr>
              <a:t>‹#›</a:t>
            </a:fld>
            <a:endParaRPr lang="en-US" altLang="ja-JP"/>
          </a:p>
        </p:txBody>
      </p:sp>
    </p:spTree>
    <p:extLst>
      <p:ext uri="{BB962C8B-B14F-4D97-AF65-F5344CB8AC3E}">
        <p14:creationId xmlns:p14="http://schemas.microsoft.com/office/powerpoint/2010/main" val="118110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p:txBody>
          <a:bodyPr/>
          <a:lstStyle>
            <a:lvl1pPr eaLnBrk="0" hangingPunct="0">
              <a:defRPr kumimoji="0">
                <a:ea typeface="ＭＳ Ｐゴシック" charset="-128"/>
              </a:defRPr>
            </a:lvl1pPr>
          </a:lstStyle>
          <a:p>
            <a:pPr>
              <a:defRPr/>
            </a:pPr>
            <a:fld id="{DDB8F022-D872-4F63-9AFA-890193C58FE1}" type="datetime1">
              <a:rPr lang="ja-JP" altLang="en-US"/>
              <a:pPr>
                <a:defRPr/>
              </a:pPr>
              <a:t>2023/3/24</a:t>
            </a:fld>
            <a:endParaRPr lang="en-US" altLang="ja-JP"/>
          </a:p>
        </p:txBody>
      </p:sp>
      <p:sp>
        <p:nvSpPr>
          <p:cNvPr id="7" name="Rectangle 5"/>
          <p:cNvSpPr>
            <a:spLocks noGrp="1" noChangeArrowheads="1"/>
          </p:cNvSpPr>
          <p:nvPr>
            <p:ph type="ftr" sz="quarter" idx="11"/>
          </p:nvPr>
        </p:nvSpPr>
        <p:spPr/>
        <p:txBody>
          <a:bodyPr/>
          <a:lstStyle>
            <a:lvl1pPr eaLnBrk="0" hangingPunct="0">
              <a:defRPr kumimoji="0">
                <a:ea typeface="ＭＳ Ｐゴシック" charset="-128"/>
              </a:defRPr>
            </a:lvl1pPr>
          </a:lstStyle>
          <a:p>
            <a:pPr>
              <a:defRPr/>
            </a:pPr>
            <a:r>
              <a:rPr lang="en-US" altLang="ja-JP"/>
              <a:t>なくそう差別　築こう明るい社会</a:t>
            </a:r>
          </a:p>
        </p:txBody>
      </p:sp>
      <p:sp>
        <p:nvSpPr>
          <p:cNvPr id="8" name="Rectangle 6"/>
          <p:cNvSpPr>
            <a:spLocks noGrp="1" noChangeArrowheads="1"/>
          </p:cNvSpPr>
          <p:nvPr>
            <p:ph type="sldNum" sz="quarter" idx="12"/>
          </p:nvPr>
        </p:nvSpPr>
        <p:spPr/>
        <p:txBody>
          <a:bodyPr/>
          <a:lstStyle>
            <a:lvl1pPr eaLnBrk="0" hangingPunct="0">
              <a:defRPr kumimoji="0">
                <a:ea typeface="ＭＳ Ｐゴシック" charset="-128"/>
              </a:defRPr>
            </a:lvl1pPr>
          </a:lstStyle>
          <a:p>
            <a:pPr>
              <a:defRPr/>
            </a:pPr>
            <a:fld id="{822519ED-443B-4FBE-8C72-116A74033243}" type="slidenum">
              <a:rPr lang="en-US" altLang="ja-JP"/>
              <a:pPr>
                <a:defRPr/>
              </a:pPr>
              <a:t>‹#›</a:t>
            </a:fld>
            <a:endParaRPr lang="en-US" altLang="ja-JP"/>
          </a:p>
        </p:txBody>
      </p:sp>
    </p:spTree>
    <p:extLst>
      <p:ext uri="{BB962C8B-B14F-4D97-AF65-F5344CB8AC3E}">
        <p14:creationId xmlns:p14="http://schemas.microsoft.com/office/powerpoint/2010/main" val="341191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11145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2023/3/24</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75227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84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2023/3/24</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229119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2023/3/24</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326683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2023/3/24</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70439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67625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2023/3/24</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271870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2023/3/24</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316010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2023/3/24</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192118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12782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314018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2023/3/24</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426295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752776-D8A9-49A9-B190-7FF50CE87585}"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5030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CCC42A-7960-47AC-A098-B2114D9C513B}"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7652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44A93-D569-4C71-B1D5-4C9357322637}" type="datetime1">
              <a:rPr kumimoji="1" lang="ja-JP" altLang="en-US" smtClean="0"/>
              <a:t>2023/3/24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0387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5E652B-C722-4764-8B76-33FD1F2EE77A}" type="datetime1">
              <a:rPr kumimoji="1" lang="ja-JP" altLang="en-US" smtClean="0"/>
              <a:t>2023/3/24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96293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kumimoji="1" lang="ja-JP" altLang="en-US" smtClean="0"/>
              <a:t>2023/3/24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0391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8C1D8D-557A-4FC6-8B98-E88748716945}"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1427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E6244-F34A-4C9B-B2A7-C1DB98C992D8}"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45814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355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2023/3/24</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303751995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377485"/>
            <a:ext cx="9396919" cy="1725067"/>
          </a:xfrm>
        </p:spPr>
        <p:txBody>
          <a:bodyPr/>
          <a:lstStyle/>
          <a:p>
            <a:pPr marL="182880" indent="0"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人権教育に係る国の</a:t>
            </a: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動向等について</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960999" y="374836"/>
            <a:ext cx="7205820" cy="646331"/>
          </a:xfrm>
          <a:prstGeom prst="rect">
            <a:avLst/>
          </a:prstGeom>
          <a:noFill/>
        </p:spPr>
        <p:txBody>
          <a:bodyPr wrap="none" lIns="91440" tIns="45720" rIns="91440" bIns="45720">
            <a:spAutoFit/>
          </a:bodyPr>
          <a:lstStyle/>
          <a:p>
            <a:pPr algn="ctr"/>
            <a:r>
              <a:rPr lang="ja-JP" altLang="en-US"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rPr>
              <a:t>人権同和教育課ｅ</a:t>
            </a:r>
            <a:r>
              <a:rPr lang="en-US" altLang="ja-JP"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rPr>
              <a:t>-</a:t>
            </a:r>
            <a:r>
              <a:rPr lang="ja-JP" altLang="en-US"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rPr>
              <a:t>コンテンツ</a:t>
            </a:r>
            <a:r>
              <a:rPr lang="en-US" altLang="ja-JP"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rPr>
              <a:t>No.18</a:t>
            </a:r>
            <a:endParaRPr lang="ja-JP" altLang="en-US"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endParaRPr>
          </a:p>
        </p:txBody>
      </p:sp>
    </p:spTree>
    <p:extLst>
      <p:ext uri="{BB962C8B-B14F-4D97-AF65-F5344CB8AC3E}">
        <p14:creationId xmlns:p14="http://schemas.microsoft.com/office/powerpoint/2010/main" val="232904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half" idx="1"/>
          </p:nvPr>
        </p:nvSpPr>
        <p:spPr>
          <a:xfrm>
            <a:off x="152567" y="316546"/>
            <a:ext cx="9256540" cy="2833285"/>
          </a:xfrm>
        </p:spPr>
        <p:txBody>
          <a:bodyPr>
            <a:noAutofit/>
          </a:bodyPr>
          <a:lstStyle/>
          <a:p>
            <a:pPr>
              <a:lnSpc>
                <a:spcPts val="3000"/>
              </a:lnSpc>
              <a:buNone/>
            </a:pPr>
            <a:r>
              <a:rPr lang="ja-JP" altLang="en-US" sz="3600" b="1" dirty="0">
                <a:solidFill>
                  <a:srgbClr val="0000CC"/>
                </a:solidFill>
                <a:latin typeface="+mn-ea"/>
              </a:rPr>
              <a:t>◇　</a:t>
            </a:r>
            <a:r>
              <a:rPr lang="ja-JP" altLang="en-US" sz="3600" b="1" spc="-300" dirty="0">
                <a:solidFill>
                  <a:srgbClr val="0000CC"/>
                </a:solidFill>
                <a:latin typeface="+mn-ea"/>
              </a:rPr>
              <a:t>「鹿児島県犯罪被害者等支援条例 」</a:t>
            </a:r>
            <a:endParaRPr lang="en-US" altLang="ja-JP" sz="3600" b="1" spc="-300" dirty="0">
              <a:solidFill>
                <a:srgbClr val="0000CC"/>
              </a:solidFill>
              <a:latin typeface="+mn-ea"/>
            </a:endParaRPr>
          </a:p>
          <a:p>
            <a:pPr>
              <a:lnSpc>
                <a:spcPts val="3000"/>
              </a:lnSpc>
              <a:buNone/>
            </a:pPr>
            <a:r>
              <a:rPr lang="ja-JP" altLang="en-US" sz="3600" b="1" spc="-300" dirty="0">
                <a:solidFill>
                  <a:srgbClr val="0000CC"/>
                </a:solidFill>
                <a:latin typeface="+mn-ea"/>
              </a:rPr>
              <a:t>　　　　　　　　　　　　　　　　　　　　　　　　</a:t>
            </a:r>
            <a:r>
              <a:rPr lang="ja-JP" altLang="en-US" sz="3600" b="1" spc="-300" dirty="0">
                <a:latin typeface="+mn-ea"/>
              </a:rPr>
              <a:t>（令和３年）</a:t>
            </a:r>
          </a:p>
          <a:p>
            <a:pPr>
              <a:lnSpc>
                <a:spcPts val="3000"/>
              </a:lnSpc>
              <a:buNone/>
            </a:pPr>
            <a:endParaRPr lang="en-US" altLang="ja-JP" sz="3600" b="1" dirty="0">
              <a:latin typeface="+mn-ea"/>
            </a:endParaRPr>
          </a:p>
          <a:p>
            <a:pPr>
              <a:lnSpc>
                <a:spcPct val="100000"/>
              </a:lnSpc>
              <a:buNone/>
            </a:pPr>
            <a:endParaRPr lang="en-US" altLang="ja-JP" sz="3600" b="1" dirty="0">
              <a:latin typeface="+mn-ea"/>
            </a:endParaRPr>
          </a:p>
          <a:p>
            <a:pPr>
              <a:lnSpc>
                <a:spcPct val="100000"/>
              </a:lnSpc>
              <a:buNone/>
            </a:pPr>
            <a:endParaRPr lang="en-US" altLang="ja-JP" sz="3600" b="1" dirty="0">
              <a:latin typeface="+mn-ea"/>
            </a:endParaRPr>
          </a:p>
          <a:p>
            <a:pPr>
              <a:lnSpc>
                <a:spcPct val="100000"/>
              </a:lnSpc>
              <a:buNone/>
            </a:pPr>
            <a:endParaRPr lang="en-US" altLang="ja-JP" sz="300" b="1" dirty="0">
              <a:latin typeface="+mn-ea"/>
            </a:endParaRPr>
          </a:p>
          <a:p>
            <a:pPr>
              <a:lnSpc>
                <a:spcPts val="3000"/>
              </a:lnSpc>
              <a:buNone/>
            </a:pPr>
            <a:r>
              <a:rPr lang="ja-JP" altLang="en-US" sz="3600" b="1" spc="-300" dirty="0">
                <a:solidFill>
                  <a:srgbClr val="0000CC"/>
                </a:solidFill>
                <a:latin typeface="+mn-ea"/>
              </a:rPr>
              <a:t>◇　「鹿児島県人権尊重の社会づくり条例」</a:t>
            </a:r>
            <a:endParaRPr lang="en-US" altLang="ja-JP" sz="3600" b="1" spc="-300" dirty="0">
              <a:solidFill>
                <a:srgbClr val="0000CC"/>
              </a:solidFill>
              <a:latin typeface="+mn-ea"/>
            </a:endParaRPr>
          </a:p>
          <a:p>
            <a:pPr>
              <a:lnSpc>
                <a:spcPts val="3000"/>
              </a:lnSpc>
              <a:buNone/>
            </a:pPr>
            <a:r>
              <a:rPr lang="ja-JP" altLang="en-US" sz="3600" b="1" spc="-300" dirty="0">
                <a:solidFill>
                  <a:srgbClr val="0000CC"/>
                </a:solidFill>
                <a:latin typeface="+mn-ea"/>
              </a:rPr>
              <a:t>　　　　　　　　　　　　　　　　　　　　　　　　</a:t>
            </a:r>
            <a:r>
              <a:rPr lang="ja-JP" altLang="en-US" sz="3600" b="1" spc="-300" dirty="0">
                <a:latin typeface="+mn-ea"/>
              </a:rPr>
              <a:t>（令和４年）</a:t>
            </a:r>
          </a:p>
          <a:p>
            <a:pPr>
              <a:lnSpc>
                <a:spcPct val="100000"/>
              </a:lnSpc>
              <a:buNone/>
            </a:pPr>
            <a:endParaRPr lang="ja-JP" altLang="en-US" sz="3600" dirty="0"/>
          </a:p>
          <a:p>
            <a:pPr>
              <a:lnSpc>
                <a:spcPts val="2900"/>
              </a:lnSpc>
              <a:buNone/>
            </a:pPr>
            <a:endParaRPr lang="en-US" altLang="ja-JP" sz="3600" b="1" dirty="0">
              <a:latin typeface="+mn-ea"/>
            </a:endParaRPr>
          </a:p>
          <a:p>
            <a:pPr>
              <a:lnSpc>
                <a:spcPts val="2900"/>
              </a:lnSpc>
              <a:buNone/>
            </a:pPr>
            <a:endParaRPr lang="en-US" altLang="ja-JP" b="1" dirty="0">
              <a:latin typeface="+mn-ea"/>
            </a:endParaRPr>
          </a:p>
        </p:txBody>
      </p:sp>
      <p:pic>
        <p:nvPicPr>
          <p:cNvPr id="5" name="図 4">
            <a:extLst>
              <a:ext uri="{FF2B5EF4-FFF2-40B4-BE49-F238E27FC236}">
                <a16:creationId xmlns:a16="http://schemas.microsoft.com/office/drawing/2014/main" id="{B647CCBB-B614-44DE-B093-4AAA0315B626}"/>
              </a:ext>
            </a:extLst>
          </p:cNvPr>
          <p:cNvPicPr>
            <a:picLocks noChangeAspect="1"/>
          </p:cNvPicPr>
          <p:nvPr/>
        </p:nvPicPr>
        <p:blipFill rotWithShape="1">
          <a:blip r:embed="rId3"/>
          <a:srcRect t="2346" b="1"/>
          <a:stretch/>
        </p:blipFill>
        <p:spPr>
          <a:xfrm>
            <a:off x="1038831" y="4401621"/>
            <a:ext cx="7484013" cy="2139833"/>
          </a:xfrm>
          <a:prstGeom prst="rect">
            <a:avLst/>
          </a:prstGeom>
        </p:spPr>
      </p:pic>
      <p:pic>
        <p:nvPicPr>
          <p:cNvPr id="6" name="図 5">
            <a:extLst>
              <a:ext uri="{FF2B5EF4-FFF2-40B4-BE49-F238E27FC236}">
                <a16:creationId xmlns:a16="http://schemas.microsoft.com/office/drawing/2014/main" id="{E17B2EE6-D9C3-484B-B025-B496C73E47D3}"/>
              </a:ext>
            </a:extLst>
          </p:cNvPr>
          <p:cNvPicPr>
            <a:picLocks noChangeAspect="1"/>
          </p:cNvPicPr>
          <p:nvPr/>
        </p:nvPicPr>
        <p:blipFill>
          <a:blip r:embed="rId4"/>
          <a:stretch>
            <a:fillRect/>
          </a:stretch>
        </p:blipFill>
        <p:spPr>
          <a:xfrm>
            <a:off x="1038830" y="1369799"/>
            <a:ext cx="7484014" cy="1598462"/>
          </a:xfrm>
          <a:prstGeom prst="rect">
            <a:avLst/>
          </a:prstGeom>
        </p:spPr>
      </p:pic>
    </p:spTree>
    <p:extLst>
      <p:ext uri="{BB962C8B-B14F-4D97-AF65-F5344CB8AC3E}">
        <p14:creationId xmlns:p14="http://schemas.microsoft.com/office/powerpoint/2010/main" val="229584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AE785DE-53C0-4F02-858A-C791E650948D}" type="slidenum">
              <a:rPr lang="en-US" altLang="ja-JP" smtClean="0"/>
              <a:pPr>
                <a:defRPr/>
              </a:pPr>
              <a:t>11</a:t>
            </a:fld>
            <a:endParaRPr lang="en-US" altLang="ja-JP"/>
          </a:p>
        </p:txBody>
      </p:sp>
      <p:sp>
        <p:nvSpPr>
          <p:cNvPr id="5" name="角丸四角形 4"/>
          <p:cNvSpPr/>
          <p:nvPr/>
        </p:nvSpPr>
        <p:spPr>
          <a:xfrm>
            <a:off x="228986" y="159547"/>
            <a:ext cx="6554586" cy="687603"/>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３　学校における人権教育の推進</a:t>
            </a:r>
          </a:p>
        </p:txBody>
      </p:sp>
      <p:sp>
        <p:nvSpPr>
          <p:cNvPr id="6" name="下矢印 5"/>
          <p:cNvSpPr/>
          <p:nvPr/>
        </p:nvSpPr>
        <p:spPr>
          <a:xfrm>
            <a:off x="3920373" y="4418654"/>
            <a:ext cx="895600" cy="5472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13353" y="5433574"/>
            <a:ext cx="7109639" cy="646331"/>
          </a:xfrm>
          <a:prstGeom prst="rect">
            <a:avLst/>
          </a:prstGeom>
          <a:noFill/>
        </p:spPr>
        <p:txBody>
          <a:bodyPr wrap="none" rtlCol="0">
            <a:spAutoFit/>
          </a:bodyPr>
          <a:lstStyle/>
          <a:p>
            <a:r>
              <a:rPr lang="ja-JP" altLang="en-US" sz="3600" dirty="0">
                <a:latin typeface="BIZ UDゴシック" panose="020B0400000000000000" pitchFamily="49" charset="-128"/>
                <a:ea typeface="BIZ UDゴシック" panose="020B0400000000000000" pitchFamily="49" charset="-128"/>
              </a:rPr>
              <a:t>例えば，入学願書の性別欄の廃止</a:t>
            </a:r>
            <a:endParaRPr lang="en-US" altLang="zh-TW" sz="3600" dirty="0">
              <a:latin typeface="BIZ UDゴシック" panose="020B0400000000000000" pitchFamily="49" charset="-128"/>
              <a:ea typeface="BIZ UDゴシック" panose="020B0400000000000000" pitchFamily="49" charset="-128"/>
            </a:endParaRPr>
          </a:p>
        </p:txBody>
      </p:sp>
      <p:sp>
        <p:nvSpPr>
          <p:cNvPr id="4" name="正方形/長方形 3"/>
          <p:cNvSpPr/>
          <p:nvPr/>
        </p:nvSpPr>
        <p:spPr>
          <a:xfrm>
            <a:off x="228986" y="1314819"/>
            <a:ext cx="8663798" cy="3046988"/>
          </a:xfrm>
          <a:prstGeom prst="rect">
            <a:avLst/>
          </a:prstGeom>
        </p:spPr>
        <p:txBody>
          <a:bodyPr wrap="square">
            <a:spAutoFit/>
          </a:bodyPr>
          <a:lstStyle/>
          <a:p>
            <a:pPr algn="just"/>
            <a:r>
              <a:rPr lang="ja-JP" altLang="en-US" sz="3200" spc="-300" dirty="0">
                <a:latin typeface="ＭＳ ゴシック" panose="020B0609070205080204" pitchFamily="49" charset="-128"/>
                <a:ea typeface="ＭＳ ゴシック" panose="020B0609070205080204" pitchFamily="49" charset="-128"/>
              </a:rPr>
              <a:t>　県では，申請書や通知書等の公文書については，多様な性の在り方を尊重する人権尊重の観点から，法令等により性別を記載することが求められているものや，統計上男女別のデータが必要なものなど，性別情報が必要な場合を除き，性別欄を見直すこととしています。</a:t>
            </a:r>
            <a:endParaRPr lang="en-US" altLang="ja-JP" sz="3200" spc="-3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3270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1876220" y="1494891"/>
            <a:ext cx="5617008" cy="54038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97712" y="97343"/>
            <a:ext cx="8217637" cy="1198659"/>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spc="-150" dirty="0">
                <a:solidFill>
                  <a:srgbClr val="0000CC"/>
                </a:solidFill>
              </a:rPr>
              <a:t>「人権教育の指導法等の在り方について」</a:t>
            </a:r>
            <a:endParaRPr lang="en-US" altLang="ja-JP" sz="3600" spc="-150" dirty="0">
              <a:solidFill>
                <a:srgbClr val="0000CC"/>
              </a:solidFill>
            </a:endParaRPr>
          </a:p>
          <a:p>
            <a:pPr algn="ctr"/>
            <a:r>
              <a:rPr lang="ja-JP" altLang="en-US" sz="3600" spc="-150" dirty="0">
                <a:solidFill>
                  <a:srgbClr val="0000CC"/>
                </a:solidFill>
              </a:rPr>
              <a:t>［第三次とりまとめ］策定後の動き</a:t>
            </a:r>
            <a:endParaRPr lang="en-US" altLang="ja-JP" sz="3600" spc="-150" dirty="0">
              <a:solidFill>
                <a:srgbClr val="0000CC"/>
              </a:solidFill>
            </a:endParaRPr>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12</a:t>
            </a:fld>
            <a:endParaRPr kumimoji="1" lang="ja-JP" altLang="en-US"/>
          </a:p>
        </p:txBody>
      </p:sp>
      <p:sp>
        <p:nvSpPr>
          <p:cNvPr id="5" name="テキスト ボックス 4"/>
          <p:cNvSpPr txBox="1"/>
          <p:nvPr/>
        </p:nvSpPr>
        <p:spPr>
          <a:xfrm>
            <a:off x="1869642" y="1862455"/>
            <a:ext cx="6253651" cy="2716128"/>
          </a:xfrm>
          <a:prstGeom prst="rect">
            <a:avLst/>
          </a:prstGeom>
          <a:noFill/>
        </p:spPr>
        <p:txBody>
          <a:bodyPr wrap="square" rtlCol="0">
            <a:spAutoFit/>
          </a:bodyPr>
          <a:lstStyle/>
          <a:p>
            <a:pPr algn="ctr"/>
            <a:endParaRPr lang="en-US" altLang="ja-JP" sz="1050" dirty="0">
              <a:solidFill>
                <a:srgbClr val="0000CC"/>
              </a:solidFill>
            </a:endParaRPr>
          </a:p>
          <a:p>
            <a:r>
              <a:rPr lang="ja-JP" altLang="en-US" sz="2800" dirty="0">
                <a:solidFill>
                  <a:srgbClr val="0000CC"/>
                </a:solidFill>
              </a:rPr>
              <a:t>学校では，</a:t>
            </a:r>
            <a:endParaRPr lang="en-US" altLang="ja-JP" sz="2800" dirty="0"/>
          </a:p>
          <a:p>
            <a:r>
              <a:rPr lang="ja-JP" altLang="en-US" sz="3200" dirty="0"/>
              <a:t>○　学習指導要領の改訂</a:t>
            </a:r>
            <a:endParaRPr lang="en-US" altLang="ja-JP" sz="3200" dirty="0"/>
          </a:p>
          <a:p>
            <a:r>
              <a:rPr lang="ja-JP" altLang="en-US" sz="3200" dirty="0"/>
              <a:t>○　生徒指導提要の取りまとめ</a:t>
            </a:r>
            <a:endParaRPr lang="en-US" altLang="ja-JP" sz="3200" dirty="0"/>
          </a:p>
          <a:p>
            <a:r>
              <a:rPr lang="ja-JP" altLang="en-US" sz="3200" dirty="0"/>
              <a:t>○　学校における働き方改革</a:t>
            </a:r>
            <a:endParaRPr lang="en-US" altLang="ja-JP" sz="3200" dirty="0"/>
          </a:p>
          <a:p>
            <a:r>
              <a:rPr lang="ja-JP" altLang="en-US" sz="3200" dirty="0"/>
              <a:t>○　</a:t>
            </a:r>
            <a:r>
              <a:rPr lang="en-US" altLang="ja-JP" sz="3200" dirty="0"/>
              <a:t>GIGA </a:t>
            </a:r>
            <a:r>
              <a:rPr lang="ja-JP" altLang="en-US" sz="3200" dirty="0"/>
              <a:t>スクール構想　</a:t>
            </a:r>
            <a:r>
              <a:rPr lang="ja-JP" altLang="en-US" sz="3600" dirty="0"/>
              <a:t>　　</a:t>
            </a:r>
            <a:r>
              <a:rPr lang="ja-JP" altLang="en-US" sz="2800" dirty="0"/>
              <a:t>など・・・</a:t>
            </a:r>
            <a:endParaRPr lang="en-US" altLang="ja-JP" sz="2800" dirty="0"/>
          </a:p>
        </p:txBody>
      </p:sp>
      <p:sp>
        <p:nvSpPr>
          <p:cNvPr id="7" name="テキスト ボックス 6"/>
          <p:cNvSpPr txBox="1"/>
          <p:nvPr/>
        </p:nvSpPr>
        <p:spPr>
          <a:xfrm>
            <a:off x="1941704" y="4556255"/>
            <a:ext cx="5904572" cy="584775"/>
          </a:xfrm>
          <a:prstGeom prst="rect">
            <a:avLst/>
          </a:prstGeom>
          <a:solidFill>
            <a:srgbClr val="FFFFCC"/>
          </a:solidFill>
          <a:ln>
            <a:solidFill>
              <a:srgbClr val="0000CC"/>
            </a:solidFill>
          </a:ln>
        </p:spPr>
        <p:txBody>
          <a:bodyPr wrap="square" rtlCol="0">
            <a:spAutoFit/>
          </a:bodyPr>
          <a:lstStyle/>
          <a:p>
            <a:pPr algn="ctr"/>
            <a:r>
              <a:rPr kumimoji="1" lang="ja-JP" altLang="en-US" sz="3200" b="1" dirty="0"/>
              <a:t>学校を取り巻く情勢の大きな変化</a:t>
            </a:r>
            <a:endParaRPr kumimoji="1" lang="en-US" altLang="ja-JP" sz="3200" b="1" dirty="0"/>
          </a:p>
        </p:txBody>
      </p:sp>
      <p:sp>
        <p:nvSpPr>
          <p:cNvPr id="8" name="下矢印 7"/>
          <p:cNvSpPr/>
          <p:nvPr/>
        </p:nvSpPr>
        <p:spPr>
          <a:xfrm>
            <a:off x="4356183" y="2077921"/>
            <a:ext cx="747130" cy="4400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128080" y="1472695"/>
            <a:ext cx="5216493" cy="584775"/>
          </a:xfrm>
          <a:prstGeom prst="rect">
            <a:avLst/>
          </a:prstGeom>
        </p:spPr>
        <p:txBody>
          <a:bodyPr wrap="none">
            <a:spAutoFit/>
          </a:bodyPr>
          <a:lstStyle/>
          <a:p>
            <a:pPr algn="ctr"/>
            <a:r>
              <a:rPr lang="ja-JP" altLang="en-US" sz="3200" dirty="0"/>
              <a:t>人権教育をめぐる様々な動き</a:t>
            </a:r>
            <a:endParaRPr lang="en-US" altLang="ja-JP" sz="3200" dirty="0"/>
          </a:p>
        </p:txBody>
      </p:sp>
      <p:sp>
        <p:nvSpPr>
          <p:cNvPr id="13" name="正方形/長方形 12"/>
          <p:cNvSpPr/>
          <p:nvPr/>
        </p:nvSpPr>
        <p:spPr>
          <a:xfrm>
            <a:off x="297712" y="5317856"/>
            <a:ext cx="8677476" cy="1384995"/>
          </a:xfrm>
          <a:prstGeom prst="rect">
            <a:avLst/>
          </a:prstGeom>
          <a:solidFill>
            <a:srgbClr val="FFCCFF"/>
          </a:solidFill>
        </p:spPr>
        <p:txBody>
          <a:bodyPr wrap="square">
            <a:spAutoFit/>
          </a:bodyPr>
          <a:lstStyle/>
          <a:p>
            <a:pPr algn="ctr"/>
            <a:r>
              <a:rPr lang="ja-JP" altLang="en-US" sz="2800" b="1" spc="-300" dirty="0">
                <a:solidFill>
                  <a:srgbClr val="0070C0"/>
                </a:solidFill>
              </a:rPr>
              <a:t>［人権教育を取り巻く諸情勢について］</a:t>
            </a:r>
            <a:r>
              <a:rPr lang="ja-JP" altLang="en-US" b="1" dirty="0">
                <a:solidFill>
                  <a:srgbClr val="0070C0"/>
                </a:solidFill>
              </a:rPr>
              <a:t>令和３年３月（令和４年３月改訂）</a:t>
            </a:r>
            <a:endParaRPr lang="en-US" altLang="ja-JP" sz="2800" b="1" dirty="0">
              <a:solidFill>
                <a:srgbClr val="0070C0"/>
              </a:solidFill>
            </a:endParaRPr>
          </a:p>
          <a:p>
            <a:r>
              <a:rPr lang="ja-JP" altLang="en-US" sz="2800" b="1" spc="-300" dirty="0"/>
              <a:t>　　⇒　人権教育の指導方法等の在り方について</a:t>
            </a:r>
            <a:endParaRPr lang="en-US" altLang="ja-JP" sz="2800" b="1" spc="-300" dirty="0"/>
          </a:p>
          <a:p>
            <a:r>
              <a:rPr lang="ja-JP" altLang="en-US" sz="2800" b="1" spc="-300" dirty="0"/>
              <a:t>　　　　　（第三次とりまとめ）策定以降の補足資料</a:t>
            </a:r>
          </a:p>
        </p:txBody>
      </p:sp>
    </p:spTree>
    <p:extLst>
      <p:ext uri="{BB962C8B-B14F-4D97-AF65-F5344CB8AC3E}">
        <p14:creationId xmlns:p14="http://schemas.microsoft.com/office/powerpoint/2010/main" val="169549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円/楕円 10"/>
          <p:cNvSpPr/>
          <p:nvPr/>
        </p:nvSpPr>
        <p:spPr>
          <a:xfrm>
            <a:off x="540736" y="3005536"/>
            <a:ext cx="7817240" cy="1629139"/>
          </a:xfrm>
          <a:prstGeom prst="ellipse">
            <a:avLst/>
          </a:prstGeom>
          <a:solidFill>
            <a:srgbClr val="F7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13</a:t>
            </a:fld>
            <a:endParaRPr kumimoji="1" lang="ja-JP" altLang="en-US"/>
          </a:p>
        </p:txBody>
      </p:sp>
      <p:sp>
        <p:nvSpPr>
          <p:cNvPr id="9" name="正方形/長方形 8"/>
          <p:cNvSpPr/>
          <p:nvPr/>
        </p:nvSpPr>
        <p:spPr>
          <a:xfrm>
            <a:off x="804406" y="4964599"/>
            <a:ext cx="7638630" cy="707886"/>
          </a:xfrm>
          <a:prstGeom prst="rect">
            <a:avLst/>
          </a:prstGeom>
          <a:solidFill>
            <a:srgbClr val="FFFF99"/>
          </a:solidFill>
        </p:spPr>
        <p:txBody>
          <a:bodyPr wrap="none">
            <a:spAutoFit/>
          </a:bodyPr>
          <a:lstStyle/>
          <a:p>
            <a:pPr algn="ctr"/>
            <a:r>
              <a:rPr lang="ja-JP" altLang="en-US" sz="4000" dirty="0">
                <a:solidFill>
                  <a:srgbClr val="FF0000"/>
                </a:solidFill>
              </a:rPr>
              <a:t>人権教育は，すべての教育の基本</a:t>
            </a:r>
            <a:endParaRPr lang="en-US" altLang="ja-JP" sz="4000" dirty="0">
              <a:solidFill>
                <a:srgbClr val="FF0000"/>
              </a:solidFill>
            </a:endParaRPr>
          </a:p>
        </p:txBody>
      </p:sp>
      <p:sp>
        <p:nvSpPr>
          <p:cNvPr id="2" name="正方形/長方形 1"/>
          <p:cNvSpPr/>
          <p:nvPr/>
        </p:nvSpPr>
        <p:spPr>
          <a:xfrm>
            <a:off x="876720" y="2995765"/>
            <a:ext cx="7651377" cy="1446550"/>
          </a:xfrm>
          <a:prstGeom prst="rect">
            <a:avLst/>
          </a:prstGeom>
        </p:spPr>
        <p:txBody>
          <a:bodyPr wrap="square">
            <a:spAutoFit/>
          </a:bodyPr>
          <a:lstStyle/>
          <a:p>
            <a:r>
              <a:rPr lang="ja-JP" altLang="en-US" sz="3200" dirty="0">
                <a:solidFill>
                  <a:schemeClr val="accent5">
                    <a:lumMod val="75000"/>
                  </a:schemeClr>
                </a:solidFill>
                <a:latin typeface="BIZ UDゴシック" panose="020B0400000000000000" pitchFamily="49" charset="-128"/>
                <a:ea typeface="BIZ UDゴシック" panose="020B0400000000000000" pitchFamily="49" charset="-128"/>
              </a:rPr>
              <a:t>　　　　学習指導要領の前文</a:t>
            </a:r>
            <a:endParaRPr lang="en-US" altLang="ja-JP" sz="3200" dirty="0">
              <a:solidFill>
                <a:schemeClr val="accent5">
                  <a:lumMod val="75000"/>
                </a:schemeClr>
              </a:solidFill>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　</a:t>
            </a:r>
            <a:r>
              <a:rPr lang="ja-JP" altLang="en-US" sz="2800" dirty="0">
                <a:solidFill>
                  <a:srgbClr val="FF0000"/>
                </a:solidFill>
                <a:latin typeface="BIZ UDゴシック" panose="020B0400000000000000" pitchFamily="49" charset="-128"/>
                <a:ea typeface="BIZ UDゴシック" panose="020B0400000000000000" pitchFamily="49" charset="-128"/>
              </a:rPr>
              <a:t>人権教育とも関係の深い言葉が列記</a:t>
            </a:r>
            <a:endParaRPr lang="en-US" altLang="ja-JP" sz="2800" dirty="0">
              <a:solidFill>
                <a:srgbClr val="FF0000"/>
              </a:solidFill>
              <a:latin typeface="BIZ UDゴシック" panose="020B0400000000000000" pitchFamily="49" charset="-128"/>
              <a:ea typeface="BIZ UDゴシック" panose="020B0400000000000000" pitchFamily="49" charset="-128"/>
            </a:endParaRPr>
          </a:p>
          <a:p>
            <a:r>
              <a:rPr lang="ja-JP" altLang="en-US" sz="2800" dirty="0">
                <a:solidFill>
                  <a:srgbClr val="FF0000"/>
                </a:solidFill>
                <a:latin typeface="BIZ UDゴシック" panose="020B0400000000000000" pitchFamily="49" charset="-128"/>
                <a:ea typeface="BIZ UDゴシック" panose="020B0400000000000000" pitchFamily="49" charset="-128"/>
              </a:rPr>
              <a:t>　　</a:t>
            </a:r>
            <a:r>
              <a:rPr lang="ja-JP" altLang="en-US" sz="2800" dirty="0">
                <a:latin typeface="BIZ UDゴシック" panose="020B0400000000000000" pitchFamily="49" charset="-128"/>
                <a:ea typeface="BIZ UDゴシック" panose="020B0400000000000000" pitchFamily="49" charset="-128"/>
              </a:rPr>
              <a:t>➡　</a:t>
            </a:r>
            <a:r>
              <a:rPr lang="ja-JP" altLang="en-US" sz="2800" dirty="0">
                <a:solidFill>
                  <a:srgbClr val="FF0000"/>
                </a:solidFill>
                <a:latin typeface="BIZ UDゴシック" panose="020B0400000000000000" pitchFamily="49" charset="-128"/>
                <a:ea typeface="BIZ UDゴシック" panose="020B0400000000000000" pitchFamily="49" charset="-128"/>
              </a:rPr>
              <a:t>人権教育の理念とも共通</a:t>
            </a:r>
            <a:endParaRPr lang="en-US" altLang="ja-JP" sz="2800" dirty="0">
              <a:solidFill>
                <a:srgbClr val="FF0000"/>
              </a:solidFill>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719346" y="162918"/>
            <a:ext cx="8310597" cy="2677656"/>
          </a:xfrm>
          <a:prstGeom prst="rect">
            <a:avLst/>
          </a:prstGeom>
        </p:spPr>
        <p:txBody>
          <a:bodyPr wrap="square">
            <a:spAutoFit/>
          </a:bodyPr>
          <a:lstStyle/>
          <a:p>
            <a:r>
              <a:rPr lang="ja-JP" altLang="en-US" sz="2800" b="1" dirty="0"/>
              <a:t>新学習指導要領に新たに盛り込まれた要素</a:t>
            </a:r>
            <a:endParaRPr lang="en-US" altLang="ja-JP" sz="2800" b="1" dirty="0"/>
          </a:p>
          <a:p>
            <a:endParaRPr lang="en-US" altLang="ja-JP" sz="2800" b="1" dirty="0"/>
          </a:p>
          <a:p>
            <a:r>
              <a:rPr lang="ja-JP" altLang="en-US" sz="2800" spc="-150" dirty="0"/>
              <a:t>①　社会に開かれた教育課程の実現</a:t>
            </a:r>
            <a:endParaRPr lang="en-US" altLang="ja-JP" sz="2800" spc="-150" dirty="0"/>
          </a:p>
          <a:p>
            <a:r>
              <a:rPr lang="ja-JP" altLang="en-US" sz="2800" spc="-150" dirty="0"/>
              <a:t>②　カリキュラム・マネジメントの推進</a:t>
            </a:r>
            <a:endParaRPr lang="en-US" altLang="ja-JP" sz="2800" spc="-150" dirty="0"/>
          </a:p>
          <a:p>
            <a:r>
              <a:rPr lang="ja-JP" altLang="en-US" sz="2800" spc="-150" dirty="0"/>
              <a:t>③　主体的・対話的で深い学びの実現に向けた授業改善</a:t>
            </a:r>
            <a:endParaRPr lang="en-US" altLang="ja-JP" sz="2800" spc="-150" dirty="0"/>
          </a:p>
          <a:p>
            <a:r>
              <a:rPr lang="ja-JP" altLang="en-US" sz="2800" spc="-150" dirty="0"/>
              <a:t>　　</a:t>
            </a:r>
            <a:r>
              <a:rPr lang="ja-JP" altLang="en-US" sz="2800" dirty="0">
                <a:latin typeface="BIZ UDゴシック" panose="020B0400000000000000" pitchFamily="49" charset="-128"/>
                <a:ea typeface="BIZ UDゴシック" panose="020B0400000000000000" pitchFamily="49" charset="-128"/>
              </a:rPr>
              <a:t>➡　</a:t>
            </a:r>
            <a:r>
              <a:rPr lang="ja-JP" altLang="en-US" sz="2800" dirty="0">
                <a:solidFill>
                  <a:srgbClr val="FF0000"/>
                </a:solidFill>
                <a:latin typeface="BIZ UDゴシック" panose="020B0400000000000000" pitchFamily="49" charset="-128"/>
                <a:ea typeface="BIZ UDゴシック" panose="020B0400000000000000" pitchFamily="49" charset="-128"/>
              </a:rPr>
              <a:t>人権教育とも密接に関連</a:t>
            </a:r>
            <a:endParaRPr lang="en-US" altLang="ja-JP" sz="2800" spc="-150" dirty="0"/>
          </a:p>
        </p:txBody>
      </p:sp>
      <p:sp>
        <p:nvSpPr>
          <p:cNvPr id="10" name="正方形/長方形 9"/>
          <p:cNvSpPr/>
          <p:nvPr/>
        </p:nvSpPr>
        <p:spPr>
          <a:xfrm>
            <a:off x="719346" y="5696504"/>
            <a:ext cx="7808751" cy="954107"/>
          </a:xfrm>
          <a:prstGeom prst="rect">
            <a:avLst/>
          </a:prstGeom>
        </p:spPr>
        <p:txBody>
          <a:bodyPr wrap="square">
            <a:spAutoFit/>
          </a:bodyPr>
          <a:lstStyle/>
          <a:p>
            <a:r>
              <a:rPr lang="ja-JP" altLang="en-US" sz="2800" dirty="0"/>
              <a:t>　 人権教育は，学校の教育活動全体を通じて推進</a:t>
            </a:r>
            <a:endParaRPr lang="en-US" altLang="ja-JP" sz="2800" dirty="0"/>
          </a:p>
          <a:p>
            <a:r>
              <a:rPr lang="ja-JP" altLang="en-US" sz="2800" dirty="0"/>
              <a:t>することが大切</a:t>
            </a:r>
          </a:p>
        </p:txBody>
      </p:sp>
    </p:spTree>
    <p:extLst>
      <p:ext uri="{BB962C8B-B14F-4D97-AF65-F5344CB8AC3E}">
        <p14:creationId xmlns:p14="http://schemas.microsoft.com/office/powerpoint/2010/main" val="415657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a:srcRect l="20421" r="7323" b="-2"/>
          <a:stretch/>
        </p:blipFill>
        <p:spPr>
          <a:xfrm>
            <a:off x="3711665" y="170012"/>
            <a:ext cx="4950445" cy="5601029"/>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0" lang="en-US">
              <a:solidFill>
                <a:prstClr val="white"/>
              </a:solidFill>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0" lang="en-US">
              <a:solidFill>
                <a:prstClr val="white"/>
              </a:solidFill>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162949" y="1010438"/>
            <a:ext cx="3711665" cy="37455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FontTx/>
              <a:buNone/>
            </a:pPr>
            <a:r>
              <a:rPr lang="ja-JP" altLang="en-US" sz="2900" dirty="0">
                <a:solidFill>
                  <a:prstClr val="black"/>
                </a:solidFill>
                <a:latin typeface="BIZ UD明朝 Medium" panose="02020500000000000000" pitchFamily="17" charset="-128"/>
                <a:ea typeface="BIZ UD明朝 Medium" panose="02020500000000000000" pitchFamily="17" charset="-128"/>
              </a:rPr>
              <a:t>  人権教育は，自分の生き方を見つめ，共に人生観を築き上げる教育です。</a:t>
            </a:r>
            <a:endParaRPr lang="en-US" altLang="ja-JP" sz="2900" dirty="0">
              <a:solidFill>
                <a:prstClr val="black"/>
              </a:solidFill>
              <a:latin typeface="BIZ UD明朝 Medium" panose="02020500000000000000" pitchFamily="17" charset="-128"/>
              <a:ea typeface="BIZ UD明朝 Medium" panose="02020500000000000000" pitchFamily="17" charset="-128"/>
            </a:endParaRPr>
          </a:p>
          <a:p>
            <a:pPr>
              <a:lnSpc>
                <a:spcPct val="90000"/>
              </a:lnSpc>
              <a:spcBef>
                <a:spcPct val="0"/>
              </a:spcBef>
              <a:spcAft>
                <a:spcPts val="600"/>
              </a:spcAft>
              <a:buFontTx/>
              <a:buNone/>
            </a:pPr>
            <a:endParaRPr lang="ja-JP" altLang="en-US" sz="2900" dirty="0">
              <a:solidFill>
                <a:prstClr val="black"/>
              </a:solidFill>
              <a:latin typeface="BIZ UD明朝 Medium" panose="02020500000000000000" pitchFamily="17" charset="-128"/>
              <a:ea typeface="BIZ UD明朝 Medium" panose="02020500000000000000" pitchFamily="17" charset="-128"/>
            </a:endParaRPr>
          </a:p>
          <a:p>
            <a:pPr>
              <a:lnSpc>
                <a:spcPct val="90000"/>
              </a:lnSpc>
              <a:spcBef>
                <a:spcPct val="0"/>
              </a:spcBef>
              <a:spcAft>
                <a:spcPts val="600"/>
              </a:spcAft>
              <a:buFontTx/>
              <a:buNone/>
            </a:pPr>
            <a:r>
              <a:rPr lang="ja-JP" altLang="en-US" sz="2900" dirty="0">
                <a:solidFill>
                  <a:prstClr val="black"/>
                </a:solidFill>
                <a:latin typeface="BIZ UD明朝 Medium" panose="02020500000000000000" pitchFamily="17" charset="-128"/>
                <a:ea typeface="BIZ UD明朝 Medium" panose="02020500000000000000" pitchFamily="17" charset="-128"/>
              </a:rPr>
              <a:t> 自分を大切に</a:t>
            </a:r>
            <a:r>
              <a:rPr lang="en-US" altLang="ja-JP" sz="2900" dirty="0">
                <a:solidFill>
                  <a:prstClr val="black"/>
                </a:solidFill>
                <a:latin typeface="BIZ UD明朝 Medium" panose="02020500000000000000" pitchFamily="17" charset="-128"/>
                <a:ea typeface="BIZ UD明朝 Medium" panose="02020500000000000000" pitchFamily="17" charset="-128"/>
              </a:rPr>
              <a:t>…</a:t>
            </a:r>
            <a:r>
              <a:rPr lang="ja-JP" altLang="en-US" sz="2900" dirty="0">
                <a:solidFill>
                  <a:prstClr val="black"/>
                </a:solidFill>
                <a:latin typeface="BIZ UD明朝 Medium" panose="02020500000000000000" pitchFamily="17" charset="-128"/>
                <a:ea typeface="BIZ UD明朝 Medium" panose="02020500000000000000" pitchFamily="17" charset="-128"/>
              </a:rPr>
              <a:t>　</a:t>
            </a:r>
            <a:br>
              <a:rPr lang="ja-JP" altLang="en-US" sz="2900" dirty="0">
                <a:solidFill>
                  <a:prstClr val="black"/>
                </a:solidFill>
                <a:latin typeface="BIZ UD明朝 Medium" panose="02020500000000000000" pitchFamily="17" charset="-128"/>
                <a:ea typeface="BIZ UD明朝 Medium" panose="02020500000000000000" pitchFamily="17" charset="-128"/>
              </a:rPr>
            </a:br>
            <a:r>
              <a:rPr lang="ja-JP" altLang="en-US" sz="2900" dirty="0">
                <a:solidFill>
                  <a:prstClr val="black"/>
                </a:solidFill>
                <a:latin typeface="BIZ UD明朝 Medium" panose="02020500000000000000" pitchFamily="17" charset="-128"/>
                <a:ea typeface="BIZ UD明朝 Medium" panose="02020500000000000000" pitchFamily="17" charset="-128"/>
              </a:rPr>
              <a:t>　 他の人を大切に</a:t>
            </a:r>
            <a:r>
              <a:rPr lang="en-US" altLang="ja-JP" sz="2900">
                <a:solidFill>
                  <a:prstClr val="black"/>
                </a:solidFill>
                <a:latin typeface="BIZ UD明朝 Medium" panose="02020500000000000000" pitchFamily="17" charset="-128"/>
                <a:ea typeface="BIZ UD明朝 Medium" panose="02020500000000000000" pitchFamily="17" charset="-128"/>
              </a:rPr>
              <a:t>…</a:t>
            </a:r>
            <a:endParaRPr lang="en-US" altLang="ja-JP" sz="2900" dirty="0">
              <a:solidFill>
                <a:prstClr val="black"/>
              </a:solidFill>
              <a:latin typeface="BIZ UD明朝 Medium" panose="02020500000000000000" pitchFamily="17" charset="-128"/>
              <a:ea typeface="BIZ UD明朝 Medium" panose="02020500000000000000" pitchFamily="17" charset="-128"/>
            </a:endParaRPr>
          </a:p>
        </p:txBody>
      </p:sp>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prstClr val="white"/>
                </a:solidFill>
              </a:rPr>
              <a:pPr>
                <a:spcAft>
                  <a:spcPts val="600"/>
                </a:spcAft>
                <a:defRPr/>
              </a:pPr>
              <a:t>14</a:t>
            </a:fld>
            <a:endParaRPr kumimoji="0" lang="en-US" altLang="ja-JP" sz="1000">
              <a:solidFill>
                <a:prstClr val="white"/>
              </a:solidFill>
            </a:endParaRPr>
          </a:p>
        </p:txBody>
      </p:sp>
      <p:sp>
        <p:nvSpPr>
          <p:cNvPr id="9" name="テキスト ボックス 8">
            <a:extLst>
              <a:ext uri="{FF2B5EF4-FFF2-40B4-BE49-F238E27FC236}">
                <a16:creationId xmlns:a16="http://schemas.microsoft.com/office/drawing/2014/main" id="{62658F6D-5B88-4DF6-BDC9-831B39F2645D}"/>
              </a:ext>
            </a:extLst>
          </p:cNvPr>
          <p:cNvSpPr txBox="1"/>
          <p:nvPr/>
        </p:nvSpPr>
        <p:spPr>
          <a:xfrm>
            <a:off x="351173" y="4879022"/>
            <a:ext cx="5416145" cy="1754326"/>
          </a:xfrm>
          <a:prstGeom prst="rect">
            <a:avLst/>
          </a:prstGeom>
          <a:noFill/>
        </p:spPr>
        <p:txBody>
          <a:bodyPr wrap="square" rtlCol="0">
            <a:spAutoFit/>
          </a:bodyPr>
          <a:lstStyle/>
          <a:p>
            <a:r>
              <a:rPr lang="en-US" altLang="ja-JP" dirty="0">
                <a:solidFill>
                  <a:prstClr val="black"/>
                </a:solidFill>
              </a:rPr>
              <a:t>《</a:t>
            </a:r>
            <a:r>
              <a:rPr lang="ja-JP" altLang="en-US" dirty="0">
                <a:solidFill>
                  <a:prstClr val="black"/>
                </a:solidFill>
              </a:rPr>
              <a:t>参考・引用文献</a:t>
            </a:r>
            <a:r>
              <a:rPr lang="en-US" altLang="ja-JP" dirty="0">
                <a:solidFill>
                  <a:prstClr val="black"/>
                </a:solidFill>
              </a:rPr>
              <a:t>》</a:t>
            </a:r>
          </a:p>
          <a:p>
            <a:r>
              <a:rPr lang="ja-JP" altLang="en-US" dirty="0">
                <a:solidFill>
                  <a:prstClr val="black"/>
                </a:solidFill>
              </a:rPr>
              <a:t>　・　令和４年度版　人権の擁護</a:t>
            </a:r>
            <a:endParaRPr lang="en-US" altLang="ja-JP" dirty="0">
              <a:solidFill>
                <a:prstClr val="black"/>
              </a:solidFill>
            </a:endParaRPr>
          </a:p>
          <a:p>
            <a:r>
              <a:rPr lang="ja-JP" altLang="en-US" dirty="0">
                <a:solidFill>
                  <a:prstClr val="black"/>
                </a:solidFill>
              </a:rPr>
              <a:t>　・　鹿児島県人権教育・啓発基本計画（２次改定）</a:t>
            </a:r>
            <a:endParaRPr lang="en-US" altLang="ja-JP" dirty="0">
              <a:solidFill>
                <a:prstClr val="black"/>
              </a:solidFill>
            </a:endParaRPr>
          </a:p>
          <a:p>
            <a:r>
              <a:rPr lang="ja-JP" altLang="en-US" dirty="0">
                <a:solidFill>
                  <a:prstClr val="black"/>
                </a:solidFill>
              </a:rPr>
              <a:t>　・　人権教育の指導法等の在り方について</a:t>
            </a:r>
            <a:endParaRPr lang="en-US" altLang="ja-JP" dirty="0">
              <a:solidFill>
                <a:prstClr val="black"/>
              </a:solidFill>
            </a:endParaRPr>
          </a:p>
          <a:p>
            <a:r>
              <a:rPr lang="ja-JP" altLang="en-US" dirty="0">
                <a:solidFill>
                  <a:prstClr val="black"/>
                </a:solidFill>
              </a:rPr>
              <a:t>　・　みんなのための人権ハンドブック</a:t>
            </a:r>
            <a:endParaRPr lang="en-US" altLang="ja-JP" dirty="0">
              <a:solidFill>
                <a:prstClr val="black"/>
              </a:solidFill>
            </a:endParaRPr>
          </a:p>
          <a:p>
            <a:r>
              <a:rPr lang="ja-JP" altLang="en-US" dirty="0">
                <a:solidFill>
                  <a:prstClr val="black"/>
                </a:solidFill>
              </a:rPr>
              <a:t>　・　なくそう差別　築こう明るい社会</a:t>
            </a:r>
          </a:p>
        </p:txBody>
      </p:sp>
    </p:spTree>
    <p:extLst>
      <p:ext uri="{BB962C8B-B14F-4D97-AF65-F5344CB8AC3E}">
        <p14:creationId xmlns:p14="http://schemas.microsoft.com/office/powerpoint/2010/main" val="11000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32392"/>
            <a:ext cx="9144000" cy="68580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10" name="正方形/長方形 9"/>
          <p:cNvSpPr/>
          <p:nvPr/>
        </p:nvSpPr>
        <p:spPr>
          <a:xfrm>
            <a:off x="3710641"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246" y="4268862"/>
            <a:ext cx="2330754" cy="2260551"/>
          </a:xfrm>
          <a:prstGeom prst="rect">
            <a:avLst/>
          </a:prstGeom>
        </p:spPr>
      </p:pic>
      <p:sp>
        <p:nvSpPr>
          <p:cNvPr id="11" name="テキスト ボックス 10"/>
          <p:cNvSpPr txBox="1"/>
          <p:nvPr/>
        </p:nvSpPr>
        <p:spPr>
          <a:xfrm>
            <a:off x="247737" y="1079939"/>
            <a:ext cx="9208497" cy="707886"/>
          </a:xfrm>
          <a:prstGeom prst="rect">
            <a:avLst/>
          </a:prstGeom>
          <a:noFill/>
          <a:ln>
            <a:noFill/>
          </a:ln>
        </p:spPr>
        <p:txBody>
          <a:bodyPr wrap="square" rtlCol="0">
            <a:spAutoFit/>
          </a:bodyPr>
          <a:lstStyle/>
          <a:p>
            <a:r>
              <a:rPr lang="ja-JP" altLang="en-US" sz="4000" dirty="0">
                <a:solidFill>
                  <a:prstClr val="white"/>
                </a:solidFill>
                <a:latin typeface="BIZ UDゴシック" panose="020B0400000000000000" pitchFamily="49" charset="-128"/>
                <a:ea typeface="BIZ UDゴシック" panose="020B0400000000000000" pitchFamily="49" charset="-128"/>
              </a:rPr>
              <a:t>○　人権に係る国際社会の動向等</a:t>
            </a:r>
          </a:p>
        </p:txBody>
      </p:sp>
      <p:sp>
        <p:nvSpPr>
          <p:cNvPr id="13" name="テキスト ボックス 12"/>
          <p:cNvSpPr txBox="1"/>
          <p:nvPr/>
        </p:nvSpPr>
        <p:spPr>
          <a:xfrm>
            <a:off x="247739" y="2268247"/>
            <a:ext cx="8648521" cy="707886"/>
          </a:xfrm>
          <a:prstGeom prst="rect">
            <a:avLst/>
          </a:prstGeom>
          <a:noFill/>
          <a:ln>
            <a:noFill/>
          </a:ln>
        </p:spPr>
        <p:txBody>
          <a:bodyPr wrap="square" rtlCol="0">
            <a:spAutoFit/>
          </a:bodyPr>
          <a:lstStyle/>
          <a:p>
            <a:r>
              <a:rPr lang="ja-JP" altLang="en-US" sz="4000" dirty="0">
                <a:solidFill>
                  <a:prstClr val="white"/>
                </a:solidFill>
                <a:latin typeface="BIZ UDゴシック" panose="020B0400000000000000" pitchFamily="49" charset="-128"/>
                <a:ea typeface="BIZ UDゴシック" panose="020B0400000000000000" pitchFamily="49" charset="-128"/>
              </a:rPr>
              <a:t>○　人権教育に係る</a:t>
            </a:r>
            <a:r>
              <a:rPr lang="ja-JP" altLang="en-US" sz="4000" spc="-300" dirty="0">
                <a:solidFill>
                  <a:prstClr val="white"/>
                </a:solidFill>
                <a:latin typeface="BIZ UDゴシック" panose="020B0400000000000000" pitchFamily="49" charset="-128"/>
                <a:ea typeface="BIZ UDゴシック" panose="020B0400000000000000" pitchFamily="49" charset="-128"/>
              </a:rPr>
              <a:t>我が国の動向等</a:t>
            </a:r>
          </a:p>
        </p:txBody>
      </p:sp>
      <p:sp>
        <p:nvSpPr>
          <p:cNvPr id="14" name="テキスト ボックス 13"/>
          <p:cNvSpPr txBox="1"/>
          <p:nvPr/>
        </p:nvSpPr>
        <p:spPr>
          <a:xfrm>
            <a:off x="247737" y="3405572"/>
            <a:ext cx="9457373" cy="707886"/>
          </a:xfrm>
          <a:prstGeom prst="rect">
            <a:avLst/>
          </a:prstGeom>
          <a:noFill/>
          <a:ln>
            <a:noFill/>
          </a:ln>
        </p:spPr>
        <p:txBody>
          <a:bodyPr wrap="square" rtlCol="0">
            <a:spAutoFit/>
          </a:bodyPr>
          <a:lstStyle/>
          <a:p>
            <a:r>
              <a:rPr lang="ja-JP" altLang="en-US" sz="4000" dirty="0">
                <a:solidFill>
                  <a:prstClr val="white"/>
                </a:solidFill>
                <a:latin typeface="BIZ UDゴシック" panose="020B0400000000000000" pitchFamily="49" charset="-128"/>
                <a:ea typeface="BIZ UDゴシック" panose="020B0400000000000000" pitchFamily="49" charset="-128"/>
              </a:rPr>
              <a:t>○　学校における人権教育の推進</a:t>
            </a:r>
            <a:endParaRPr lang="ja-JP" altLang="en-US" sz="4000" spc="-300" dirty="0">
              <a:solidFill>
                <a:prstClr val="white"/>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6752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8986" y="1329170"/>
            <a:ext cx="8457814" cy="2646878"/>
          </a:xfrm>
          <a:prstGeom prst="rect">
            <a:avLst/>
          </a:prstGeom>
          <a:noFill/>
          <a:ln w="9525">
            <a:noFill/>
            <a:miter lim="800000"/>
            <a:headEnd/>
            <a:tailEnd/>
          </a:ln>
        </p:spPr>
        <p:txBody>
          <a:bodyPr wrap="square">
            <a:spAutoFit/>
          </a:bodyPr>
          <a:lstStyle/>
          <a:p>
            <a:pPr>
              <a:spcBef>
                <a:spcPct val="50000"/>
              </a:spcBef>
            </a:pPr>
            <a:r>
              <a:rPr lang="ja-JP" altLang="en-US" sz="4000" b="1" dirty="0">
                <a:latin typeface="ＭＳ ゴシック" pitchFamily="49" charset="-128"/>
                <a:ea typeface="ＭＳ ゴシック" pitchFamily="49" charset="-128"/>
              </a:rPr>
              <a:t>◇　世界人権宣言（</a:t>
            </a:r>
            <a:r>
              <a:rPr lang="en-US" altLang="ja-JP" sz="4000" b="1" dirty="0">
                <a:latin typeface="ＭＳ ゴシック" pitchFamily="49" charset="-128"/>
                <a:ea typeface="ＭＳ ゴシック" pitchFamily="49" charset="-128"/>
              </a:rPr>
              <a:t>1948</a:t>
            </a:r>
            <a:r>
              <a:rPr lang="ja-JP" altLang="en-US" sz="4000" b="1" dirty="0">
                <a:latin typeface="ＭＳ ゴシック" pitchFamily="49" charset="-128"/>
                <a:ea typeface="ＭＳ ゴシック" pitchFamily="49" charset="-128"/>
              </a:rPr>
              <a:t>年）</a:t>
            </a:r>
            <a:endParaRPr lang="en-US" altLang="ja-JP" sz="4000" b="1" dirty="0">
              <a:latin typeface="ＭＳ ゴシック" pitchFamily="49" charset="-128"/>
              <a:ea typeface="ＭＳ ゴシック" pitchFamily="49" charset="-128"/>
            </a:endParaRPr>
          </a:p>
          <a:p>
            <a:pPr>
              <a:spcBef>
                <a:spcPct val="50000"/>
              </a:spcBef>
            </a:pPr>
            <a:r>
              <a:rPr lang="ja-JP" altLang="en-US" sz="2400" dirty="0">
                <a:latin typeface="ＭＳ ゴシック" panose="020B0609070205080204" pitchFamily="49" charset="-128"/>
                <a:ea typeface="ＭＳ ゴシック" panose="020B0609070205080204" pitchFamily="49" charset="-128"/>
              </a:rPr>
              <a:t>　　　世界における自由，正義及び平和の基礎で</a:t>
            </a:r>
            <a:r>
              <a:rPr lang="ja-JP" altLang="en-US" sz="2400" dirty="0" err="1">
                <a:latin typeface="ＭＳ ゴシック" panose="020B0609070205080204" pitchFamily="49" charset="-128"/>
                <a:ea typeface="ＭＳ ゴシック" panose="020B0609070205080204" pitchFamily="49" charset="-128"/>
              </a:rPr>
              <a:t>あ</a:t>
            </a:r>
            <a:r>
              <a:rPr lang="ja-JP" altLang="en-US" sz="2400" dirty="0">
                <a:latin typeface="ＭＳ ゴシック" panose="020B0609070205080204" pitchFamily="49" charset="-128"/>
                <a:ea typeface="ＭＳ ゴシック" panose="020B0609070205080204" pitchFamily="49" charset="-128"/>
              </a:rPr>
              <a:t>   </a:t>
            </a:r>
            <a:endParaRPr lang="en-US" altLang="ja-JP" sz="2400" dirty="0">
              <a:latin typeface="ＭＳ ゴシック" panose="020B0609070205080204" pitchFamily="49" charset="-128"/>
              <a:ea typeface="ＭＳ ゴシック" panose="020B0609070205080204" pitchFamily="49" charset="-128"/>
            </a:endParaRPr>
          </a:p>
          <a:p>
            <a:pPr>
              <a:lnSpc>
                <a:spcPts val="3000"/>
              </a:lnSpc>
            </a:pPr>
            <a:r>
              <a:rPr lang="en-US" altLang="ja-JP" sz="2400" dirty="0">
                <a:latin typeface="ＭＳ ゴシック" panose="020B0609070205080204" pitchFamily="49" charset="-128"/>
                <a:ea typeface="ＭＳ ゴシック" panose="020B0609070205080204" pitchFamily="49" charset="-128"/>
              </a:rPr>
              <a:t>    </a:t>
            </a:r>
            <a:r>
              <a:rPr lang="ja-JP" altLang="en-US" sz="2400" dirty="0">
                <a:latin typeface="ＭＳ ゴシック" panose="020B0609070205080204" pitchFamily="49" charset="-128"/>
                <a:ea typeface="ＭＳ ゴシック" panose="020B0609070205080204" pitchFamily="49" charset="-128"/>
              </a:rPr>
              <a:t>る基本的人権を確保するため，全ての人民と全</a:t>
            </a:r>
            <a:endParaRPr lang="en-US" altLang="ja-JP" sz="2400" dirty="0">
              <a:latin typeface="ＭＳ ゴシック" panose="020B0609070205080204" pitchFamily="49" charset="-128"/>
              <a:ea typeface="ＭＳ ゴシック" panose="020B0609070205080204" pitchFamily="49" charset="-128"/>
            </a:endParaRPr>
          </a:p>
          <a:p>
            <a:pPr>
              <a:lnSpc>
                <a:spcPts val="3000"/>
              </a:lnSpc>
            </a:pPr>
            <a:r>
              <a:rPr lang="en-US" altLang="ja-JP" sz="2400" dirty="0">
                <a:latin typeface="ＭＳ ゴシック" panose="020B0609070205080204" pitchFamily="49" charset="-128"/>
                <a:ea typeface="ＭＳ ゴシック" panose="020B0609070205080204" pitchFamily="49" charset="-128"/>
              </a:rPr>
              <a:t>    </a:t>
            </a:r>
            <a:r>
              <a:rPr lang="ja-JP" altLang="en-US" sz="2400" dirty="0" err="1">
                <a:latin typeface="ＭＳ ゴシック" panose="020B0609070205080204" pitchFamily="49" charset="-128"/>
                <a:ea typeface="ＭＳ ゴシック" panose="020B0609070205080204" pitchFamily="49" charset="-128"/>
              </a:rPr>
              <a:t>ての</a:t>
            </a:r>
            <a:r>
              <a:rPr lang="ja-JP" altLang="en-US" sz="2400" dirty="0">
                <a:latin typeface="ＭＳ ゴシック" panose="020B0609070205080204" pitchFamily="49" charset="-128"/>
                <a:ea typeface="ＭＳ ゴシック" panose="020B0609070205080204" pitchFamily="49" charset="-128"/>
              </a:rPr>
              <a:t>国とが達成すべき共通の基準として採択</a:t>
            </a:r>
            <a:r>
              <a:rPr lang="ja-JP" altLang="en-US" sz="4000" b="1" dirty="0">
                <a:latin typeface="ＭＳ ゴシック" pitchFamily="49" charset="-128"/>
                <a:ea typeface="ＭＳ ゴシック" pitchFamily="49" charset="-128"/>
              </a:rPr>
              <a:t>　</a:t>
            </a:r>
            <a:endParaRPr lang="en-US" altLang="ja-JP" sz="4000" b="1" dirty="0">
              <a:latin typeface="ＭＳ ゴシック" pitchFamily="49" charset="-128"/>
              <a:ea typeface="ＭＳ ゴシック" pitchFamily="49" charset="-128"/>
            </a:endParaRPr>
          </a:p>
          <a:p>
            <a:r>
              <a:rPr lang="ja-JP" altLang="en-US" sz="3200" b="1" dirty="0">
                <a:latin typeface="ＭＳ ゴシック" pitchFamily="49" charset="-128"/>
                <a:ea typeface="ＭＳ ゴシック" pitchFamily="49" charset="-128"/>
              </a:rPr>
              <a:t>　　　　</a:t>
            </a:r>
            <a:r>
              <a:rPr lang="en-US" altLang="ja-JP" sz="3200" b="1" dirty="0">
                <a:ln w="22225">
                  <a:solidFill>
                    <a:schemeClr val="accent2"/>
                  </a:solidFill>
                  <a:prstDash val="solid"/>
                </a:ln>
                <a:solidFill>
                  <a:schemeClr val="accent2">
                    <a:lumMod val="40000"/>
                    <a:lumOff val="60000"/>
                  </a:schemeClr>
                </a:solidFill>
                <a:latin typeface="BIZ UDPゴシック" panose="020B0400000000000000" pitchFamily="50" charset="-128"/>
                <a:ea typeface="BIZ UDPゴシック" panose="020B0400000000000000" pitchFamily="50" charset="-128"/>
              </a:rPr>
              <a:t>12</a:t>
            </a:r>
            <a:r>
              <a:rPr lang="ja-JP" altLang="en-US" sz="3200" b="1" dirty="0">
                <a:ln w="22225">
                  <a:solidFill>
                    <a:schemeClr val="accent2"/>
                  </a:solidFill>
                  <a:prstDash val="solid"/>
                </a:ln>
                <a:solidFill>
                  <a:schemeClr val="accent2">
                    <a:lumMod val="40000"/>
                    <a:lumOff val="60000"/>
                  </a:schemeClr>
                </a:solidFill>
                <a:latin typeface="BIZ UDPゴシック" panose="020B0400000000000000" pitchFamily="50" charset="-128"/>
                <a:ea typeface="BIZ UDPゴシック" panose="020B0400000000000000" pitchFamily="50" charset="-128"/>
              </a:rPr>
              <a:t>月</a:t>
            </a:r>
            <a:r>
              <a:rPr lang="en-US" altLang="ja-JP" sz="3200" b="1" dirty="0">
                <a:ln w="22225">
                  <a:solidFill>
                    <a:schemeClr val="accent2"/>
                  </a:solidFill>
                  <a:prstDash val="solid"/>
                </a:ln>
                <a:solidFill>
                  <a:schemeClr val="accent2">
                    <a:lumMod val="40000"/>
                    <a:lumOff val="60000"/>
                  </a:schemeClr>
                </a:solidFill>
                <a:latin typeface="BIZ UDPゴシック" panose="020B0400000000000000" pitchFamily="50" charset="-128"/>
                <a:ea typeface="BIZ UDPゴシック" panose="020B0400000000000000" pitchFamily="50" charset="-128"/>
              </a:rPr>
              <a:t>10</a:t>
            </a:r>
            <a:r>
              <a:rPr lang="ja-JP" altLang="en-US" sz="3200" b="1" dirty="0">
                <a:ln w="22225">
                  <a:solidFill>
                    <a:schemeClr val="accent2"/>
                  </a:solidFill>
                  <a:prstDash val="solid"/>
                </a:ln>
                <a:solidFill>
                  <a:schemeClr val="accent2">
                    <a:lumMod val="40000"/>
                    <a:lumOff val="60000"/>
                  </a:schemeClr>
                </a:solidFill>
                <a:latin typeface="BIZ UDPゴシック" panose="020B0400000000000000" pitchFamily="50" charset="-128"/>
                <a:ea typeface="BIZ UDPゴシック" panose="020B0400000000000000" pitchFamily="50" charset="-128"/>
              </a:rPr>
              <a:t>日：人権デー</a:t>
            </a:r>
            <a:r>
              <a:rPr lang="ja-JP" altLang="en-US" sz="4000" dirty="0">
                <a:solidFill>
                  <a:schemeClr val="accent2"/>
                </a:solidFill>
                <a:latin typeface="ＭＳ ゴシック" pitchFamily="49" charset="-128"/>
                <a:ea typeface="ＭＳ ゴシック" pitchFamily="49" charset="-128"/>
              </a:rPr>
              <a:t>　　</a:t>
            </a:r>
          </a:p>
        </p:txBody>
      </p:sp>
      <p:sp>
        <p:nvSpPr>
          <p:cNvPr id="2" name="角丸四角形 1"/>
          <p:cNvSpPr/>
          <p:nvPr/>
        </p:nvSpPr>
        <p:spPr>
          <a:xfrm>
            <a:off x="228986" y="325802"/>
            <a:ext cx="6405729" cy="541704"/>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１　人権に係る国際社会の動向等</a:t>
            </a:r>
          </a:p>
        </p:txBody>
      </p:sp>
      <p:sp>
        <p:nvSpPr>
          <p:cNvPr id="4" name="正方形/長方形 3"/>
          <p:cNvSpPr/>
          <p:nvPr/>
        </p:nvSpPr>
        <p:spPr>
          <a:xfrm>
            <a:off x="228986" y="3976048"/>
            <a:ext cx="8720254" cy="461665"/>
          </a:xfrm>
          <a:prstGeom prst="rect">
            <a:avLst/>
          </a:prstGeom>
          <a:solidFill>
            <a:srgbClr val="FFFFCC"/>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ja-JP" altLang="en-US" sz="2400" b="0" cap="none" spc="0" dirty="0">
                <a:ln w="0"/>
                <a:solidFill>
                  <a:schemeClr val="tx1"/>
                </a:solidFill>
              </a:rPr>
              <a:t>世界人権宣言で規定された権利に法的な拘束力を持たせるため</a:t>
            </a:r>
            <a:endParaRPr lang="ja-JP" altLang="en-US" b="0" cap="none" spc="0" dirty="0">
              <a:ln w="0"/>
              <a:solidFill>
                <a:schemeClr val="tx1"/>
              </a:solidFill>
            </a:endParaRPr>
          </a:p>
        </p:txBody>
      </p:sp>
      <p:sp>
        <p:nvSpPr>
          <p:cNvPr id="5" name="下矢印 4"/>
          <p:cNvSpPr/>
          <p:nvPr/>
        </p:nvSpPr>
        <p:spPr>
          <a:xfrm>
            <a:off x="3917566" y="4925268"/>
            <a:ext cx="922064" cy="343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36126" y="4520151"/>
            <a:ext cx="8295494" cy="2062103"/>
          </a:xfrm>
          <a:prstGeom prst="rect">
            <a:avLst/>
          </a:prstGeom>
          <a:solidFill>
            <a:srgbClr val="CCFFFF"/>
          </a:solidFill>
        </p:spPr>
        <p:txBody>
          <a:bodyPr wrap="square" rtlCol="0">
            <a:spAutoFit/>
          </a:bodyPr>
          <a:lstStyle/>
          <a:p>
            <a:r>
              <a:rPr lang="ja-JP" altLang="en-US" sz="3200" b="1" dirty="0">
                <a:latin typeface="+mj-ea"/>
                <a:ea typeface="+mj-ea"/>
              </a:rPr>
              <a:t>◇　経済的，社会的及び文化的権利に関する</a:t>
            </a:r>
            <a:endParaRPr lang="en-US" altLang="ja-JP" sz="3200" b="1" dirty="0">
              <a:latin typeface="+mj-ea"/>
              <a:ea typeface="+mj-ea"/>
            </a:endParaRPr>
          </a:p>
          <a:p>
            <a:r>
              <a:rPr lang="ja-JP" altLang="en-US" sz="3200" b="1" dirty="0">
                <a:latin typeface="+mj-ea"/>
                <a:ea typeface="+mj-ea"/>
              </a:rPr>
              <a:t>　国際規約　　　　　　　　　　　　　　　　　</a:t>
            </a:r>
            <a:r>
              <a:rPr lang="ja-JP" altLang="en-US" sz="3200" b="1" dirty="0">
                <a:solidFill>
                  <a:srgbClr val="FF0000"/>
                </a:solidFill>
                <a:latin typeface="+mj-ea"/>
                <a:ea typeface="+mj-ea"/>
              </a:rPr>
              <a:t>（</a:t>
            </a:r>
            <a:r>
              <a:rPr lang="en-US" altLang="ja-JP" sz="3200" b="1" dirty="0">
                <a:solidFill>
                  <a:srgbClr val="FF0000"/>
                </a:solidFill>
                <a:latin typeface="+mj-ea"/>
                <a:ea typeface="+mj-ea"/>
              </a:rPr>
              <a:t>A</a:t>
            </a:r>
            <a:r>
              <a:rPr lang="ja-JP" altLang="en-US" sz="3200" b="1" dirty="0">
                <a:solidFill>
                  <a:srgbClr val="FF0000"/>
                </a:solidFill>
                <a:latin typeface="+mj-ea"/>
                <a:ea typeface="+mj-ea"/>
              </a:rPr>
              <a:t>規約）</a:t>
            </a:r>
            <a:endParaRPr lang="en-US" altLang="ja-JP" sz="3200" b="1" dirty="0">
              <a:solidFill>
                <a:srgbClr val="FF0000"/>
              </a:solidFill>
              <a:latin typeface="+mj-ea"/>
              <a:ea typeface="+mj-ea"/>
            </a:endParaRPr>
          </a:p>
          <a:p>
            <a:r>
              <a:rPr kumimoji="1" lang="ja-JP" altLang="en-US" sz="3200" b="1" dirty="0">
                <a:latin typeface="+mj-ea"/>
                <a:ea typeface="+mj-ea"/>
              </a:rPr>
              <a:t>◇</a:t>
            </a:r>
            <a:r>
              <a:rPr lang="ja-JP" altLang="en-US" sz="3200" b="1" dirty="0">
                <a:latin typeface="+mj-ea"/>
                <a:ea typeface="+mj-ea"/>
              </a:rPr>
              <a:t>　市民的及び政治的権利に関する国際規約 </a:t>
            </a:r>
            <a:endParaRPr lang="en-US" altLang="ja-JP" sz="3200" b="1" dirty="0">
              <a:latin typeface="+mj-ea"/>
              <a:ea typeface="+mj-ea"/>
            </a:endParaRPr>
          </a:p>
          <a:p>
            <a:r>
              <a:rPr lang="ja-JP" altLang="en-US" sz="3200" b="1" dirty="0">
                <a:solidFill>
                  <a:srgbClr val="FF0000"/>
                </a:solidFill>
                <a:latin typeface="+mj-ea"/>
                <a:ea typeface="+mj-ea"/>
              </a:rPr>
              <a:t>　　　　　　　　　　　　　　　　　　　　　　　　（</a:t>
            </a:r>
            <a:r>
              <a:rPr lang="en-US" altLang="ja-JP" sz="3200" b="1" dirty="0">
                <a:solidFill>
                  <a:srgbClr val="FF0000"/>
                </a:solidFill>
                <a:latin typeface="+mj-ea"/>
                <a:ea typeface="+mj-ea"/>
              </a:rPr>
              <a:t>B</a:t>
            </a:r>
            <a:r>
              <a:rPr lang="ja-JP" altLang="en-US" sz="3200" b="1" dirty="0">
                <a:solidFill>
                  <a:srgbClr val="FF0000"/>
                </a:solidFill>
                <a:latin typeface="+mj-ea"/>
                <a:ea typeface="+mj-ea"/>
              </a:rPr>
              <a:t>規約）</a:t>
            </a:r>
            <a:endParaRPr lang="en-US" altLang="ja-JP" sz="3200" b="1" dirty="0">
              <a:solidFill>
                <a:srgbClr val="FF0000"/>
              </a:solidFill>
              <a:latin typeface="+mj-ea"/>
              <a:ea typeface="+mj-ea"/>
            </a:endParaRPr>
          </a:p>
        </p:txBody>
      </p:sp>
    </p:spTree>
    <p:extLst>
      <p:ext uri="{BB962C8B-B14F-4D97-AF65-F5344CB8AC3E}">
        <p14:creationId xmlns:p14="http://schemas.microsoft.com/office/powerpoint/2010/main" val="282310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8985" y="124218"/>
            <a:ext cx="8915015" cy="6673622"/>
          </a:xfrm>
          <a:prstGeom prst="rect">
            <a:avLst/>
          </a:prstGeom>
          <a:noFill/>
          <a:ln w="9525">
            <a:noFill/>
            <a:miter lim="800000"/>
            <a:headEnd/>
            <a:tailEnd/>
          </a:ln>
        </p:spPr>
        <p:txBody>
          <a:bodyPr wrap="square">
            <a:spAutoFit/>
          </a:bodyPr>
          <a:lstStyle/>
          <a:p>
            <a:pPr>
              <a:lnSpc>
                <a:spcPct val="50000"/>
              </a:lnSpc>
              <a:spcBef>
                <a:spcPct val="50000"/>
              </a:spcBef>
            </a:pPr>
            <a:endParaRPr lang="en-US" altLang="ja-JP" sz="3200" dirty="0">
              <a:latin typeface="BIZ UDPゴシック" panose="020B0400000000000000" pitchFamily="50" charset="-128"/>
              <a:ea typeface="BIZ UDPゴシック" panose="020B0400000000000000" pitchFamily="50" charset="-128"/>
            </a:endParaRPr>
          </a:p>
          <a:p>
            <a:pPr>
              <a:lnSpc>
                <a:spcPct val="50000"/>
              </a:lnSpc>
            </a:pPr>
            <a:r>
              <a:rPr lang="ja-JP" altLang="en-US" sz="4000" b="1" dirty="0">
                <a:latin typeface="ＭＳ ゴシック" panose="020B0609070205080204" pitchFamily="49" charset="-128"/>
                <a:ea typeface="ＭＳ ゴシック" panose="020B0609070205080204" pitchFamily="49" charset="-128"/>
              </a:rPr>
              <a:t>◇　人権教育のための世界計画</a:t>
            </a:r>
            <a:endParaRPr lang="en-US" altLang="ja-JP" sz="4000" b="1" dirty="0">
              <a:latin typeface="ＭＳ ゴシック" panose="020B0609070205080204" pitchFamily="49" charset="-128"/>
              <a:ea typeface="ＭＳ ゴシック" panose="020B0609070205080204" pitchFamily="49" charset="-128"/>
            </a:endParaRPr>
          </a:p>
          <a:p>
            <a:pPr>
              <a:lnSpc>
                <a:spcPts val="3000"/>
              </a:lnSpc>
            </a:pPr>
            <a:r>
              <a:rPr lang="ja-JP" altLang="en-US" sz="4000" b="1" spc="-300" dirty="0">
                <a:latin typeface="ＭＳ ゴシック" panose="020B0609070205080204" pitchFamily="49" charset="-128"/>
                <a:ea typeface="ＭＳ ゴシック" panose="020B0609070205080204" pitchFamily="49" charset="-128"/>
              </a:rPr>
              <a:t>　　　　　　　　　　　　</a:t>
            </a:r>
            <a:r>
              <a:rPr lang="en-US" altLang="ja-JP" sz="2400" b="1" spc="-300" dirty="0">
                <a:latin typeface="ＭＳ ゴシック" panose="020B0609070205080204" pitchFamily="49" charset="-128"/>
                <a:ea typeface="ＭＳ ゴシック" panose="020B0609070205080204" pitchFamily="49" charset="-128"/>
              </a:rPr>
              <a:t>(2004</a:t>
            </a:r>
            <a:r>
              <a:rPr lang="ja-JP" altLang="en-US" sz="2400" b="1" spc="-300" dirty="0">
                <a:latin typeface="ＭＳ ゴシック" panose="020B0609070205080204" pitchFamily="49" charset="-128"/>
                <a:ea typeface="ＭＳ ゴシック" panose="020B0609070205080204" pitchFamily="49" charset="-128"/>
              </a:rPr>
              <a:t>年国連総会採択</a:t>
            </a:r>
            <a:r>
              <a:rPr lang="en-US" altLang="ja-JP" sz="2400" b="1" spc="-300" dirty="0">
                <a:latin typeface="ＭＳ ゴシック" panose="020B0609070205080204" pitchFamily="49" charset="-128"/>
                <a:ea typeface="ＭＳ ゴシック" panose="020B0609070205080204" pitchFamily="49" charset="-128"/>
              </a:rPr>
              <a:t>)</a:t>
            </a:r>
          </a:p>
          <a:p>
            <a:pPr>
              <a:lnSpc>
                <a:spcPts val="2000"/>
              </a:lnSpc>
            </a:pPr>
            <a:endParaRPr lang="en-US" altLang="ja-JP" b="1" spc="-300" dirty="0">
              <a:latin typeface="ＭＳ ゴシック" panose="020B0609070205080204" pitchFamily="49" charset="-128"/>
              <a:ea typeface="ＭＳ ゴシック" panose="020B0609070205080204" pitchFamily="49" charset="-128"/>
            </a:endParaRPr>
          </a:p>
          <a:p>
            <a:pPr>
              <a:lnSpc>
                <a:spcPts val="3000"/>
              </a:lnSpc>
            </a:pPr>
            <a:r>
              <a:rPr lang="ja-JP" altLang="en-US" sz="2800" dirty="0">
                <a:latin typeface="BIZ UDPゴシック" panose="020B0400000000000000" pitchFamily="50" charset="-128"/>
                <a:ea typeface="BIZ UDPゴシック" panose="020B0400000000000000" pitchFamily="50" charset="-128"/>
              </a:rPr>
              <a:t>    第１フェーズ</a:t>
            </a:r>
            <a:r>
              <a:rPr lang="en-US" altLang="ja-JP" sz="2800" dirty="0">
                <a:latin typeface="BIZ UDPゴシック" panose="020B0400000000000000" pitchFamily="50" charset="-128"/>
                <a:ea typeface="BIZ UDPゴシック" panose="020B0400000000000000" pitchFamily="50" charset="-128"/>
              </a:rPr>
              <a:t>(2005</a:t>
            </a:r>
            <a:r>
              <a:rPr lang="ja-JP" altLang="en-US" sz="2800" dirty="0">
                <a:latin typeface="BIZ UDPゴシック" panose="020B0400000000000000" pitchFamily="50" charset="-128"/>
                <a:ea typeface="BIZ UDPゴシック" panose="020B0400000000000000" pitchFamily="50" charset="-128"/>
              </a:rPr>
              <a:t>～</a:t>
            </a:r>
            <a:r>
              <a:rPr lang="en-US" altLang="ja-JP" sz="2800" dirty="0">
                <a:latin typeface="BIZ UDPゴシック" panose="020B0400000000000000" pitchFamily="50" charset="-128"/>
                <a:ea typeface="BIZ UDPゴシック" panose="020B0400000000000000" pitchFamily="50" charset="-128"/>
              </a:rPr>
              <a:t>2007</a:t>
            </a:r>
            <a:r>
              <a:rPr lang="ja-JP" altLang="en-US" sz="2800" dirty="0">
                <a:latin typeface="BIZ UDPゴシック" panose="020B0400000000000000" pitchFamily="50" charset="-128"/>
                <a:ea typeface="BIZ UDPゴシック" panose="020B0400000000000000" pitchFamily="50" charset="-128"/>
              </a:rPr>
              <a:t>年</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２年間延長</a:t>
            </a:r>
            <a:endParaRPr lang="en-US" altLang="ja-JP" sz="2800" dirty="0">
              <a:latin typeface="BIZ UDPゴシック" panose="020B0400000000000000" pitchFamily="50" charset="-128"/>
              <a:ea typeface="BIZ UDPゴシック" panose="020B0400000000000000" pitchFamily="50" charset="-128"/>
            </a:endParaRPr>
          </a:p>
          <a:p>
            <a:pPr>
              <a:lnSpc>
                <a:spcPts val="3000"/>
              </a:lnSpc>
            </a:pPr>
            <a:r>
              <a:rPr lang="ja-JP" altLang="en-US" sz="2800" dirty="0">
                <a:latin typeface="BIZ UDPゴシック" panose="020B0400000000000000" pitchFamily="50" charset="-128"/>
                <a:ea typeface="BIZ UDPゴシック" panose="020B0400000000000000" pitchFamily="50" charset="-128"/>
              </a:rPr>
              <a:t>　    　⇒　初等中等教育に焦点</a:t>
            </a:r>
            <a:r>
              <a:rPr lang="ja-JP" altLang="en-US" sz="2800" dirty="0">
                <a:solidFill>
                  <a:srgbClr val="0033CC"/>
                </a:solidFill>
                <a:latin typeface="BIZ UDPゴシック" panose="020B0400000000000000" pitchFamily="50" charset="-128"/>
                <a:ea typeface="BIZ UDPゴシック" panose="020B0400000000000000" pitchFamily="50" charset="-128"/>
              </a:rPr>
              <a:t>　</a:t>
            </a:r>
            <a:endParaRPr lang="en-US" altLang="ja-JP" sz="2800" dirty="0">
              <a:solidFill>
                <a:srgbClr val="0033CC"/>
              </a:solidFill>
              <a:latin typeface="BIZ UDPゴシック" panose="020B0400000000000000" pitchFamily="50" charset="-128"/>
              <a:ea typeface="BIZ UDPゴシック" panose="020B0400000000000000" pitchFamily="50" charset="-128"/>
            </a:endParaRPr>
          </a:p>
          <a:p>
            <a:pPr>
              <a:lnSpc>
                <a:spcPts val="3000"/>
              </a:lnSpc>
            </a:pPr>
            <a:r>
              <a:rPr lang="ja-JP" altLang="en-US" sz="2800" dirty="0">
                <a:latin typeface="BIZ UDPゴシック" panose="020B0400000000000000" pitchFamily="50" charset="-128"/>
                <a:ea typeface="BIZ UDPゴシック" panose="020B0400000000000000" pitchFamily="50" charset="-128"/>
              </a:rPr>
              <a:t>　　</a:t>
            </a:r>
            <a:endParaRPr lang="en-US" altLang="ja-JP" sz="2800" dirty="0">
              <a:latin typeface="BIZ UDPゴシック" panose="020B0400000000000000" pitchFamily="50" charset="-128"/>
              <a:ea typeface="BIZ UDPゴシック" panose="020B0400000000000000" pitchFamily="50" charset="-128"/>
            </a:endParaRPr>
          </a:p>
          <a:p>
            <a:pPr>
              <a:lnSpc>
                <a:spcPts val="3000"/>
              </a:lnSpc>
            </a:pPr>
            <a:r>
              <a:rPr lang="ja-JP" altLang="en-US" sz="2800" dirty="0">
                <a:latin typeface="BIZ UDPゴシック" panose="020B0400000000000000" pitchFamily="50" charset="-128"/>
                <a:ea typeface="BIZ UDPゴシック" panose="020B0400000000000000" pitchFamily="50" charset="-128"/>
              </a:rPr>
              <a:t>　　第２フェーズ</a:t>
            </a:r>
            <a:r>
              <a:rPr lang="en-US" altLang="ja-JP" sz="2800" dirty="0">
                <a:latin typeface="BIZ UDPゴシック" panose="020B0400000000000000" pitchFamily="50" charset="-128"/>
                <a:ea typeface="BIZ UDPゴシック" panose="020B0400000000000000" pitchFamily="50" charset="-128"/>
              </a:rPr>
              <a:t>(2010</a:t>
            </a:r>
            <a:r>
              <a:rPr lang="ja-JP" altLang="en-US" sz="2800" dirty="0">
                <a:latin typeface="BIZ UDPゴシック" panose="020B0400000000000000" pitchFamily="50" charset="-128"/>
                <a:ea typeface="BIZ UDPゴシック" panose="020B0400000000000000" pitchFamily="50" charset="-128"/>
              </a:rPr>
              <a:t>～</a:t>
            </a:r>
            <a:r>
              <a:rPr lang="en-US" altLang="ja-JP" sz="2800" dirty="0">
                <a:latin typeface="BIZ UDPゴシック" panose="020B0400000000000000" pitchFamily="50" charset="-128"/>
                <a:ea typeface="BIZ UDPゴシック" panose="020B0400000000000000" pitchFamily="50" charset="-128"/>
              </a:rPr>
              <a:t>2014</a:t>
            </a:r>
            <a:r>
              <a:rPr lang="ja-JP" altLang="en-US" sz="2800" dirty="0">
                <a:latin typeface="BIZ UDPゴシック" panose="020B0400000000000000" pitchFamily="50" charset="-128"/>
                <a:ea typeface="BIZ UDPゴシック" panose="020B0400000000000000" pitchFamily="50" charset="-128"/>
              </a:rPr>
              <a:t>年）</a:t>
            </a:r>
            <a:br>
              <a:rPr lang="ja-JP" altLang="en-US"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　    　⇒　高等教育，教員</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公務員等の人権研修に重点</a:t>
            </a:r>
            <a:endParaRPr lang="en-US" altLang="ja-JP" sz="2800" dirty="0">
              <a:latin typeface="BIZ UDPゴシック" panose="020B0400000000000000" pitchFamily="50" charset="-128"/>
              <a:ea typeface="BIZ UDPゴシック" panose="020B0400000000000000" pitchFamily="50" charset="-128"/>
            </a:endParaRPr>
          </a:p>
          <a:p>
            <a:pPr>
              <a:lnSpc>
                <a:spcPts val="3000"/>
              </a:lnSpc>
            </a:pPr>
            <a:r>
              <a:rPr lang="ja-JP" altLang="en-US" sz="2800" dirty="0">
                <a:latin typeface="BIZ UDPゴシック" panose="020B0400000000000000" pitchFamily="50" charset="-128"/>
                <a:ea typeface="BIZ UDPゴシック" panose="020B0400000000000000" pitchFamily="50" charset="-128"/>
              </a:rPr>
              <a:t>　　</a:t>
            </a:r>
            <a:endParaRPr lang="en-US" altLang="ja-JP" sz="2800" dirty="0">
              <a:latin typeface="BIZ UDPゴシック" panose="020B0400000000000000" pitchFamily="50" charset="-128"/>
              <a:ea typeface="BIZ UDPゴシック" panose="020B0400000000000000" pitchFamily="50" charset="-128"/>
            </a:endParaRPr>
          </a:p>
          <a:p>
            <a:pPr>
              <a:lnSpc>
                <a:spcPts val="3000"/>
              </a:lnSpc>
            </a:pPr>
            <a:r>
              <a:rPr lang="ja-JP" altLang="en-US" sz="2800" dirty="0">
                <a:latin typeface="BIZ UDPゴシック" panose="020B0400000000000000" pitchFamily="50" charset="-128"/>
                <a:ea typeface="BIZ UDPゴシック" panose="020B0400000000000000" pitchFamily="50" charset="-128"/>
              </a:rPr>
              <a:t>　　第３フェーズ</a:t>
            </a:r>
            <a:r>
              <a:rPr lang="en-US" altLang="ja-JP" sz="2800" dirty="0">
                <a:latin typeface="BIZ UDPゴシック" panose="020B0400000000000000" pitchFamily="50" charset="-128"/>
                <a:ea typeface="BIZ UDPゴシック" panose="020B0400000000000000" pitchFamily="50" charset="-128"/>
              </a:rPr>
              <a:t>(2015</a:t>
            </a:r>
            <a:r>
              <a:rPr lang="ja-JP" altLang="en-US" sz="2800" dirty="0">
                <a:latin typeface="BIZ UDPゴシック" panose="020B0400000000000000" pitchFamily="50" charset="-128"/>
                <a:ea typeface="BIZ UDPゴシック" panose="020B0400000000000000" pitchFamily="50" charset="-128"/>
              </a:rPr>
              <a:t>～</a:t>
            </a:r>
            <a:r>
              <a:rPr lang="en-US" altLang="ja-JP" sz="2800" dirty="0">
                <a:latin typeface="BIZ UDPゴシック" panose="020B0400000000000000" pitchFamily="50" charset="-128"/>
                <a:ea typeface="BIZ UDPゴシック" panose="020B0400000000000000" pitchFamily="50" charset="-128"/>
              </a:rPr>
              <a:t>2019</a:t>
            </a:r>
            <a:r>
              <a:rPr lang="ja-JP" altLang="en-US" sz="2800" dirty="0">
                <a:latin typeface="BIZ UDPゴシック" panose="020B0400000000000000" pitchFamily="50" charset="-128"/>
                <a:ea typeface="BIZ UDPゴシック" panose="020B0400000000000000" pitchFamily="50" charset="-128"/>
              </a:rPr>
              <a:t>年</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a:t>
            </a:r>
            <a:endParaRPr lang="en-US" altLang="ja-JP" sz="2800" dirty="0">
              <a:latin typeface="BIZ UDPゴシック" panose="020B0400000000000000" pitchFamily="50" charset="-128"/>
              <a:ea typeface="BIZ UDPゴシック" panose="020B0400000000000000" pitchFamily="50" charset="-128"/>
            </a:endParaRPr>
          </a:p>
          <a:p>
            <a:pPr>
              <a:lnSpc>
                <a:spcPts val="3000"/>
              </a:lnSpc>
            </a:pPr>
            <a:r>
              <a:rPr lang="ja-JP" altLang="en-US" sz="2800" dirty="0">
                <a:latin typeface="BIZ UDPゴシック" panose="020B0400000000000000" pitchFamily="50" charset="-128"/>
                <a:ea typeface="BIZ UDPゴシック" panose="020B0400000000000000" pitchFamily="50" charset="-128"/>
              </a:rPr>
              <a:t>    　　⇒　メディア専門家及びジャーナリストへの</a:t>
            </a:r>
            <a:endParaRPr lang="en-US" altLang="ja-JP" sz="2800" dirty="0">
              <a:latin typeface="BIZ UDPゴシック" panose="020B0400000000000000" pitchFamily="50" charset="-128"/>
              <a:ea typeface="BIZ UDPゴシック" panose="020B0400000000000000" pitchFamily="50" charset="-128"/>
            </a:endParaRPr>
          </a:p>
          <a:p>
            <a:pPr>
              <a:lnSpc>
                <a:spcPts val="3000"/>
              </a:lnSpc>
            </a:pPr>
            <a:r>
              <a:rPr lang="ja-JP" altLang="en-US" sz="2800" dirty="0">
                <a:latin typeface="BIZ UDPゴシック" panose="020B0400000000000000" pitchFamily="50" charset="-128"/>
                <a:ea typeface="BIZ UDPゴシック" panose="020B0400000000000000" pitchFamily="50" charset="-128"/>
              </a:rPr>
              <a:t>　　　　　人権研修に重点</a:t>
            </a:r>
          </a:p>
          <a:p>
            <a:pPr>
              <a:lnSpc>
                <a:spcPts val="3000"/>
              </a:lnSpc>
            </a:pPr>
            <a:r>
              <a:rPr lang="ja-JP" altLang="en-US" sz="2800" dirty="0">
                <a:solidFill>
                  <a:srgbClr val="0000FF"/>
                </a:solidFill>
                <a:latin typeface="BIZ UDPゴシック" panose="020B0400000000000000" pitchFamily="50" charset="-128"/>
                <a:ea typeface="BIZ UDPゴシック" panose="020B0400000000000000" pitchFamily="50" charset="-128"/>
              </a:rPr>
              <a:t>　　</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a:p>
            <a:pPr>
              <a:lnSpc>
                <a:spcPts val="3000"/>
              </a:lnSpc>
            </a:pPr>
            <a:r>
              <a:rPr lang="ja-JP" altLang="en-US" sz="2800" dirty="0">
                <a:solidFill>
                  <a:srgbClr val="0000FF"/>
                </a:solidFill>
                <a:latin typeface="BIZ UDPゴシック" panose="020B0400000000000000" pitchFamily="50" charset="-128"/>
                <a:ea typeface="BIZ UDPゴシック" panose="020B0400000000000000" pitchFamily="50" charset="-128"/>
              </a:rPr>
              <a:t>　　第４フェーズ</a:t>
            </a:r>
            <a:r>
              <a:rPr lang="en-US" altLang="ja-JP" sz="2800" dirty="0">
                <a:solidFill>
                  <a:srgbClr val="0000FF"/>
                </a:solidFill>
                <a:latin typeface="BIZ UDPゴシック" panose="020B0400000000000000" pitchFamily="50" charset="-128"/>
                <a:ea typeface="BIZ UDPゴシック" panose="020B0400000000000000" pitchFamily="50" charset="-128"/>
              </a:rPr>
              <a:t>(2020</a:t>
            </a:r>
            <a:r>
              <a:rPr lang="ja-JP" altLang="en-US" sz="2800" dirty="0">
                <a:solidFill>
                  <a:srgbClr val="0000FF"/>
                </a:solidFill>
                <a:latin typeface="BIZ UDPゴシック" panose="020B0400000000000000" pitchFamily="50" charset="-128"/>
                <a:ea typeface="BIZ UDPゴシック" panose="020B0400000000000000" pitchFamily="50" charset="-128"/>
              </a:rPr>
              <a:t>～</a:t>
            </a:r>
            <a:r>
              <a:rPr lang="en-US" altLang="ja-JP" sz="2800" dirty="0">
                <a:solidFill>
                  <a:srgbClr val="0000FF"/>
                </a:solidFill>
                <a:latin typeface="BIZ UDPゴシック" panose="020B0400000000000000" pitchFamily="50" charset="-128"/>
                <a:ea typeface="BIZ UDPゴシック" panose="020B0400000000000000" pitchFamily="50" charset="-128"/>
              </a:rPr>
              <a:t>2024</a:t>
            </a:r>
            <a:r>
              <a:rPr lang="ja-JP" altLang="en-US" sz="2800" dirty="0">
                <a:solidFill>
                  <a:srgbClr val="0000FF"/>
                </a:solidFill>
                <a:latin typeface="BIZ UDPゴシック" panose="020B0400000000000000" pitchFamily="50" charset="-128"/>
                <a:ea typeface="BIZ UDPゴシック" panose="020B0400000000000000" pitchFamily="50" charset="-128"/>
              </a:rPr>
              <a:t>年</a:t>
            </a:r>
            <a:r>
              <a:rPr lang="en-US" altLang="ja-JP" sz="2800" dirty="0">
                <a:solidFill>
                  <a:srgbClr val="0000FF"/>
                </a:solidFill>
                <a:latin typeface="BIZ UDPゴシック" panose="020B0400000000000000" pitchFamily="50" charset="-128"/>
                <a:ea typeface="BIZ UDPゴシック" panose="020B0400000000000000" pitchFamily="50" charset="-128"/>
              </a:rPr>
              <a:t>)</a:t>
            </a:r>
            <a:r>
              <a:rPr lang="ja-JP" altLang="en-US" sz="2800" dirty="0">
                <a:solidFill>
                  <a:srgbClr val="0000FF"/>
                </a:solidFill>
                <a:latin typeface="BIZ UDPゴシック" panose="020B0400000000000000" pitchFamily="50" charset="-128"/>
                <a:ea typeface="BIZ UDPゴシック" panose="020B0400000000000000" pitchFamily="50" charset="-128"/>
              </a:rPr>
              <a:t> </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a:p>
            <a:pPr>
              <a:lnSpc>
                <a:spcPts val="3000"/>
              </a:lnSpc>
            </a:pPr>
            <a:r>
              <a:rPr lang="ja-JP" altLang="en-US" sz="2800" dirty="0">
                <a:solidFill>
                  <a:srgbClr val="0000FF"/>
                </a:solidFill>
                <a:latin typeface="BIZ UDPゴシック" panose="020B0400000000000000" pitchFamily="50" charset="-128"/>
                <a:ea typeface="BIZ UDPゴシック" panose="020B0400000000000000" pitchFamily="50" charset="-128"/>
              </a:rPr>
              <a:t>　　　　⇒　「若者」を重点対象として，特に平等，</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a:p>
            <a:pPr>
              <a:lnSpc>
                <a:spcPts val="3000"/>
              </a:lnSpc>
            </a:pPr>
            <a:r>
              <a:rPr lang="ja-JP" altLang="en-US" sz="2800" dirty="0">
                <a:solidFill>
                  <a:srgbClr val="0000FF"/>
                </a:solidFill>
                <a:latin typeface="BIZ UDPゴシック" panose="020B0400000000000000" pitchFamily="50" charset="-128"/>
                <a:ea typeface="BIZ UDPゴシック" panose="020B0400000000000000" pitchFamily="50" charset="-128"/>
              </a:rPr>
              <a:t>　　　　　人権と非差別，包摂的で平和な社会の</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a:p>
            <a:pPr>
              <a:lnSpc>
                <a:spcPts val="3000"/>
              </a:lnSpc>
            </a:pPr>
            <a:r>
              <a:rPr lang="ja-JP" altLang="en-US" sz="2800" dirty="0">
                <a:solidFill>
                  <a:srgbClr val="0000FF"/>
                </a:solidFill>
                <a:latin typeface="BIZ UDPゴシック" panose="020B0400000000000000" pitchFamily="50" charset="-128"/>
                <a:ea typeface="BIZ UDPゴシック" panose="020B0400000000000000" pitchFamily="50" charset="-128"/>
              </a:rPr>
              <a:t>　　　　　多様性の尊重に力点を置く計画</a:t>
            </a:r>
            <a:r>
              <a:rPr lang="ja-JP" altLang="en-US" sz="2800" dirty="0">
                <a:solidFill>
                  <a:schemeClr val="accent2"/>
                </a:solidFill>
                <a:latin typeface="BIZ UDPゴシック" panose="020B0400000000000000" pitchFamily="50" charset="-128"/>
                <a:ea typeface="BIZ UDPゴシック" panose="020B0400000000000000" pitchFamily="50" charset="-128"/>
              </a:rPr>
              <a:t>　　</a:t>
            </a:r>
            <a:r>
              <a:rPr lang="ja-JP" altLang="en-US" sz="2400" dirty="0">
                <a:solidFill>
                  <a:schemeClr val="accent2"/>
                </a:solidFill>
                <a:latin typeface="BIZ UDPゴシック" panose="020B0400000000000000" pitchFamily="50" charset="-128"/>
                <a:ea typeface="BIZ UDPゴシック" panose="020B0400000000000000" pitchFamily="50" charset="-128"/>
              </a:rPr>
              <a:t>　　　　　　</a:t>
            </a:r>
          </a:p>
        </p:txBody>
      </p:sp>
    </p:spTree>
    <p:extLst>
      <p:ext uri="{BB962C8B-B14F-4D97-AF65-F5344CB8AC3E}">
        <p14:creationId xmlns:p14="http://schemas.microsoft.com/office/powerpoint/2010/main" val="3662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線吹き出し 1 (枠付き) 9"/>
          <p:cNvSpPr/>
          <p:nvPr/>
        </p:nvSpPr>
        <p:spPr>
          <a:xfrm>
            <a:off x="1147482" y="133642"/>
            <a:ext cx="7204477" cy="769242"/>
          </a:xfrm>
          <a:prstGeom prst="borderCallout1">
            <a:avLst>
              <a:gd name="adj1" fmla="val 114524"/>
              <a:gd name="adj2" fmla="val 48625"/>
              <a:gd name="adj3" fmla="val 157547"/>
              <a:gd name="adj4" fmla="val 48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mn-ea"/>
              </a:rPr>
              <a:t>誰一人取り残さない</a:t>
            </a:r>
            <a:r>
              <a:rPr lang="ja-JP" altLang="en-US" sz="3600" b="1" dirty="0">
                <a:latin typeface="+mn-ea"/>
              </a:rPr>
              <a:t>「ＳＤＧ</a:t>
            </a:r>
            <a:r>
              <a:rPr lang="en-US" altLang="ja-JP" sz="3600" b="1" dirty="0">
                <a:latin typeface="+mn-ea"/>
              </a:rPr>
              <a:t>s</a:t>
            </a:r>
            <a:r>
              <a:rPr lang="ja-JP" altLang="en-US" sz="3600" b="1" dirty="0">
                <a:latin typeface="+mn-ea"/>
              </a:rPr>
              <a:t>」の精神</a:t>
            </a:r>
            <a:endParaRPr kumimoji="1" lang="ja-JP" altLang="en-US" sz="3600" b="1" dirty="0">
              <a:latin typeface="+mn-ea"/>
            </a:endParaRPr>
          </a:p>
        </p:txBody>
      </p:sp>
      <p:pic>
        <p:nvPicPr>
          <p:cNvPr id="2" name="図 1">
            <a:extLst>
              <a:ext uri="{FF2B5EF4-FFF2-40B4-BE49-F238E27FC236}">
                <a16:creationId xmlns:a16="http://schemas.microsoft.com/office/drawing/2014/main" id="{50B20084-41E6-40B1-B5B6-5611E3AB8FAD}"/>
              </a:ext>
            </a:extLst>
          </p:cNvPr>
          <p:cNvPicPr>
            <a:picLocks noChangeAspect="1"/>
          </p:cNvPicPr>
          <p:nvPr/>
        </p:nvPicPr>
        <p:blipFill>
          <a:blip r:embed="rId3"/>
          <a:stretch>
            <a:fillRect/>
          </a:stretch>
        </p:blipFill>
        <p:spPr>
          <a:xfrm>
            <a:off x="344658" y="1482220"/>
            <a:ext cx="8454684" cy="5059258"/>
          </a:xfrm>
          <a:prstGeom prst="rect">
            <a:avLst/>
          </a:prstGeom>
          <a:ln>
            <a:solidFill>
              <a:schemeClr val="accent1"/>
            </a:solidFill>
          </a:ln>
        </p:spPr>
      </p:pic>
    </p:spTree>
    <p:extLst>
      <p:ext uri="{BB962C8B-B14F-4D97-AF65-F5344CB8AC3E}">
        <p14:creationId xmlns:p14="http://schemas.microsoft.com/office/powerpoint/2010/main" val="381182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49381" y="0"/>
            <a:ext cx="9144000" cy="6093976"/>
          </a:xfrm>
          <a:prstGeom prst="rect">
            <a:avLst/>
          </a:prstGeom>
          <a:noFill/>
          <a:ln w="9525">
            <a:noFill/>
            <a:miter lim="800000"/>
            <a:headEnd/>
            <a:tailEnd/>
          </a:ln>
        </p:spPr>
        <p:txBody>
          <a:bodyPr>
            <a:spAutoFit/>
          </a:bodyPr>
          <a:lstStyle/>
          <a:p>
            <a:pPr>
              <a:spcBef>
                <a:spcPct val="50000"/>
              </a:spcBef>
            </a:pPr>
            <a:r>
              <a:rPr lang="ja-JP" altLang="en-US" sz="3600" b="1" dirty="0">
                <a:solidFill>
                  <a:srgbClr val="0000FF"/>
                </a:solidFill>
                <a:latin typeface="ＭＳ ゴシック" pitchFamily="49" charset="-128"/>
                <a:ea typeface="ＭＳ ゴシック" pitchFamily="49" charset="-128"/>
              </a:rPr>
              <a:t>　　</a:t>
            </a:r>
            <a:endParaRPr lang="en-US" altLang="ja-JP" sz="3600" b="1" dirty="0">
              <a:solidFill>
                <a:srgbClr val="0000FF"/>
              </a:solidFill>
              <a:latin typeface="ＭＳ ゴシック" pitchFamily="49" charset="-128"/>
              <a:ea typeface="ＭＳ ゴシック" pitchFamily="49" charset="-128"/>
            </a:endParaRPr>
          </a:p>
          <a:p>
            <a:pPr>
              <a:spcBef>
                <a:spcPct val="50000"/>
              </a:spcBef>
            </a:pPr>
            <a:endParaRPr lang="en-US" altLang="ja-JP" sz="3600" b="1" dirty="0">
              <a:solidFill>
                <a:srgbClr val="0000FF"/>
              </a:solidFill>
              <a:latin typeface="ＭＳ ゴシック" pitchFamily="49" charset="-128"/>
              <a:ea typeface="ＭＳ ゴシック" pitchFamily="49" charset="-128"/>
            </a:endParaRPr>
          </a:p>
          <a:p>
            <a:pPr>
              <a:lnSpc>
                <a:spcPts val="3000"/>
              </a:lnSpc>
            </a:pPr>
            <a:r>
              <a:rPr lang="ja-JP" altLang="en-US" sz="2800" b="1" dirty="0">
                <a:latin typeface="ＭＳ ゴシック" pitchFamily="49" charset="-128"/>
                <a:ea typeface="ＭＳ ゴシック" pitchFamily="49" charset="-128"/>
              </a:rPr>
              <a:t>　</a:t>
            </a:r>
            <a:r>
              <a:rPr lang="ja-JP" altLang="en-US" sz="2800" b="1" dirty="0">
                <a:solidFill>
                  <a:srgbClr val="FF0066"/>
                </a:solidFill>
                <a:latin typeface="ＭＳ ゴシック" pitchFamily="49" charset="-128"/>
                <a:ea typeface="ＭＳ ゴシック" pitchFamily="49" charset="-128"/>
              </a:rPr>
              <a:t>◇　人権擁護施策推進法公布 （平成８年）</a:t>
            </a:r>
            <a:endParaRPr lang="en-US" altLang="ja-JP" sz="2800" b="1" dirty="0">
              <a:solidFill>
                <a:srgbClr val="FF0066"/>
              </a:solidFill>
              <a:latin typeface="ＭＳ ゴシック" pitchFamily="49" charset="-128"/>
              <a:ea typeface="ＭＳ ゴシック" pitchFamily="49" charset="-128"/>
            </a:endParaRPr>
          </a:p>
          <a:p>
            <a:pPr>
              <a:lnSpc>
                <a:spcPts val="3000"/>
              </a:lnSpc>
            </a:pPr>
            <a:r>
              <a:rPr lang="ja-JP" altLang="en-US" sz="2800" b="1" dirty="0">
                <a:latin typeface="ＭＳ ゴシック" pitchFamily="49" charset="-128"/>
                <a:ea typeface="ＭＳ ゴシック" pitchFamily="49" charset="-128"/>
              </a:rPr>
              <a:t>　　　⇒　人権尊重の理念を深めるための教育・啓発及</a:t>
            </a:r>
            <a:endParaRPr lang="en-US" altLang="ja-JP" sz="2800" b="1" dirty="0">
              <a:latin typeface="ＭＳ ゴシック" pitchFamily="49" charset="-128"/>
              <a:ea typeface="ＭＳ ゴシック" pitchFamily="49" charset="-128"/>
            </a:endParaRPr>
          </a:p>
          <a:p>
            <a:pPr>
              <a:lnSpc>
                <a:spcPts val="3000"/>
              </a:lnSpc>
            </a:pPr>
            <a:r>
              <a:rPr lang="ja-JP" altLang="en-US" sz="2800" b="1" dirty="0">
                <a:latin typeface="ＭＳ ゴシック" pitchFamily="49" charset="-128"/>
                <a:ea typeface="ＭＳ ゴシック" pitchFamily="49" charset="-128"/>
              </a:rPr>
              <a:t>　　　　</a:t>
            </a:r>
            <a:r>
              <a:rPr lang="ja-JP" altLang="en-US" sz="2800" b="1" dirty="0" err="1">
                <a:latin typeface="ＭＳ ゴシック" pitchFamily="49" charset="-128"/>
                <a:ea typeface="ＭＳ ゴシック" pitchFamily="49" charset="-128"/>
              </a:rPr>
              <a:t>び</a:t>
            </a:r>
            <a:r>
              <a:rPr lang="ja-JP" altLang="en-US" sz="2800" b="1" dirty="0">
                <a:latin typeface="ＭＳ ゴシック" pitchFamily="49" charset="-128"/>
                <a:ea typeface="ＭＳ ゴシック" pitchFamily="49" charset="-128"/>
              </a:rPr>
              <a:t>人権侵害の被害者救済に関する施策の推進が</a:t>
            </a:r>
            <a:endParaRPr lang="en-US" altLang="ja-JP" sz="2800" b="1" dirty="0">
              <a:latin typeface="ＭＳ ゴシック" pitchFamily="49" charset="-128"/>
              <a:ea typeface="ＭＳ ゴシック" pitchFamily="49" charset="-128"/>
            </a:endParaRPr>
          </a:p>
          <a:p>
            <a:pPr>
              <a:lnSpc>
                <a:spcPts val="3000"/>
              </a:lnSpc>
            </a:pPr>
            <a:r>
              <a:rPr lang="ja-JP" altLang="en-US" sz="2800" b="1" dirty="0">
                <a:latin typeface="ＭＳ ゴシック" pitchFamily="49" charset="-128"/>
                <a:ea typeface="ＭＳ ゴシック" pitchFamily="49" charset="-128"/>
              </a:rPr>
              <a:t>　　　　国の責務と位置付け　</a:t>
            </a:r>
            <a:endParaRPr lang="en-US" altLang="ja-JP" sz="2800" b="1" dirty="0">
              <a:latin typeface="ＭＳ ゴシック" pitchFamily="49" charset="-128"/>
              <a:ea typeface="ＭＳ ゴシック" pitchFamily="49" charset="-128"/>
            </a:endParaRPr>
          </a:p>
          <a:p>
            <a:pPr>
              <a:lnSpc>
                <a:spcPts val="3000"/>
              </a:lnSpc>
            </a:pPr>
            <a:endParaRPr lang="en-US" altLang="ja-JP" sz="2800" b="1" dirty="0">
              <a:latin typeface="ＭＳ ゴシック" pitchFamily="49" charset="-128"/>
              <a:ea typeface="ＭＳ ゴシック" pitchFamily="49" charset="-128"/>
            </a:endParaRPr>
          </a:p>
          <a:p>
            <a:pPr>
              <a:lnSpc>
                <a:spcPts val="3000"/>
              </a:lnSpc>
            </a:pPr>
            <a:r>
              <a:rPr lang="ja-JP" altLang="en-US" sz="2800" b="1" dirty="0">
                <a:latin typeface="ＭＳ ゴシック" pitchFamily="49" charset="-128"/>
                <a:ea typeface="ＭＳ ゴシック" pitchFamily="49" charset="-128"/>
              </a:rPr>
              <a:t>　</a:t>
            </a:r>
            <a:r>
              <a:rPr lang="ja-JP" altLang="en-US" sz="2800" b="1" dirty="0">
                <a:solidFill>
                  <a:srgbClr val="FF0066"/>
                </a:solidFill>
                <a:latin typeface="ＭＳ ゴシック" pitchFamily="49" charset="-128"/>
                <a:ea typeface="ＭＳ ゴシック" pitchFamily="49" charset="-128"/>
              </a:rPr>
              <a:t>◇　「人権教育のための国連</a:t>
            </a:r>
            <a:r>
              <a:rPr lang="en-US" altLang="ja-JP" sz="2800" b="1" dirty="0">
                <a:solidFill>
                  <a:srgbClr val="FF0066"/>
                </a:solidFill>
                <a:latin typeface="ＭＳ ゴシック" pitchFamily="49" charset="-128"/>
                <a:ea typeface="ＭＳ ゴシック" pitchFamily="49" charset="-128"/>
              </a:rPr>
              <a:t>10</a:t>
            </a:r>
            <a:r>
              <a:rPr lang="ja-JP" altLang="en-US" sz="2800" b="1" dirty="0">
                <a:solidFill>
                  <a:srgbClr val="FF0066"/>
                </a:solidFill>
                <a:latin typeface="ＭＳ ゴシック" pitchFamily="49" charset="-128"/>
                <a:ea typeface="ＭＳ ゴシック" pitchFamily="49" charset="-128"/>
              </a:rPr>
              <a:t>年に関する国内行動計　　</a:t>
            </a:r>
            <a:endParaRPr lang="en-US" altLang="ja-JP" sz="2800" b="1" dirty="0">
              <a:solidFill>
                <a:srgbClr val="FF0066"/>
              </a:solidFill>
              <a:latin typeface="ＭＳ ゴシック" pitchFamily="49" charset="-128"/>
              <a:ea typeface="ＭＳ ゴシック" pitchFamily="49" charset="-128"/>
            </a:endParaRPr>
          </a:p>
          <a:p>
            <a:pPr>
              <a:lnSpc>
                <a:spcPts val="3000"/>
              </a:lnSpc>
            </a:pPr>
            <a:r>
              <a:rPr lang="ja-JP" altLang="en-US" sz="2800" b="1" dirty="0">
                <a:solidFill>
                  <a:srgbClr val="FF0066"/>
                </a:solidFill>
                <a:latin typeface="ＭＳ ゴシック" pitchFamily="49" charset="-128"/>
                <a:ea typeface="ＭＳ ゴシック" pitchFamily="49" charset="-128"/>
              </a:rPr>
              <a:t>　　　　画の策定」（平成９年）</a:t>
            </a:r>
            <a:endParaRPr lang="en-US" altLang="ja-JP" sz="2800" b="1" dirty="0">
              <a:solidFill>
                <a:srgbClr val="FF0066"/>
              </a:solidFill>
              <a:latin typeface="ＭＳ ゴシック" pitchFamily="49" charset="-128"/>
              <a:ea typeface="ＭＳ ゴシック" pitchFamily="49" charset="-128"/>
            </a:endParaRPr>
          </a:p>
          <a:p>
            <a:pPr>
              <a:lnSpc>
                <a:spcPts val="3000"/>
              </a:lnSpc>
            </a:pPr>
            <a:endParaRPr lang="en-US" altLang="ja-JP" sz="2800" b="1" dirty="0">
              <a:solidFill>
                <a:srgbClr val="FF0066"/>
              </a:solidFill>
              <a:latin typeface="ＭＳ ゴシック" pitchFamily="49" charset="-128"/>
              <a:ea typeface="ＭＳ ゴシック" pitchFamily="49" charset="-128"/>
            </a:endParaRPr>
          </a:p>
          <a:p>
            <a:pPr>
              <a:lnSpc>
                <a:spcPts val="3000"/>
              </a:lnSpc>
            </a:pPr>
            <a:r>
              <a:rPr lang="ja-JP" altLang="en-US" sz="2800" b="1" dirty="0">
                <a:latin typeface="ＭＳ ゴシック" pitchFamily="49" charset="-128"/>
                <a:ea typeface="ＭＳ ゴシック" pitchFamily="49" charset="-128"/>
              </a:rPr>
              <a:t>　</a:t>
            </a:r>
            <a:r>
              <a:rPr lang="ja-JP" altLang="en-US" sz="2800" b="1" dirty="0">
                <a:solidFill>
                  <a:srgbClr val="FF0066"/>
                </a:solidFill>
                <a:latin typeface="ＭＳ ゴシック" pitchFamily="49" charset="-128"/>
                <a:ea typeface="ＭＳ ゴシック" pitchFamily="49" charset="-128"/>
              </a:rPr>
              <a:t>◇　「人権教育及び人権啓発の推進に関する法律</a:t>
            </a:r>
            <a:endParaRPr lang="en-US" altLang="ja-JP" sz="2800" b="1" dirty="0">
              <a:solidFill>
                <a:srgbClr val="FF0066"/>
              </a:solidFill>
              <a:latin typeface="ＭＳ ゴシック" pitchFamily="49" charset="-128"/>
              <a:ea typeface="ＭＳ ゴシック" pitchFamily="49" charset="-128"/>
            </a:endParaRPr>
          </a:p>
          <a:p>
            <a:pPr>
              <a:lnSpc>
                <a:spcPts val="3000"/>
              </a:lnSpc>
            </a:pPr>
            <a:r>
              <a:rPr lang="ja-JP" altLang="en-US" sz="2800" b="1" dirty="0">
                <a:solidFill>
                  <a:srgbClr val="FF0066"/>
                </a:solidFill>
                <a:latin typeface="ＭＳ ゴシック" pitchFamily="49" charset="-128"/>
                <a:ea typeface="ＭＳ ゴシック" pitchFamily="49" charset="-128"/>
              </a:rPr>
              <a:t>　　　　（人権教育・啓発推進法）」（平成</a:t>
            </a:r>
            <a:r>
              <a:rPr lang="en-US" altLang="ja-JP" sz="2800" b="1" dirty="0">
                <a:solidFill>
                  <a:srgbClr val="FF0066"/>
                </a:solidFill>
                <a:latin typeface="ＭＳ ゴシック" pitchFamily="49" charset="-128"/>
                <a:ea typeface="ＭＳ ゴシック" pitchFamily="49" charset="-128"/>
              </a:rPr>
              <a:t>12</a:t>
            </a:r>
            <a:r>
              <a:rPr lang="ja-JP" altLang="en-US" sz="2800" b="1" dirty="0">
                <a:solidFill>
                  <a:srgbClr val="FF0066"/>
                </a:solidFill>
                <a:latin typeface="ＭＳ ゴシック" pitchFamily="49" charset="-128"/>
                <a:ea typeface="ＭＳ ゴシック" pitchFamily="49" charset="-128"/>
              </a:rPr>
              <a:t>年）</a:t>
            </a:r>
          </a:p>
          <a:p>
            <a:pPr>
              <a:lnSpc>
                <a:spcPts val="3000"/>
              </a:lnSpc>
            </a:pPr>
            <a:r>
              <a:rPr lang="ja-JP" altLang="en-US" sz="2800" b="1" dirty="0">
                <a:solidFill>
                  <a:srgbClr val="FF0000"/>
                </a:solidFill>
                <a:latin typeface="ＭＳ ゴシック" pitchFamily="49" charset="-128"/>
                <a:ea typeface="ＭＳ ゴシック" pitchFamily="49" charset="-128"/>
              </a:rPr>
              <a:t>　　　</a:t>
            </a:r>
            <a:r>
              <a:rPr lang="ja-JP" altLang="en-US" sz="2800" b="1" dirty="0">
                <a:latin typeface="ＭＳ ゴシック" pitchFamily="49" charset="-128"/>
                <a:ea typeface="ＭＳ ゴシック" pitchFamily="49" charset="-128"/>
              </a:rPr>
              <a:t>⇒　国や地方公共団体の人権教育・啓発に関する</a:t>
            </a:r>
            <a:endParaRPr lang="en-US" altLang="ja-JP" sz="2800" b="1" dirty="0">
              <a:latin typeface="ＭＳ ゴシック" pitchFamily="49" charset="-128"/>
              <a:ea typeface="ＭＳ ゴシック" pitchFamily="49" charset="-128"/>
            </a:endParaRPr>
          </a:p>
          <a:p>
            <a:pPr>
              <a:lnSpc>
                <a:spcPts val="3000"/>
              </a:lnSpc>
            </a:pPr>
            <a:r>
              <a:rPr lang="ja-JP" altLang="en-US" sz="2800" b="1" dirty="0">
                <a:latin typeface="ＭＳ ゴシック" pitchFamily="49" charset="-128"/>
                <a:ea typeface="ＭＳ ゴシック" pitchFamily="49" charset="-128"/>
              </a:rPr>
              <a:t>　　　　施策の策定・実施の責務が規定　</a:t>
            </a:r>
            <a:endParaRPr lang="ja-JP" altLang="en-US" sz="2800" b="1" u="sng" dirty="0">
              <a:solidFill>
                <a:srgbClr val="0000FF"/>
              </a:solidFill>
              <a:latin typeface="ＭＳ ゴシック" pitchFamily="49" charset="-128"/>
              <a:ea typeface="ＭＳ ゴシック" pitchFamily="49" charset="-128"/>
            </a:endParaRPr>
          </a:p>
        </p:txBody>
      </p:sp>
      <p:sp>
        <p:nvSpPr>
          <p:cNvPr id="3" name="角丸四角形 2"/>
          <p:cNvSpPr/>
          <p:nvPr/>
        </p:nvSpPr>
        <p:spPr>
          <a:xfrm>
            <a:off x="228985" y="329668"/>
            <a:ext cx="6916093" cy="669793"/>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２　人権教育に係る我が国の動向等</a:t>
            </a:r>
          </a:p>
        </p:txBody>
      </p:sp>
    </p:spTree>
    <p:extLst>
      <p:ext uri="{BB962C8B-B14F-4D97-AF65-F5344CB8AC3E}">
        <p14:creationId xmlns:p14="http://schemas.microsoft.com/office/powerpoint/2010/main" val="285356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715680"/>
            <a:ext cx="9144000" cy="5016758"/>
          </a:xfrm>
          <a:prstGeom prst="rect">
            <a:avLst/>
          </a:prstGeom>
          <a:noFill/>
          <a:ln w="9525">
            <a:noFill/>
            <a:miter lim="800000"/>
            <a:headEnd/>
            <a:tailEnd/>
          </a:ln>
        </p:spPr>
        <p:txBody>
          <a:bodyPr>
            <a:spAutoFit/>
          </a:bodyPr>
          <a:lstStyle/>
          <a:p>
            <a:r>
              <a:rPr lang="ja-JP" altLang="en-US" sz="3200" b="1" dirty="0">
                <a:solidFill>
                  <a:srgbClr val="FF0066"/>
                </a:solidFill>
                <a:latin typeface="BIZ UDゴシック" panose="020B0400000000000000" pitchFamily="49" charset="-128"/>
                <a:ea typeface="BIZ UDゴシック" panose="020B0400000000000000" pitchFamily="49" charset="-128"/>
              </a:rPr>
              <a:t>◇ 「人権教育･啓発に関する基本計画」の策定 　</a:t>
            </a:r>
            <a:endParaRPr lang="en-US" altLang="ja-JP" sz="3200" b="1" dirty="0">
              <a:solidFill>
                <a:srgbClr val="FF0066"/>
              </a:solidFill>
              <a:latin typeface="BIZ UDゴシック" panose="020B0400000000000000" pitchFamily="49" charset="-128"/>
              <a:ea typeface="BIZ UDゴシック" panose="020B0400000000000000" pitchFamily="49" charset="-128"/>
            </a:endParaRPr>
          </a:p>
          <a:p>
            <a:r>
              <a:rPr lang="ja-JP" altLang="en-US" sz="3200" b="1" dirty="0">
                <a:solidFill>
                  <a:srgbClr val="FF0066"/>
                </a:solidFill>
                <a:latin typeface="BIZ UDゴシック" panose="020B0400000000000000" pitchFamily="49" charset="-128"/>
                <a:ea typeface="BIZ UDゴシック" panose="020B0400000000000000" pitchFamily="49" charset="-128"/>
              </a:rPr>
              <a:t>　　　　　　　　　　 　　　　　（平成</a:t>
            </a:r>
            <a:r>
              <a:rPr lang="en-US" altLang="ja-JP" sz="3200" b="1" dirty="0">
                <a:solidFill>
                  <a:srgbClr val="FF0066"/>
                </a:solidFill>
                <a:latin typeface="BIZ UDゴシック" panose="020B0400000000000000" pitchFamily="49" charset="-128"/>
                <a:ea typeface="BIZ UDゴシック" panose="020B0400000000000000" pitchFamily="49" charset="-128"/>
              </a:rPr>
              <a:t>14</a:t>
            </a:r>
            <a:r>
              <a:rPr lang="ja-JP" altLang="en-US" sz="3200" b="1" dirty="0">
                <a:solidFill>
                  <a:srgbClr val="FF0066"/>
                </a:solidFill>
                <a:latin typeface="BIZ UDゴシック" panose="020B0400000000000000" pitchFamily="49" charset="-128"/>
                <a:ea typeface="BIZ UDゴシック" panose="020B0400000000000000" pitchFamily="49" charset="-128"/>
              </a:rPr>
              <a:t>年）</a:t>
            </a:r>
            <a:endParaRPr lang="en-US" altLang="ja-JP" sz="3200" b="1" dirty="0">
              <a:solidFill>
                <a:srgbClr val="FF0066"/>
              </a:solidFill>
              <a:latin typeface="BIZ UDゴシック" panose="020B0400000000000000" pitchFamily="49" charset="-128"/>
              <a:ea typeface="BIZ UDゴシック" panose="020B0400000000000000" pitchFamily="49" charset="-128"/>
            </a:endParaRPr>
          </a:p>
          <a:p>
            <a:r>
              <a:rPr lang="ja-JP" altLang="en-US" sz="3200" dirty="0">
                <a:latin typeface="BIZ UDゴシック" panose="020B0400000000000000" pitchFamily="49" charset="-128"/>
                <a:ea typeface="BIZ UDゴシック" panose="020B0400000000000000" pitchFamily="49" charset="-128"/>
              </a:rPr>
              <a:t>　　</a:t>
            </a:r>
            <a:r>
              <a:rPr lang="ja-JP" altLang="en-US" sz="3200" b="1" dirty="0">
                <a:latin typeface="BIZ UDゴシック" panose="020B0400000000000000" pitchFamily="49" charset="-128"/>
                <a:ea typeface="BIZ UDゴシック" panose="020B0400000000000000" pitchFamily="49" charset="-128"/>
              </a:rPr>
              <a:t>⇒　様々な人権問題の解決に向け，</a:t>
            </a:r>
            <a:endParaRPr lang="en-US" altLang="ja-JP" sz="3200" b="1" dirty="0">
              <a:latin typeface="BIZ UDゴシック" panose="020B0400000000000000" pitchFamily="49" charset="-128"/>
              <a:ea typeface="BIZ UDゴシック" panose="020B0400000000000000" pitchFamily="49" charset="-128"/>
            </a:endParaRPr>
          </a:p>
          <a:p>
            <a:r>
              <a:rPr lang="ja-JP" altLang="en-US" sz="3200" b="1" dirty="0">
                <a:latin typeface="BIZ UDゴシック" panose="020B0400000000000000" pitchFamily="49" charset="-128"/>
                <a:ea typeface="BIZ UDゴシック" panose="020B0400000000000000" pitchFamily="49" charset="-128"/>
              </a:rPr>
              <a:t>　　　人権教育・啓発に関する施策の</a:t>
            </a:r>
            <a:endParaRPr lang="en-US" altLang="ja-JP" sz="3200" b="1" dirty="0">
              <a:latin typeface="BIZ UDゴシック" panose="020B0400000000000000" pitchFamily="49" charset="-128"/>
              <a:ea typeface="BIZ UDゴシック" panose="020B0400000000000000" pitchFamily="49" charset="-128"/>
            </a:endParaRPr>
          </a:p>
          <a:p>
            <a:r>
              <a:rPr lang="ja-JP" altLang="en-US" sz="3200" b="1" dirty="0">
                <a:latin typeface="BIZ UDゴシック" panose="020B0400000000000000" pitchFamily="49" charset="-128"/>
                <a:ea typeface="BIZ UDゴシック" panose="020B0400000000000000" pitchFamily="49" charset="-128"/>
              </a:rPr>
              <a:t>　　　総合的，計画的な推進</a:t>
            </a:r>
            <a:endParaRPr lang="ja-JP" altLang="en-US" sz="3200" b="1" dirty="0">
              <a:solidFill>
                <a:srgbClr val="FF0000"/>
              </a:solidFill>
              <a:latin typeface="BIZ UDゴシック" panose="020B0400000000000000" pitchFamily="49" charset="-128"/>
              <a:ea typeface="BIZ UDゴシック" panose="020B0400000000000000" pitchFamily="49" charset="-128"/>
            </a:endParaRPr>
          </a:p>
          <a:p>
            <a:r>
              <a:rPr lang="ja-JP" altLang="en-US" sz="3200" b="1" dirty="0">
                <a:solidFill>
                  <a:srgbClr val="FF0000"/>
                </a:solidFill>
                <a:latin typeface="BIZ UDゴシック" panose="020B0400000000000000" pitchFamily="49" charset="-128"/>
                <a:ea typeface="BIZ UDゴシック" panose="020B0400000000000000" pitchFamily="49" charset="-128"/>
              </a:rPr>
              <a:t>　</a:t>
            </a:r>
            <a:endParaRPr lang="en-US" altLang="ja-JP" sz="3200" b="1" dirty="0">
              <a:solidFill>
                <a:srgbClr val="FF0000"/>
              </a:solidFill>
              <a:latin typeface="BIZ UDゴシック" panose="020B0400000000000000" pitchFamily="49" charset="-128"/>
              <a:ea typeface="BIZ UDゴシック" panose="020B0400000000000000" pitchFamily="49" charset="-128"/>
            </a:endParaRPr>
          </a:p>
          <a:p>
            <a:r>
              <a:rPr lang="ja-JP" altLang="en-US" sz="3200" b="1" dirty="0">
                <a:solidFill>
                  <a:srgbClr val="FF0066"/>
                </a:solidFill>
                <a:latin typeface="BIZ UDゴシック" panose="020B0400000000000000" pitchFamily="49" charset="-128"/>
                <a:ea typeface="BIZ UDゴシック" panose="020B0400000000000000" pitchFamily="49" charset="-128"/>
              </a:rPr>
              <a:t>◇ 「人権教育･啓発に関する基本計画」一部改正</a:t>
            </a:r>
            <a:endParaRPr lang="en-US" altLang="ja-JP" sz="3200" b="1" dirty="0">
              <a:solidFill>
                <a:srgbClr val="FF0066"/>
              </a:solidFill>
              <a:latin typeface="BIZ UDゴシック" panose="020B0400000000000000" pitchFamily="49" charset="-128"/>
              <a:ea typeface="BIZ UDゴシック" panose="020B0400000000000000" pitchFamily="49" charset="-128"/>
            </a:endParaRPr>
          </a:p>
          <a:p>
            <a:r>
              <a:rPr lang="ja-JP" altLang="en-US" sz="3200" b="1" dirty="0">
                <a:solidFill>
                  <a:srgbClr val="FF0066"/>
                </a:solidFill>
                <a:latin typeface="BIZ UDゴシック" panose="020B0400000000000000" pitchFamily="49" charset="-128"/>
                <a:ea typeface="BIZ UDゴシック" panose="020B0400000000000000" pitchFamily="49" charset="-128"/>
              </a:rPr>
              <a:t>　　　　　　　　　　　　　　　　（平成</a:t>
            </a:r>
            <a:r>
              <a:rPr lang="en-US" altLang="ja-JP" sz="3200" b="1" dirty="0">
                <a:solidFill>
                  <a:srgbClr val="FF0066"/>
                </a:solidFill>
                <a:latin typeface="BIZ UDゴシック" panose="020B0400000000000000" pitchFamily="49" charset="-128"/>
                <a:ea typeface="BIZ UDゴシック" panose="020B0400000000000000" pitchFamily="49" charset="-128"/>
              </a:rPr>
              <a:t>23</a:t>
            </a:r>
            <a:r>
              <a:rPr lang="ja-JP" altLang="en-US" sz="3200" b="1" dirty="0">
                <a:solidFill>
                  <a:srgbClr val="FF0066"/>
                </a:solidFill>
                <a:latin typeface="BIZ UDゴシック" panose="020B0400000000000000" pitchFamily="49" charset="-128"/>
                <a:ea typeface="BIZ UDゴシック" panose="020B0400000000000000" pitchFamily="49" charset="-128"/>
              </a:rPr>
              <a:t>年）</a:t>
            </a:r>
            <a:endParaRPr lang="en-US" altLang="ja-JP" sz="3200" b="1" dirty="0">
              <a:solidFill>
                <a:srgbClr val="FF0066"/>
              </a:solidFill>
              <a:latin typeface="BIZ UDゴシック" panose="020B0400000000000000" pitchFamily="49" charset="-128"/>
              <a:ea typeface="BIZ UDゴシック" panose="020B0400000000000000" pitchFamily="49" charset="-128"/>
            </a:endParaRPr>
          </a:p>
          <a:p>
            <a:r>
              <a:rPr lang="ja-JP" altLang="en-US" sz="3200" b="1" dirty="0">
                <a:solidFill>
                  <a:srgbClr val="0000FF"/>
                </a:solidFill>
                <a:latin typeface="BIZ UDゴシック" panose="020B0400000000000000" pitchFamily="49" charset="-128"/>
                <a:ea typeface="BIZ UDゴシック" panose="020B0400000000000000" pitchFamily="49" charset="-128"/>
              </a:rPr>
              <a:t>　　</a:t>
            </a:r>
            <a:r>
              <a:rPr lang="ja-JP" altLang="en-US" sz="3200" b="1" dirty="0">
                <a:latin typeface="BIZ UDゴシック" panose="020B0400000000000000" pitchFamily="49" charset="-128"/>
                <a:ea typeface="BIZ UDゴシック" panose="020B0400000000000000" pitchFamily="49" charset="-128"/>
              </a:rPr>
              <a:t>⇒　北朝鮮当局による拉致問題</a:t>
            </a:r>
            <a:endParaRPr lang="en-US" altLang="ja-JP" sz="3200" b="1" dirty="0">
              <a:latin typeface="BIZ UDゴシック" panose="020B0400000000000000" pitchFamily="49" charset="-128"/>
              <a:ea typeface="BIZ UDゴシック" panose="020B0400000000000000" pitchFamily="49" charset="-128"/>
            </a:endParaRPr>
          </a:p>
          <a:p>
            <a:r>
              <a:rPr lang="ja-JP" altLang="en-US" sz="3200" b="1" dirty="0">
                <a:latin typeface="BIZ UDゴシック" panose="020B0400000000000000" pitchFamily="49" charset="-128"/>
                <a:ea typeface="BIZ UDゴシック" panose="020B0400000000000000" pitchFamily="49" charset="-128"/>
              </a:rPr>
              <a:t>　　　等を追加</a:t>
            </a:r>
            <a:endParaRPr lang="en-US" altLang="ja-JP" sz="3200" b="1" dirty="0">
              <a:solidFill>
                <a:srgbClr val="0000FF"/>
              </a:solidFill>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8509" y="4827180"/>
            <a:ext cx="2259417" cy="1807535"/>
          </a:xfrm>
          <a:prstGeom prst="rect">
            <a:avLst/>
          </a:prstGeom>
        </p:spPr>
      </p:pic>
    </p:spTree>
    <p:extLst>
      <p:ext uri="{BB962C8B-B14F-4D97-AF65-F5344CB8AC3E}">
        <p14:creationId xmlns:p14="http://schemas.microsoft.com/office/powerpoint/2010/main" val="58859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half" idx="1"/>
          </p:nvPr>
        </p:nvSpPr>
        <p:spPr>
          <a:xfrm>
            <a:off x="116897" y="306307"/>
            <a:ext cx="9027103" cy="5397190"/>
          </a:xfrm>
        </p:spPr>
        <p:txBody>
          <a:bodyPr>
            <a:noAutofit/>
          </a:bodyPr>
          <a:lstStyle/>
          <a:p>
            <a:pPr>
              <a:lnSpc>
                <a:spcPct val="100000"/>
              </a:lnSpc>
              <a:buNone/>
            </a:pPr>
            <a:r>
              <a:rPr lang="ja-JP" altLang="en-US" sz="3600" b="1" dirty="0">
                <a:solidFill>
                  <a:srgbClr val="0000CC"/>
                </a:solidFill>
                <a:latin typeface="+mn-ea"/>
              </a:rPr>
              <a:t>◇　「鹿児島県人権教育・啓発基本計画」　　　</a:t>
            </a:r>
            <a:endParaRPr lang="en-US" altLang="ja-JP" sz="3600" b="1" dirty="0">
              <a:solidFill>
                <a:srgbClr val="0000CC"/>
              </a:solidFill>
              <a:latin typeface="+mn-ea"/>
            </a:endParaRPr>
          </a:p>
          <a:p>
            <a:pPr>
              <a:lnSpc>
                <a:spcPct val="100000"/>
              </a:lnSpc>
              <a:buNone/>
            </a:pPr>
            <a:r>
              <a:rPr lang="ja-JP" altLang="en-US" sz="3600" b="1" dirty="0">
                <a:solidFill>
                  <a:srgbClr val="0000CC"/>
                </a:solidFill>
                <a:latin typeface="+mn-ea"/>
              </a:rPr>
              <a:t>　　　の策定</a:t>
            </a:r>
            <a:r>
              <a:rPr lang="ja-JP" altLang="en-US" sz="3600" b="1" dirty="0">
                <a:latin typeface="+mn-ea"/>
              </a:rPr>
              <a:t>（平成</a:t>
            </a:r>
            <a:r>
              <a:rPr lang="en-US" altLang="ja-JP" sz="3600" b="1" dirty="0">
                <a:latin typeface="+mn-ea"/>
              </a:rPr>
              <a:t>17</a:t>
            </a:r>
            <a:r>
              <a:rPr lang="ja-JP" altLang="en-US" sz="3600" b="1" dirty="0">
                <a:latin typeface="+mn-ea"/>
              </a:rPr>
              <a:t>年）</a:t>
            </a:r>
          </a:p>
          <a:p>
            <a:pPr>
              <a:lnSpc>
                <a:spcPct val="100000"/>
              </a:lnSpc>
              <a:buNone/>
            </a:pPr>
            <a:r>
              <a:rPr lang="ja-JP" altLang="en-US" sz="3600" b="1" dirty="0">
                <a:latin typeface="+mn-ea"/>
              </a:rPr>
              <a:t>　　</a:t>
            </a:r>
            <a:r>
              <a:rPr lang="ja-JP" altLang="en-US" sz="3600" b="1" dirty="0">
                <a:solidFill>
                  <a:srgbClr val="0000CC"/>
                </a:solidFill>
                <a:latin typeface="+mn-ea"/>
              </a:rPr>
              <a:t>  「北朝鮮当局による拉致問題等」追加</a:t>
            </a:r>
            <a:endParaRPr lang="en-US" altLang="ja-JP" sz="3600" b="1" dirty="0">
              <a:solidFill>
                <a:srgbClr val="0000CC"/>
              </a:solidFill>
              <a:latin typeface="+mn-ea"/>
            </a:endParaRPr>
          </a:p>
          <a:p>
            <a:pPr>
              <a:lnSpc>
                <a:spcPct val="100000"/>
              </a:lnSpc>
              <a:buNone/>
            </a:pPr>
            <a:r>
              <a:rPr lang="ja-JP" altLang="en-US" sz="3600" b="1" dirty="0">
                <a:solidFill>
                  <a:srgbClr val="0000CC"/>
                </a:solidFill>
                <a:latin typeface="+mn-ea"/>
              </a:rPr>
              <a:t>　　　</a:t>
            </a:r>
            <a:r>
              <a:rPr lang="ja-JP" altLang="en-US" sz="3600" b="1" dirty="0">
                <a:latin typeface="+mn-ea"/>
              </a:rPr>
              <a:t>（平成</a:t>
            </a:r>
            <a:r>
              <a:rPr lang="en-US" altLang="ja-JP" sz="3600" b="1" dirty="0">
                <a:latin typeface="+mn-ea"/>
              </a:rPr>
              <a:t>23</a:t>
            </a:r>
            <a:r>
              <a:rPr lang="ja-JP" altLang="en-US" sz="3600" b="1" dirty="0">
                <a:latin typeface="+mn-ea"/>
              </a:rPr>
              <a:t>年）</a:t>
            </a:r>
            <a:endParaRPr lang="en-US" altLang="ja-JP" b="1" dirty="0">
              <a:latin typeface="+mn-ea"/>
            </a:endParaRPr>
          </a:p>
          <a:p>
            <a:pPr>
              <a:lnSpc>
                <a:spcPct val="100000"/>
              </a:lnSpc>
              <a:buNone/>
            </a:pPr>
            <a:endParaRPr lang="en-US" altLang="ja-JP" sz="2400" b="1" dirty="0">
              <a:latin typeface="+mn-ea"/>
            </a:endParaRPr>
          </a:p>
          <a:p>
            <a:pPr>
              <a:lnSpc>
                <a:spcPct val="100000"/>
              </a:lnSpc>
              <a:buNone/>
            </a:pPr>
            <a:r>
              <a:rPr lang="ja-JP" altLang="en-US" sz="3600" b="1" dirty="0">
                <a:solidFill>
                  <a:srgbClr val="0000CC"/>
                </a:solidFill>
                <a:latin typeface="+mn-ea"/>
              </a:rPr>
              <a:t>◇　「鹿児島県人権教育・</a:t>
            </a:r>
            <a:endParaRPr lang="en-US" altLang="ja-JP" sz="3600" b="1" dirty="0">
              <a:solidFill>
                <a:srgbClr val="0000CC"/>
              </a:solidFill>
              <a:latin typeface="+mn-ea"/>
            </a:endParaRPr>
          </a:p>
          <a:p>
            <a:pPr>
              <a:lnSpc>
                <a:spcPct val="100000"/>
              </a:lnSpc>
              <a:buNone/>
            </a:pPr>
            <a:r>
              <a:rPr lang="ja-JP" altLang="en-US" sz="3600" b="1" dirty="0">
                <a:solidFill>
                  <a:srgbClr val="0000CC"/>
                </a:solidFill>
                <a:latin typeface="+mn-ea"/>
              </a:rPr>
              <a:t>　　　啓発基本計画」２次改定</a:t>
            </a:r>
            <a:endParaRPr lang="en-US" altLang="ja-JP" sz="3600" b="1" dirty="0">
              <a:solidFill>
                <a:srgbClr val="0000CC"/>
              </a:solidFill>
              <a:latin typeface="+mn-ea"/>
            </a:endParaRPr>
          </a:p>
          <a:p>
            <a:pPr>
              <a:lnSpc>
                <a:spcPct val="100000"/>
              </a:lnSpc>
              <a:buNone/>
            </a:pPr>
            <a:r>
              <a:rPr lang="ja-JP" altLang="en-US" sz="3600" b="1" dirty="0">
                <a:solidFill>
                  <a:srgbClr val="0000CC"/>
                </a:solidFill>
                <a:latin typeface="+mn-ea"/>
              </a:rPr>
              <a:t>　　　</a:t>
            </a:r>
            <a:r>
              <a:rPr lang="ja-JP" altLang="en-US" sz="3600" b="1" dirty="0">
                <a:latin typeface="+mn-ea"/>
              </a:rPr>
              <a:t>（令和２年）</a:t>
            </a:r>
            <a:endParaRPr lang="ja-JP" altLang="en-US" sz="3600" dirty="0"/>
          </a:p>
          <a:p>
            <a:pPr>
              <a:lnSpc>
                <a:spcPts val="2900"/>
              </a:lnSpc>
              <a:buNone/>
            </a:pPr>
            <a:endParaRPr lang="en-US" altLang="ja-JP" b="1" dirty="0">
              <a:latin typeface="+mn-ea"/>
            </a:endParaRPr>
          </a:p>
          <a:p>
            <a:pPr>
              <a:lnSpc>
                <a:spcPts val="2900"/>
              </a:lnSpc>
              <a:buNone/>
            </a:pPr>
            <a:endParaRPr lang="en-US" altLang="ja-JP" b="1" dirty="0">
              <a:latin typeface="+mn-ea"/>
            </a:endParaRPr>
          </a:p>
        </p:txBody>
      </p:sp>
      <p:pic>
        <p:nvPicPr>
          <p:cNvPr id="4" name="図 2">
            <a:extLst>
              <a:ext uri="{FF2B5EF4-FFF2-40B4-BE49-F238E27FC236}">
                <a16:creationId xmlns:a16="http://schemas.microsoft.com/office/drawing/2014/main" id="{42891C2F-A9E5-4F56-8EDA-5D2C8A21D3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1819" y="2770985"/>
            <a:ext cx="2604349" cy="368297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45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469" y="227416"/>
            <a:ext cx="7310902" cy="1171918"/>
          </a:xfrm>
          <a:prstGeom prst="rect">
            <a:avLst/>
          </a:prstGeom>
          <a:solidFill>
            <a:srgbClr val="FFFF99"/>
          </a:solidFill>
          <a:ln>
            <a:solidFill>
              <a:schemeClr val="tx1"/>
            </a:solidFill>
          </a:ln>
        </p:spPr>
        <p:txBody>
          <a:bodyPr wrap="none" lIns="63305" tIns="31652" rIns="63305" bIns="31652">
            <a:spAutoFit/>
          </a:bodyPr>
          <a:lstStyle/>
          <a:p>
            <a:pPr algn="ctr"/>
            <a:r>
              <a:rPr lang="ja-JP" altLang="en-US" sz="3600" b="1" dirty="0"/>
              <a:t>「鹿児島県人権教育・啓発基本計画」</a:t>
            </a:r>
            <a:endParaRPr lang="en-US" altLang="ja-JP" sz="3600" b="1" dirty="0"/>
          </a:p>
          <a:p>
            <a:pPr algn="ctr"/>
            <a:r>
              <a:rPr lang="ja-JP" altLang="en-US" sz="3600" b="1" dirty="0"/>
              <a:t>２次改定の背景</a:t>
            </a:r>
          </a:p>
        </p:txBody>
      </p:sp>
      <p:sp>
        <p:nvSpPr>
          <p:cNvPr id="5" name="正方形/長方形 4"/>
          <p:cNvSpPr/>
          <p:nvPr/>
        </p:nvSpPr>
        <p:spPr>
          <a:xfrm>
            <a:off x="419925" y="1819710"/>
            <a:ext cx="8125990" cy="4278094"/>
          </a:xfrm>
          <a:prstGeom prst="rect">
            <a:avLst/>
          </a:prstGeom>
        </p:spPr>
        <p:txBody>
          <a:bodyPr wrap="square">
            <a:spAutoFit/>
          </a:bodyPr>
          <a:lstStyle/>
          <a:p>
            <a:r>
              <a:rPr lang="ja-JP" altLang="en-US" sz="4000" dirty="0">
                <a:latin typeface="BIZ UDゴシック" panose="020B0400000000000000" pitchFamily="49" charset="-128"/>
                <a:ea typeface="BIZ UDゴシック" panose="020B0400000000000000" pitchFamily="49" charset="-128"/>
              </a:rPr>
              <a:t>１　人権に関する国内外の動向</a:t>
            </a:r>
            <a:endParaRPr lang="en-US" altLang="ja-JP" sz="4000" dirty="0">
              <a:latin typeface="BIZ UDゴシック" panose="020B0400000000000000" pitchFamily="49" charset="-128"/>
              <a:ea typeface="BIZ UDゴシック" panose="020B0400000000000000" pitchFamily="49" charset="-128"/>
            </a:endParaRPr>
          </a:p>
          <a:p>
            <a:endParaRPr lang="en-US" altLang="ja-JP" sz="2400" dirty="0">
              <a:latin typeface="BIZ UDゴシック" panose="020B0400000000000000" pitchFamily="49" charset="-128"/>
              <a:ea typeface="BIZ UDゴシック" panose="020B0400000000000000" pitchFamily="49" charset="-128"/>
            </a:endParaRPr>
          </a:p>
          <a:p>
            <a:r>
              <a:rPr lang="ja-JP" altLang="en-US" sz="4000" dirty="0">
                <a:latin typeface="BIZ UDゴシック" panose="020B0400000000000000" pitchFamily="49" charset="-128"/>
                <a:ea typeface="BIZ UDゴシック" panose="020B0400000000000000" pitchFamily="49" charset="-128"/>
              </a:rPr>
              <a:t>２　社会情勢の変化</a:t>
            </a:r>
            <a:endParaRPr lang="en-US" altLang="ja-JP" sz="4000" dirty="0">
              <a:latin typeface="BIZ UDゴシック" panose="020B0400000000000000" pitchFamily="49" charset="-128"/>
              <a:ea typeface="BIZ UDゴシック" panose="020B0400000000000000" pitchFamily="49" charset="-128"/>
            </a:endParaRPr>
          </a:p>
          <a:p>
            <a:endParaRPr lang="en-US" altLang="ja-JP" sz="2400" dirty="0">
              <a:latin typeface="BIZ UDゴシック" panose="020B0400000000000000" pitchFamily="49" charset="-128"/>
              <a:ea typeface="BIZ UDゴシック" panose="020B0400000000000000" pitchFamily="49" charset="-128"/>
            </a:endParaRPr>
          </a:p>
          <a:p>
            <a:r>
              <a:rPr lang="ja-JP" altLang="en-US" sz="4000" dirty="0">
                <a:latin typeface="BIZ UDゴシック" panose="020B0400000000000000" pitchFamily="49" charset="-128"/>
                <a:ea typeface="BIZ UDゴシック" panose="020B0400000000000000" pitchFamily="49" charset="-128"/>
              </a:rPr>
              <a:t>３　新たな人権問題の発生，潜在</a:t>
            </a:r>
            <a:endParaRPr lang="en-US" altLang="ja-JP" sz="4000" dirty="0">
              <a:latin typeface="BIZ UDゴシック" panose="020B0400000000000000" pitchFamily="49" charset="-128"/>
              <a:ea typeface="BIZ UDゴシック" panose="020B0400000000000000" pitchFamily="49" charset="-128"/>
            </a:endParaRPr>
          </a:p>
          <a:p>
            <a:r>
              <a:rPr lang="ja-JP" altLang="en-US" sz="4000" dirty="0">
                <a:latin typeface="BIZ UDゴシック" panose="020B0400000000000000" pitchFamily="49" charset="-128"/>
                <a:ea typeface="BIZ UDゴシック" panose="020B0400000000000000" pitchFamily="49" charset="-128"/>
              </a:rPr>
              <a:t>　化していた人権問題の顕在化</a:t>
            </a:r>
            <a:endParaRPr lang="en-US" altLang="ja-JP" sz="4000" dirty="0">
              <a:latin typeface="BIZ UDゴシック" panose="020B0400000000000000" pitchFamily="49" charset="-128"/>
              <a:ea typeface="BIZ UDゴシック" panose="020B0400000000000000" pitchFamily="49" charset="-128"/>
            </a:endParaRPr>
          </a:p>
          <a:p>
            <a:endParaRPr lang="en-US" altLang="ja-JP" sz="2400" dirty="0">
              <a:latin typeface="BIZ UDゴシック" panose="020B0400000000000000" pitchFamily="49" charset="-128"/>
              <a:ea typeface="BIZ UDゴシック" panose="020B0400000000000000" pitchFamily="49" charset="-128"/>
            </a:endParaRPr>
          </a:p>
          <a:p>
            <a:r>
              <a:rPr lang="ja-JP" altLang="en-US" sz="4000" dirty="0">
                <a:latin typeface="BIZ UDゴシック" panose="020B0400000000000000" pitchFamily="49" charset="-128"/>
                <a:ea typeface="BIZ UDゴシック" panose="020B0400000000000000" pitchFamily="49" charset="-128"/>
              </a:rPr>
              <a:t>４　県民人権意識調査の結果</a:t>
            </a:r>
            <a:endParaRPr lang="en-US" altLang="ja-JP" sz="4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4355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4659</TotalTime>
  <Words>3035</Words>
  <Application>Microsoft Office PowerPoint</Application>
  <PresentationFormat>画面に合わせる (4:3)</PresentationFormat>
  <Paragraphs>176</Paragraphs>
  <Slides>14</Slides>
  <Notes>14</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14</vt:i4>
      </vt:variant>
    </vt:vector>
  </HeadingPairs>
  <TitlesOfParts>
    <vt:vector size="30" baseType="lpstr">
      <vt:lpstr>BIZ UDPゴシック</vt:lpstr>
      <vt:lpstr>BIZ UDゴシック</vt:lpstr>
      <vt:lpstr>BIZ UD明朝 Medium</vt:lpstr>
      <vt:lpstr>ＤＨＰ特太ゴシック体</vt:lpstr>
      <vt:lpstr>HGP創英角ｺﾞｼｯｸUB</vt:lpstr>
      <vt:lpstr>HGｺﾞｼｯｸM</vt:lpstr>
      <vt:lpstr>ＭＳ Ｐゴシック</vt:lpstr>
      <vt:lpstr>ＭＳ ゴシック</vt:lpstr>
      <vt:lpstr>Arial</vt:lpstr>
      <vt:lpstr>Calibri</vt:lpstr>
      <vt:lpstr>Calibri Light</vt:lpstr>
      <vt:lpstr>Comic Sans MS</vt:lpstr>
      <vt:lpstr>Georgia</vt:lpstr>
      <vt:lpstr>Trebuchet MS</vt:lpstr>
      <vt:lpstr>Office テーマ</vt:lpstr>
      <vt:lpstr>スリップストリーム</vt:lpstr>
      <vt:lpstr>　人権教育に係る国の   　　　　　　　動向等について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涌井 英明</cp:lastModifiedBy>
  <cp:revision>289</cp:revision>
  <cp:lastPrinted>2021-03-30T09:38:44Z</cp:lastPrinted>
  <dcterms:created xsi:type="dcterms:W3CDTF">2020-05-11T09:35:31Z</dcterms:created>
  <dcterms:modified xsi:type="dcterms:W3CDTF">2023-03-24T06:17:29Z</dcterms:modified>
</cp:coreProperties>
</file>