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444" r:id="rId3"/>
    <p:sldId id="406" r:id="rId4"/>
    <p:sldId id="445" r:id="rId5"/>
    <p:sldId id="448" r:id="rId6"/>
    <p:sldId id="457" r:id="rId7"/>
    <p:sldId id="459" r:id="rId8"/>
    <p:sldId id="468" r:id="rId9"/>
    <p:sldId id="453" r:id="rId10"/>
    <p:sldId id="462" r:id="rId11"/>
    <p:sldId id="463" r:id="rId12"/>
    <p:sldId id="471" r:id="rId13"/>
    <p:sldId id="470" r:id="rId14"/>
    <p:sldId id="472" r:id="rId15"/>
    <p:sldId id="467" r:id="rId16"/>
    <p:sldId id="376"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FFF99"/>
    <a:srgbClr val="FFCCFF"/>
    <a:srgbClr val="FFCC99"/>
    <a:srgbClr val="CCFFCC"/>
    <a:srgbClr val="FF6699"/>
    <a:srgbClr val="CCFF99"/>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6" autoAdjust="0"/>
    <p:restoredTop sz="52773" autoAdjust="0"/>
  </p:normalViewPr>
  <p:slideViewPr>
    <p:cSldViewPr snapToGrid="0">
      <p:cViewPr varScale="1">
        <p:scale>
          <a:sx n="74" d="100"/>
          <a:sy n="74" d="100"/>
        </p:scale>
        <p:origin x="60" y="1020"/>
      </p:cViewPr>
      <p:guideLst/>
    </p:cSldViewPr>
  </p:slideViewPr>
  <p:outlineViewPr>
    <p:cViewPr>
      <p:scale>
        <a:sx n="33" d="100"/>
        <a:sy n="33" d="100"/>
      </p:scale>
      <p:origin x="0" y="-6252"/>
    </p:cViewPr>
  </p:outlineViewPr>
  <p:notesTextViewPr>
    <p:cViewPr>
      <p:scale>
        <a:sx n="120" d="100"/>
        <a:sy n="120" d="100"/>
      </p:scale>
      <p:origin x="0" y="0"/>
    </p:cViewPr>
  </p:notesTextViewPr>
  <p:notesViewPr>
    <p:cSldViewPr snapToGrid="0">
      <p:cViewPr varScale="1">
        <p:scale>
          <a:sx n="56" d="100"/>
          <a:sy n="56" d="100"/>
        </p:scale>
        <p:origin x="26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2"/>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7" cy="498692"/>
          </a:xfrm>
          <a:prstGeom prst="rect">
            <a:avLst/>
          </a:prstGeom>
        </p:spPr>
        <p:txBody>
          <a:bodyPr vert="horz" lIns="91549" tIns="45774" rIns="91549"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7" cy="498692"/>
          </a:xfrm>
          <a:prstGeom prst="rect">
            <a:avLst/>
          </a:prstGeom>
        </p:spPr>
        <p:txBody>
          <a:bodyPr vert="horz" lIns="91549" tIns="45774" rIns="91549"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2"/>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7" cy="498692"/>
          </a:xfrm>
          <a:prstGeom prst="rect">
            <a:avLst/>
          </a:prstGeom>
        </p:spPr>
        <p:txBody>
          <a:bodyPr vert="horz" lIns="91549" tIns="45774" rIns="91549"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549" tIns="45774" rIns="91549"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j-ea"/>
                <a:ea typeface="+mj-ea"/>
              </a:rPr>
              <a:t>人権同和教育課ｅ</a:t>
            </a:r>
            <a:r>
              <a:rPr lang="en-US" altLang="ja-JP" dirty="0">
                <a:latin typeface="+mj-ea"/>
                <a:ea typeface="+mj-ea"/>
              </a:rPr>
              <a:t>-</a:t>
            </a:r>
            <a:r>
              <a:rPr lang="ja-JP" altLang="en-US" dirty="0">
                <a:latin typeface="+mj-ea"/>
                <a:ea typeface="+mj-ea"/>
              </a:rPr>
              <a:t>コンテンツ</a:t>
            </a:r>
            <a:r>
              <a:rPr lang="en-US" altLang="ja-JP" dirty="0">
                <a:latin typeface="+mj-ea"/>
                <a:ea typeface="+mj-ea"/>
              </a:rPr>
              <a:t>No.</a:t>
            </a:r>
            <a:r>
              <a:rPr lang="ja-JP" altLang="en-US" dirty="0">
                <a:latin typeface="+mj-ea"/>
                <a:ea typeface="+mj-ea"/>
              </a:rPr>
              <a:t>１７</a:t>
            </a:r>
            <a:endParaRPr lang="en-US" altLang="ja-JP" dirty="0">
              <a:latin typeface="+mj-ea"/>
              <a:ea typeface="+mj-ea"/>
            </a:endParaRPr>
          </a:p>
          <a:p>
            <a:r>
              <a:rPr lang="ja-JP" altLang="en-US" dirty="0">
                <a:latin typeface="+mj-ea"/>
                <a:ea typeface="+mj-ea"/>
              </a:rPr>
              <a:t>　「</a:t>
            </a:r>
            <a:r>
              <a:rPr lang="ja-JP" altLang="en-US" spc="-151" dirty="0">
                <a:latin typeface="+mj-ea"/>
                <a:ea typeface="+mj-ea"/>
              </a:rPr>
              <a:t>自殺予防教育に係る法律等について</a:t>
            </a:r>
            <a:r>
              <a:rPr lang="ja-JP" altLang="en-US" dirty="0">
                <a:latin typeface="+mj-ea"/>
                <a:ea typeface="+mj-ea"/>
              </a:rPr>
              <a:t>」</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0" indent="-287679" defTabSz="91389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04"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25"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47"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889"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31"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74"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16"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48210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332">
              <a:defRPr/>
            </a:pPr>
            <a:r>
              <a:rPr lang="ja-JP" altLang="ja-JP" dirty="0">
                <a:latin typeface="+mn-ea"/>
              </a:rPr>
              <a:t>児童生徒への「ＳＯＳの出し方」教育を進めていく一方で重要なことは，教職員が児童生徒のＳＯＳをいかに受け止めることができるかです。児童生徒は自分自身の危機に気付いていないこともあります。「何でもない」，「大丈夫」と言っても，本当は大丈夫でないことがあるため，教職員側から声をかけて関わる必要があります。ＳＯＳに気付いたら，ＴＡＬＫ（トーク）の原則に基づいて児童生徒と向き合うことが大切です</a:t>
            </a:r>
            <a:r>
              <a:rPr lang="ja-JP" altLang="en-US" dirty="0">
                <a:latin typeface="+mn-ea"/>
              </a:rPr>
              <a:t>。</a:t>
            </a:r>
            <a:r>
              <a:rPr lang="ja-JP" altLang="ja-JP" dirty="0">
                <a:latin typeface="+mn-ea"/>
              </a:rPr>
              <a:t>ＴＡＬＫ（トーク）の原則</a:t>
            </a:r>
            <a:r>
              <a:rPr lang="ja-JP" altLang="en-US" dirty="0">
                <a:latin typeface="+mn-ea"/>
              </a:rPr>
              <a:t>とは</a:t>
            </a:r>
          </a:p>
          <a:p>
            <a:pPr defTabSz="918332">
              <a:defRPr/>
            </a:pPr>
            <a:r>
              <a:rPr lang="ja-JP" altLang="ja-JP" dirty="0">
                <a:latin typeface="+mn-ea"/>
              </a:rPr>
              <a:t>◆　</a:t>
            </a:r>
            <a:r>
              <a:rPr lang="en-US" altLang="ja-JP" dirty="0">
                <a:latin typeface="+mn-ea"/>
              </a:rPr>
              <a:t>Tell </a:t>
            </a:r>
            <a:r>
              <a:rPr lang="ja-JP" altLang="ja-JP" dirty="0">
                <a:latin typeface="+mn-ea"/>
              </a:rPr>
              <a:t>　</a:t>
            </a:r>
            <a:r>
              <a:rPr lang="en-US" altLang="ja-JP" dirty="0">
                <a:latin typeface="+mn-ea"/>
              </a:rPr>
              <a:t>  </a:t>
            </a:r>
            <a:r>
              <a:rPr lang="ja-JP" altLang="ja-JP" dirty="0">
                <a:latin typeface="+mn-ea"/>
              </a:rPr>
              <a:t>：言葉に出して心配していることを伝える。</a:t>
            </a:r>
            <a:r>
              <a:rPr lang="ja-JP" altLang="en-US" dirty="0">
                <a:latin typeface="+mn-ea"/>
              </a:rPr>
              <a:t>　</a:t>
            </a:r>
            <a:r>
              <a:rPr lang="ja-JP" altLang="ja-JP" dirty="0">
                <a:latin typeface="+mn-ea"/>
              </a:rPr>
              <a:t>「あなたのことがとても心配だよ。」と，はっきりと言葉に出して伝え</a:t>
            </a:r>
            <a:r>
              <a:rPr lang="ja-JP" altLang="en-US" dirty="0">
                <a:latin typeface="+mn-ea"/>
              </a:rPr>
              <a:t>，</a:t>
            </a:r>
            <a:r>
              <a:rPr lang="ja-JP" altLang="ja-JP" dirty="0">
                <a:latin typeface="+mn-ea"/>
              </a:rPr>
              <a:t>その際は，「</a:t>
            </a:r>
            <a:r>
              <a:rPr lang="en-US" altLang="ja-JP" dirty="0">
                <a:latin typeface="+mn-ea"/>
              </a:rPr>
              <a:t>I</a:t>
            </a:r>
            <a:r>
              <a:rPr lang="ja-JP" altLang="ja-JP" dirty="0">
                <a:latin typeface="+mn-ea"/>
              </a:rPr>
              <a:t>（アイ）メッセージ」（「私がそう思っている」）で伝えましょう。</a:t>
            </a:r>
          </a:p>
          <a:p>
            <a:r>
              <a:rPr lang="ja-JP" altLang="ja-JP" dirty="0">
                <a:latin typeface="+mn-ea"/>
              </a:rPr>
              <a:t>◆　</a:t>
            </a:r>
            <a:r>
              <a:rPr lang="en-US" altLang="ja-JP" dirty="0">
                <a:latin typeface="+mn-ea"/>
              </a:rPr>
              <a:t>Ask      </a:t>
            </a:r>
            <a:r>
              <a:rPr lang="ja-JP" altLang="ja-JP" dirty="0">
                <a:latin typeface="+mn-ea"/>
              </a:rPr>
              <a:t>：「死にたい」という気持ちについて，率直に尋ねる。「死にたいと思っているの？」「どんなときに死にたいと思ってしまうの？」と率直に尋ねましょう。</a:t>
            </a:r>
          </a:p>
          <a:p>
            <a:r>
              <a:rPr lang="ja-JP" altLang="ja-JP" dirty="0">
                <a:latin typeface="+mn-ea"/>
              </a:rPr>
              <a:t>◆　</a:t>
            </a:r>
            <a:r>
              <a:rPr lang="en-US" altLang="ja-JP" dirty="0">
                <a:latin typeface="+mn-ea"/>
              </a:rPr>
              <a:t>Listen   </a:t>
            </a:r>
            <a:r>
              <a:rPr lang="ja-JP" altLang="ja-JP" dirty="0">
                <a:latin typeface="+mn-ea"/>
              </a:rPr>
              <a:t>：絶望的な気持ちを傾聴する。話をさえぎらず，耳と目と心を児童生徒の声に傾けます。助言したくなりますが，まずはひたすら聴きましょう。</a:t>
            </a:r>
          </a:p>
          <a:p>
            <a:r>
              <a:rPr lang="ja-JP" altLang="ja-JP" dirty="0">
                <a:latin typeface="+mn-ea"/>
              </a:rPr>
              <a:t>◆　</a:t>
            </a:r>
            <a:r>
              <a:rPr lang="en-US" altLang="ja-JP" dirty="0">
                <a:latin typeface="+mn-ea"/>
              </a:rPr>
              <a:t>Keep safe</a:t>
            </a:r>
            <a:r>
              <a:rPr lang="ja-JP" altLang="ja-JP" dirty="0">
                <a:latin typeface="+mn-ea"/>
              </a:rPr>
              <a:t>：安全を確保する。</a:t>
            </a:r>
            <a:r>
              <a:rPr lang="ja-JP" altLang="en-US" dirty="0">
                <a:latin typeface="+mn-ea"/>
              </a:rPr>
              <a:t>　「</a:t>
            </a:r>
            <a:r>
              <a:rPr lang="ja-JP" altLang="ja-JP" dirty="0">
                <a:latin typeface="+mn-ea"/>
              </a:rPr>
              <a:t>危ない！」と感じたら，その児童生徒を一人にせず，寄り添い，安全を確保した上で，すぐに専門家へつなげましょう。</a:t>
            </a:r>
            <a:r>
              <a:rPr lang="ja-JP" altLang="en-US" dirty="0">
                <a:latin typeface="+mn-ea"/>
              </a:rPr>
              <a:t>　　</a:t>
            </a:r>
            <a:endParaRPr kumimoji="1" lang="ja-JP" altLang="en-US" b="0"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310233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latin typeface="+mn-ea"/>
              </a:rPr>
              <a:t>ＴＡＬＫ（トーク）の原則</a:t>
            </a:r>
            <a:r>
              <a:rPr lang="ja-JP" altLang="en-US" dirty="0">
                <a:latin typeface="+mn-ea"/>
              </a:rPr>
              <a:t>の「</a:t>
            </a:r>
            <a:r>
              <a:rPr lang="en-US" altLang="ja-JP" dirty="0">
                <a:latin typeface="+mn-ea"/>
              </a:rPr>
              <a:t>Tell</a:t>
            </a:r>
            <a:r>
              <a:rPr lang="ja-JP" altLang="en-US" dirty="0">
                <a:latin typeface="+mn-ea"/>
              </a:rPr>
              <a:t>」「</a:t>
            </a:r>
            <a:r>
              <a:rPr lang="en-US" altLang="ja-JP" dirty="0">
                <a:latin typeface="+mn-ea"/>
              </a:rPr>
              <a:t>Ask </a:t>
            </a:r>
            <a:r>
              <a:rPr lang="ja-JP" altLang="en-US" dirty="0">
                <a:latin typeface="+mn-ea"/>
              </a:rPr>
              <a:t>」の具体例を説明します。心配な児童生徒への言葉かけ例のポイントとしては，まず，「眠れてる？」「ごはんは食べられてる？」など体調や日常生活のことから触れることです。そして，「どんなことがつらいのかな？」「いつからなの？」という言葉で，不安，苦痛などの感情を聴き，受容・傾聴していきます。そして，「今もそういう気持ちになる？」と素直に質問し，「</a:t>
            </a:r>
            <a:r>
              <a:rPr lang="en-US" altLang="ja-JP" dirty="0">
                <a:latin typeface="+mn-ea"/>
              </a:rPr>
              <a:t>『</a:t>
            </a:r>
            <a:r>
              <a:rPr lang="ja-JP" altLang="en-US" dirty="0">
                <a:latin typeface="+mn-ea"/>
              </a:rPr>
              <a:t>つらくて消えたい</a:t>
            </a:r>
            <a:r>
              <a:rPr lang="en-US" altLang="ja-JP" dirty="0">
                <a:latin typeface="+mn-ea"/>
              </a:rPr>
              <a:t>』</a:t>
            </a:r>
            <a:r>
              <a:rPr lang="ja-JP" altLang="en-US" dirty="0" err="1">
                <a:latin typeface="+mn-ea"/>
              </a:rPr>
              <a:t>って</a:t>
            </a:r>
            <a:r>
              <a:rPr lang="ja-JP" altLang="en-US" dirty="0">
                <a:latin typeface="+mn-ea"/>
              </a:rPr>
              <a:t>気持ちなんだね。」「そんなつらい気持ちを先生に話してくれてありがとう。」というように，共感的に理解することに努めることが大切です。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45904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8332" rtl="0" eaLnBrk="1" fontAlgn="auto" latinLnBrk="0" hangingPunct="1">
              <a:lnSpc>
                <a:spcPct val="100000"/>
              </a:lnSpc>
              <a:spcBef>
                <a:spcPts val="0"/>
              </a:spcBef>
              <a:spcAft>
                <a:spcPts val="0"/>
              </a:spcAft>
              <a:buClrTx/>
              <a:buSzTx/>
              <a:buFontTx/>
              <a:buNone/>
              <a:tabLst/>
              <a:defRPr/>
            </a:pPr>
            <a:r>
              <a:rPr lang="ja-JP" altLang="ja-JP" dirty="0">
                <a:latin typeface="+mn-ea"/>
              </a:rPr>
              <a:t>ＴＡＬＫ（トーク）の原則</a:t>
            </a:r>
            <a:r>
              <a:rPr lang="ja-JP" altLang="en-US" dirty="0">
                <a:latin typeface="+mn-ea"/>
              </a:rPr>
              <a:t>の「</a:t>
            </a:r>
            <a:r>
              <a:rPr lang="en-US" altLang="ja-JP" dirty="0">
                <a:latin typeface="+mn-ea"/>
              </a:rPr>
              <a:t>Listen</a:t>
            </a:r>
            <a:r>
              <a:rPr lang="ja-JP" altLang="en-US" dirty="0">
                <a:latin typeface="+mn-ea"/>
              </a:rPr>
              <a:t>」では，</a:t>
            </a:r>
            <a:r>
              <a:rPr kumimoji="1" lang="ja-JP" altLang="ja-JP" sz="1200" kern="1200" dirty="0">
                <a:solidFill>
                  <a:schemeClr val="tx1"/>
                </a:solidFill>
                <a:effectLst/>
                <a:latin typeface="+mn-lt"/>
                <a:ea typeface="+mn-ea"/>
                <a:cs typeface="+mn-cs"/>
              </a:rPr>
              <a:t>受け止める教職員側のコミュニケーションスキル「受容」と「傾聴」の姿勢</a:t>
            </a:r>
            <a:r>
              <a:rPr kumimoji="1" lang="ja-JP" altLang="en-US" sz="1200" kern="1200" dirty="0">
                <a:solidFill>
                  <a:schemeClr val="tx1"/>
                </a:solidFill>
                <a:effectLst/>
                <a:latin typeface="+mn-lt"/>
                <a:ea typeface="+mn-ea"/>
                <a:cs typeface="+mn-cs"/>
              </a:rPr>
              <a:t>が必要</a:t>
            </a:r>
            <a:r>
              <a:rPr kumimoji="1" lang="ja-JP" altLang="ja-JP" sz="1200" kern="1200" dirty="0">
                <a:solidFill>
                  <a:schemeClr val="tx1"/>
                </a:solidFill>
                <a:effectLst/>
                <a:latin typeface="+mn-lt"/>
                <a:ea typeface="+mn-ea"/>
                <a:cs typeface="+mn-cs"/>
              </a:rPr>
              <a:t>です。</a:t>
            </a:r>
            <a:r>
              <a:rPr kumimoji="1" lang="ja-JP" altLang="en-US" sz="1200" kern="1200" dirty="0">
                <a:solidFill>
                  <a:schemeClr val="tx1"/>
                </a:solidFill>
                <a:effectLst/>
                <a:latin typeface="+mn-lt"/>
                <a:ea typeface="+mn-ea"/>
                <a:cs typeface="+mn-cs"/>
              </a:rPr>
              <a:t>特に大切なことは，ジャッジしない，ありのままに受け止める，アドバイスしない，児童生徒の気持ちを勝手に想像しない（決めつけない）、児童生徒が見えている情景を見させてもらう，ことです。受容・傾聴するためには，児童生徒が語った言葉を「オウム返し」で受け入れて，さらに，その子の状況や困りごとを「詳しく尋ねる」ことが大事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241420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ea"/>
              </a:rPr>
              <a:t>ＴＡＬＫ（トーク）の原則</a:t>
            </a:r>
            <a:r>
              <a:rPr lang="ja-JP" altLang="en-US" dirty="0">
                <a:latin typeface="+mn-ea"/>
              </a:rPr>
              <a:t>の「</a:t>
            </a:r>
            <a:r>
              <a:rPr lang="en-US" altLang="ja-JP" dirty="0">
                <a:latin typeface="+mn-ea"/>
              </a:rPr>
              <a:t>Keep safe</a:t>
            </a:r>
            <a:r>
              <a:rPr lang="ja-JP" altLang="en-US" dirty="0">
                <a:latin typeface="+mn-ea"/>
              </a:rPr>
              <a:t>」のポイントは，</a:t>
            </a:r>
            <a:r>
              <a:rPr kumimoji="1" lang="ja-JP" altLang="ja-JP" sz="1200" kern="1200" dirty="0">
                <a:solidFill>
                  <a:schemeClr val="tx1"/>
                </a:solidFill>
                <a:effectLst/>
                <a:latin typeface="+mn-lt"/>
                <a:ea typeface="+mn-ea"/>
                <a:cs typeface="+mn-cs"/>
              </a:rPr>
              <a:t>問題を一人で抱えこま</a:t>
            </a:r>
            <a:r>
              <a:rPr kumimoji="1" lang="ja-JP" altLang="en-US" sz="1200" kern="1200" dirty="0">
                <a:solidFill>
                  <a:schemeClr val="tx1"/>
                </a:solidFill>
                <a:effectLst/>
                <a:latin typeface="+mn-lt"/>
                <a:ea typeface="+mn-ea"/>
                <a:cs typeface="+mn-cs"/>
              </a:rPr>
              <a:t>ないことです。</a:t>
            </a:r>
            <a:r>
              <a:rPr kumimoji="1" lang="ja-JP" altLang="ja-JP" sz="1200" kern="1200" dirty="0">
                <a:solidFill>
                  <a:schemeClr val="tx1"/>
                </a:solidFill>
                <a:effectLst/>
                <a:latin typeface="+mn-lt"/>
                <a:ea typeface="+mn-ea"/>
                <a:cs typeface="+mn-cs"/>
              </a:rPr>
              <a:t>辛い思いをしている児童生徒に寄り添い，支えることはとても大事なことです。しかし，危機が迫っている児童生徒の問題を一人で解決していくことは困難です。まずは管理職に報告し，校長のリーダーシップの下，学校全体で情報を共有し，「チーム」で解決する必要があります。場合によっては，</a:t>
            </a:r>
            <a:r>
              <a:rPr kumimoji="1" lang="ja-JP" altLang="en-US" sz="1200" kern="1200" dirty="0">
                <a:solidFill>
                  <a:schemeClr val="tx1"/>
                </a:solidFill>
                <a:effectLst/>
                <a:latin typeface="+mn-lt"/>
                <a:ea typeface="+mn-ea"/>
                <a:cs typeface="+mn-cs"/>
              </a:rPr>
              <a:t>心や福祉，医療の専門家等</a:t>
            </a:r>
            <a:r>
              <a:rPr kumimoji="1" lang="ja-JP" altLang="ja-JP" sz="1200" kern="1200" dirty="0">
                <a:solidFill>
                  <a:schemeClr val="tx1"/>
                </a:solidFill>
                <a:effectLst/>
                <a:latin typeface="+mn-lt"/>
                <a:ea typeface="+mn-ea"/>
                <a:cs typeface="+mn-cs"/>
              </a:rPr>
              <a:t>と連携し，解決を図ること</a:t>
            </a:r>
            <a:r>
              <a:rPr kumimoji="1" lang="ja-JP" altLang="en-US" sz="1200" kern="1200" dirty="0">
                <a:solidFill>
                  <a:schemeClr val="tx1"/>
                </a:solidFill>
                <a:effectLst/>
                <a:latin typeface="+mn-lt"/>
                <a:ea typeface="+mn-ea"/>
                <a:cs typeface="+mn-cs"/>
              </a:rPr>
              <a:t>です。</a:t>
            </a:r>
            <a:r>
              <a:rPr lang="ja-JP" altLang="en-US" dirty="0">
                <a:latin typeface="+mn-ea"/>
              </a:rPr>
              <a:t>ここまで説明してきた</a:t>
            </a:r>
            <a:r>
              <a:rPr lang="ja-JP" altLang="ja-JP" dirty="0">
                <a:latin typeface="+mn-ea"/>
              </a:rPr>
              <a:t>ＴＡＬＫ（トーク）の原則</a:t>
            </a:r>
            <a:r>
              <a:rPr lang="ja-JP" altLang="en-US" dirty="0">
                <a:latin typeface="+mn-ea"/>
              </a:rPr>
              <a:t>を実践して，</a:t>
            </a:r>
            <a:r>
              <a:rPr kumimoji="1" lang="ja-JP" altLang="ja-JP" sz="1200" kern="1200" dirty="0">
                <a:solidFill>
                  <a:schemeClr val="tx1"/>
                </a:solidFill>
                <a:effectLst/>
                <a:latin typeface="+mn-lt"/>
                <a:ea typeface="+mn-ea"/>
                <a:cs typeface="+mn-cs"/>
              </a:rPr>
              <a:t>様々な児童生徒がいる学校においては，担任や養護教諭，校務分掌上の担当に関わらず，すべての教職員が</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ゲートキーパー</a:t>
            </a:r>
            <a:r>
              <a:rPr kumimoji="1" lang="ja-JP" altLang="en-US" sz="1200" kern="1200" dirty="0">
                <a:solidFill>
                  <a:schemeClr val="tx1"/>
                </a:solidFill>
                <a:effectLst/>
                <a:latin typeface="+mn-lt"/>
                <a:ea typeface="+mn-ea"/>
                <a:cs typeface="+mn-cs"/>
              </a:rPr>
              <a:t>」</a:t>
            </a:r>
            <a:r>
              <a:rPr kumimoji="1" lang="ja-JP" altLang="en-US" sz="1200" b="0" i="1"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自殺の危険を示すサインに気付き，適切な対応を図ることができる人</a:t>
            </a:r>
            <a:r>
              <a:rPr kumimoji="1" lang="ja-JP" altLang="ja-JP" sz="1200" b="0" kern="1200" dirty="0">
                <a:solidFill>
                  <a:schemeClr val="tx1"/>
                </a:solidFill>
                <a:effectLst/>
                <a:latin typeface="+mn-lt"/>
                <a:ea typeface="+mn-ea"/>
                <a:cs typeface="+mn-cs"/>
              </a:rPr>
              <a:t>「命の門番」</a:t>
            </a:r>
            <a:r>
              <a:rPr kumimoji="1" lang="ja-JP" altLang="ja-JP" sz="1200" kern="1200" dirty="0">
                <a:solidFill>
                  <a:schemeClr val="tx1"/>
                </a:solidFill>
                <a:effectLst/>
                <a:latin typeface="+mn-lt"/>
                <a:ea typeface="+mn-ea"/>
                <a:cs typeface="+mn-cs"/>
              </a:rPr>
              <a:t>にな</a:t>
            </a:r>
            <a:r>
              <a:rPr kumimoji="1" lang="ja-JP" altLang="en-US" sz="1200" kern="1200" dirty="0">
                <a:solidFill>
                  <a:schemeClr val="tx1"/>
                </a:solidFill>
                <a:effectLst/>
                <a:latin typeface="+mn-lt"/>
                <a:ea typeface="+mn-ea"/>
                <a:cs typeface="+mn-cs"/>
              </a:rPr>
              <a:t>ることが求められています。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232779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332">
              <a:defRPr/>
            </a:pPr>
            <a:r>
              <a:rPr lang="ja-JP" altLang="ja-JP" sz="1200" dirty="0"/>
              <a:t>学校における自殺予防教育が安全かつ効果的に実施されるためには，学習実施前の準備及び配慮を行うとともに，学習実施後のきめ細かなフォローアップが大切です。自殺予防教育実施の際</a:t>
            </a:r>
            <a:r>
              <a:rPr lang="ja-JP" altLang="en-US" sz="1200" dirty="0"/>
              <a:t>には，</a:t>
            </a:r>
            <a:r>
              <a:rPr lang="ja-JP" altLang="ja-JP" sz="1200" dirty="0"/>
              <a:t>事前アンケート等で，学習への参加が難しい児童生徒がいた場合は，信頼関係の深い教職員等が，児童生徒の思いを聴きながら，寄り添い，きめ細かな対応をすることが大切です。学習の実施後は，悩みを抱えている児童生徒が，相談したいことや相談したいと思う相手などを尋ねるアンケートを実施することも</a:t>
            </a:r>
            <a:r>
              <a:rPr lang="ja-JP" altLang="en-US" sz="1200" dirty="0"/>
              <a:t>必要です。そして，悩みやいのちの危機等について書いた児童生徒については，早い段階で，担任による個別面談を行い，チームとして関わりながら，状況に応じてスクールカウンセラーや保護者との面談，地域の専門機関との連携を図ることが大切です。自殺は「孤立の病」とも呼ばれています。児童生徒の自殺を予防するために，下地づくりの教育と自殺予防教育をつなぎ支える人権教育を更に進めていくことが重要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46484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最後に</a:t>
            </a:r>
            <a:r>
              <a:rPr lang="ja-JP" altLang="en-US" dirty="0"/>
              <a:t>，</a:t>
            </a:r>
            <a:r>
              <a:rPr lang="ja-JP" altLang="ja-JP" dirty="0"/>
              <a:t>人権教育は全ての教育の基本</a:t>
            </a:r>
            <a:r>
              <a:rPr lang="ja-JP" altLang="en-US" dirty="0"/>
              <a:t>です。</a:t>
            </a:r>
            <a:endParaRPr lang="en-US" altLang="ja-JP" dirty="0"/>
          </a:p>
          <a:p>
            <a:r>
              <a:rPr lang="ja-JP" altLang="ja-JP"/>
              <a:t>子ども</a:t>
            </a:r>
            <a:r>
              <a:rPr lang="ja-JP" altLang="ja-JP" dirty="0"/>
              <a:t>たちが，</a:t>
            </a:r>
            <a:r>
              <a:rPr lang="ja-JP" altLang="en-US" dirty="0"/>
              <a:t>「</a:t>
            </a:r>
            <a:r>
              <a:rPr lang="ja-JP" altLang="ja-JP" dirty="0"/>
              <a:t>今日も行きたい</a:t>
            </a:r>
            <a:r>
              <a:rPr lang="ja-JP" altLang="en-US" dirty="0"/>
              <a:t>」</a:t>
            </a:r>
            <a:r>
              <a:rPr lang="ja-JP" altLang="ja-JP" dirty="0"/>
              <a:t>と思う学校づくりを進めましょう。</a:t>
            </a:r>
          </a:p>
          <a:p>
            <a:endParaRPr lang="ja-JP" altLang="ja-JP" dirty="0"/>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このコンテンツでは，次の３つの項目について，学習します。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１「</a:t>
            </a:r>
            <a:r>
              <a:rPr lang="ja-JP" altLang="en-US" dirty="0">
                <a:latin typeface="+mn-ea"/>
              </a:rPr>
              <a:t>我が国の自殺の実態と児童生徒の自殺をめぐる状況について</a:t>
            </a:r>
            <a:r>
              <a:rPr kumimoji="1" lang="ja-JP" altLang="en-US" dirty="0">
                <a:solidFill>
                  <a:schemeClr val="tx1"/>
                </a:solidFill>
                <a:latin typeface="+mn-ea"/>
                <a:ea typeface="+mn-ea"/>
              </a:rPr>
              <a:t>」</a:t>
            </a:r>
            <a:endParaRPr kumimoji="1" lang="en-US" altLang="ja-JP" dirty="0">
              <a:solidFill>
                <a:schemeClr val="tx1"/>
              </a:solidFill>
              <a:latin typeface="+mn-ea"/>
              <a:ea typeface="+mn-ea"/>
            </a:endParaRPr>
          </a:p>
          <a:p>
            <a:r>
              <a:rPr kumimoji="1" lang="ja-JP" altLang="en-US" baseline="0" dirty="0">
                <a:solidFill>
                  <a:schemeClr val="tx1"/>
                </a:solidFill>
                <a:latin typeface="+mn-ea"/>
                <a:ea typeface="+mn-ea"/>
              </a:rPr>
              <a:t>２</a:t>
            </a:r>
            <a:r>
              <a:rPr kumimoji="1" lang="ja-JP" altLang="en-US" dirty="0">
                <a:solidFill>
                  <a:schemeClr val="tx1"/>
                </a:solidFill>
                <a:latin typeface="+mn-ea"/>
                <a:ea typeface="+mn-ea"/>
              </a:rPr>
              <a:t>「自殺予防教育に係る法律等について</a:t>
            </a:r>
            <a:r>
              <a:rPr lang="ja-JP" altLang="en-US" dirty="0">
                <a:latin typeface="+mn-ea"/>
              </a:rPr>
              <a:t>」</a:t>
            </a:r>
            <a:endParaRPr lang="en-US" altLang="ja-JP" dirty="0">
              <a:latin typeface="+mn-ea"/>
            </a:endParaRPr>
          </a:p>
          <a:p>
            <a:r>
              <a:rPr kumimoji="1" lang="ja-JP" altLang="en-US" dirty="0">
                <a:solidFill>
                  <a:schemeClr val="tx1"/>
                </a:solidFill>
                <a:latin typeface="+mn-ea"/>
                <a:ea typeface="+mn-ea"/>
              </a:rPr>
              <a:t>３「自殺予防教育を支える人権教育について」</a:t>
            </a:r>
            <a:endParaRPr kumimoji="1" lang="en-US" altLang="ja-JP" dirty="0">
              <a:solidFill>
                <a:schemeClr val="tx1"/>
              </a:solidFill>
              <a:latin typeface="+mn-ea"/>
              <a:ea typeface="+mn-ea"/>
            </a:endParaRPr>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0" hangingPunct="0"/>
            <a:r>
              <a:rPr lang="ja-JP" altLang="ja-JP" dirty="0"/>
              <a:t>我が国の年間自殺者総数については</a:t>
            </a:r>
            <a:r>
              <a:rPr lang="ja-JP" altLang="en-US" dirty="0"/>
              <a:t>，「日本における自殺者数の推移」のグラフを見てみますと，</a:t>
            </a:r>
            <a:r>
              <a:rPr lang="ja-JP" altLang="ja-JP" dirty="0"/>
              <a:t>平成</a:t>
            </a:r>
            <a:r>
              <a:rPr lang="en-US" altLang="ja-JP" dirty="0"/>
              <a:t>10</a:t>
            </a:r>
            <a:r>
              <a:rPr lang="ja-JP" altLang="ja-JP" dirty="0"/>
              <a:t>年以降，</a:t>
            </a:r>
            <a:r>
              <a:rPr lang="en-US" altLang="ja-JP" dirty="0"/>
              <a:t>14</a:t>
            </a:r>
            <a:r>
              <a:rPr lang="ja-JP" altLang="ja-JP" dirty="0"/>
              <a:t>年連続して３万人を超える状況が続いていましたが，平成</a:t>
            </a:r>
            <a:r>
              <a:rPr lang="en-US" altLang="ja-JP" dirty="0"/>
              <a:t>18</a:t>
            </a:r>
            <a:r>
              <a:rPr lang="ja-JP" altLang="ja-JP" dirty="0"/>
              <a:t>年に自殺対策基本法が施行され，平成</a:t>
            </a:r>
            <a:r>
              <a:rPr lang="en-US" altLang="ja-JP" dirty="0"/>
              <a:t>24</a:t>
            </a:r>
            <a:r>
              <a:rPr lang="ja-JP" altLang="ja-JP" dirty="0"/>
              <a:t>年に</a:t>
            </a:r>
            <a:r>
              <a:rPr lang="en-US" altLang="ja-JP" dirty="0"/>
              <a:t>15</a:t>
            </a:r>
            <a:r>
              <a:rPr lang="ja-JP" altLang="ja-JP" dirty="0"/>
              <a:t>年ぶりに３万人を下回り，その後は減少傾向になりました。自殺対策基本法成立により，自殺予防対策は社会全体で取り組むべき課題であると示され，全国的に自殺対策が推進された結果と考え</a:t>
            </a:r>
            <a:r>
              <a:rPr lang="ja-JP" altLang="en-US" dirty="0"/>
              <a:t>られ</a:t>
            </a:r>
            <a:r>
              <a:rPr lang="ja-JP" altLang="ja-JP" dirty="0"/>
              <a:t>ています。しかし，児童生徒の自殺者数は，児童生徒数が減少してきているにも関わらず，</a:t>
            </a:r>
            <a:r>
              <a:rPr lang="ja-JP" altLang="en-US" dirty="0"/>
              <a:t>増加傾向</a:t>
            </a:r>
            <a:r>
              <a:rPr lang="ja-JP" altLang="ja-JP" dirty="0"/>
              <a:t>の危機的状況となっています。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254110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332">
              <a:defRPr/>
            </a:pPr>
            <a:r>
              <a:rPr lang="ja-JP" altLang="en-US" dirty="0"/>
              <a:t>自殺をした児童生徒が置かれていた状況についてですが，</a:t>
            </a:r>
            <a:r>
              <a:rPr lang="ja-JP" altLang="ja-JP" dirty="0"/>
              <a:t>自殺の要因は，文部科学省の「児童生徒の問題行動・不登校等生徒指導上の諸課題に関する調査」によると，最も多いのは「不明」でした。「不明」が要因として多いのは，家庭問題，学校問題などが複雑に絡み合い，分類することが難しく，実際は，突発的で予兆がないという印象を与えてしまうからではないかと言われています。</a:t>
            </a:r>
            <a:r>
              <a:rPr kumimoji="1" lang="ja-JP" altLang="en-US" dirty="0"/>
              <a:t>児童生徒の自殺をめぐる状況をまとめてみますと，日本の若年層の自殺死亡率は先進国の中でも高い状況にあると言われています。そして，原因・動機が特定できたもののうち，主な要因は，小学生は「親からの叱責」，中学生は「学業不振」，高校生は「進路に関する悩みなど」となっています。高校生の年代になると，大人と同じように心の病が自殺の危険と密接に関連するようになっています。</a:t>
            </a:r>
            <a:endParaRPr lang="ja-JP" altLang="en-US"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364325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solidFill>
                  <a:schemeClr val="tx1"/>
                </a:solidFill>
                <a:latin typeface="+mj-ea"/>
                <a:ea typeface="+mj-ea"/>
              </a:rPr>
              <a:t>次に，自殺予防教育に係る法律等について説明します。</a:t>
            </a:r>
            <a:r>
              <a:rPr lang="ja-JP" altLang="ja-JP" u="none" dirty="0">
                <a:solidFill>
                  <a:schemeClr val="tx1"/>
                </a:solidFill>
                <a:latin typeface="+mj-ea"/>
                <a:ea typeface="+mj-ea"/>
              </a:rPr>
              <a:t>平成</a:t>
            </a:r>
            <a:r>
              <a:rPr lang="en-US" altLang="ja-JP" u="none" dirty="0">
                <a:solidFill>
                  <a:schemeClr val="tx1"/>
                </a:solidFill>
                <a:latin typeface="+mj-ea"/>
                <a:ea typeface="+mj-ea"/>
              </a:rPr>
              <a:t>18</a:t>
            </a:r>
            <a:r>
              <a:rPr lang="ja-JP" altLang="ja-JP" u="none" dirty="0">
                <a:solidFill>
                  <a:schemeClr val="tx1"/>
                </a:solidFill>
                <a:latin typeface="+mj-ea"/>
                <a:ea typeface="+mj-ea"/>
              </a:rPr>
              <a:t>年に自殺対策基本法が施行され，国を挙げて自殺対策が総合的に推進された結果，自殺者数の年次推移は減少傾向する等，着実に成果を上げてきました。</a:t>
            </a:r>
            <a:r>
              <a:rPr lang="ja-JP" altLang="en-US" u="none" dirty="0">
                <a:solidFill>
                  <a:schemeClr val="tx1"/>
                </a:solidFill>
                <a:latin typeface="+mj-ea"/>
                <a:ea typeface="+mj-ea"/>
              </a:rPr>
              <a:t>その後</a:t>
            </a:r>
            <a:r>
              <a:rPr lang="ja-JP" altLang="ja-JP" u="none" dirty="0">
                <a:solidFill>
                  <a:schemeClr val="tx1"/>
                </a:solidFill>
                <a:latin typeface="+mj-ea"/>
                <a:ea typeface="+mj-ea"/>
              </a:rPr>
              <a:t>，平成</a:t>
            </a:r>
            <a:r>
              <a:rPr lang="en-US" altLang="ja-JP" u="none" dirty="0">
                <a:solidFill>
                  <a:schemeClr val="tx1"/>
                </a:solidFill>
                <a:latin typeface="+mj-ea"/>
                <a:ea typeface="+mj-ea"/>
              </a:rPr>
              <a:t>28</a:t>
            </a:r>
            <a:r>
              <a:rPr lang="ja-JP" altLang="ja-JP" u="none" dirty="0">
                <a:solidFill>
                  <a:schemeClr val="tx1"/>
                </a:solidFill>
                <a:latin typeface="+mj-ea"/>
                <a:ea typeface="+mj-ea"/>
              </a:rPr>
              <a:t>年に自殺対策基本法の一部を改正する法律が定められ，学校における教育・啓発の内容</a:t>
            </a:r>
            <a:r>
              <a:rPr lang="ja-JP" altLang="en-US" u="none" dirty="0">
                <a:solidFill>
                  <a:schemeClr val="tx1"/>
                </a:solidFill>
                <a:latin typeface="+mj-ea"/>
                <a:ea typeface="+mj-ea"/>
              </a:rPr>
              <a:t>として，</a:t>
            </a:r>
            <a:r>
              <a:rPr lang="ja-JP" altLang="ja-JP" u="none" kern="100" dirty="0">
                <a:solidFill>
                  <a:schemeClr val="tx1"/>
                </a:solidFill>
                <a:latin typeface="+mj-ea"/>
                <a:ea typeface="+mj-ea"/>
                <a:cs typeface="Times New Roman" panose="02020603050405020304" pitchFamily="18" charset="0"/>
              </a:rPr>
              <a:t>困難な</a:t>
            </a:r>
            <a:r>
              <a:rPr lang="ja-JP" altLang="en-US" u="none" kern="100" dirty="0">
                <a:solidFill>
                  <a:schemeClr val="tx1"/>
                </a:solidFill>
                <a:latin typeface="+mj-ea"/>
                <a:ea typeface="+mj-ea"/>
                <a:cs typeface="Times New Roman" panose="02020603050405020304" pitchFamily="18" charset="0"/>
              </a:rPr>
              <a:t>事態</a:t>
            </a:r>
            <a:r>
              <a:rPr lang="ja-JP" altLang="ja-JP" u="none" kern="100" dirty="0">
                <a:solidFill>
                  <a:schemeClr val="tx1"/>
                </a:solidFill>
                <a:latin typeface="+mj-ea"/>
                <a:ea typeface="+mj-ea"/>
                <a:cs typeface="Times New Roman" panose="02020603050405020304" pitchFamily="18" charset="0"/>
              </a:rPr>
              <a:t>，強い心理的負担を受けた場合等における対処の仕方を身に付ける等のための教育</a:t>
            </a:r>
            <a:r>
              <a:rPr lang="ja-JP" altLang="en-US" u="none" kern="100" dirty="0">
                <a:solidFill>
                  <a:schemeClr val="tx1"/>
                </a:solidFill>
                <a:latin typeface="+mj-ea"/>
                <a:ea typeface="+mj-ea"/>
                <a:cs typeface="Times New Roman" panose="02020603050405020304" pitchFamily="18" charset="0"/>
              </a:rPr>
              <a:t>，つまり，</a:t>
            </a:r>
            <a:r>
              <a:rPr lang="en-US" altLang="ja-JP" u="none" kern="100" dirty="0">
                <a:solidFill>
                  <a:schemeClr val="tx1"/>
                </a:solidFill>
                <a:latin typeface="+mj-ea"/>
                <a:ea typeface="+mj-ea"/>
                <a:cs typeface="Times New Roman" panose="02020603050405020304" pitchFamily="18" charset="0"/>
              </a:rPr>
              <a:t>SOS</a:t>
            </a:r>
            <a:r>
              <a:rPr lang="ja-JP" altLang="en-US" u="none" kern="100" dirty="0">
                <a:solidFill>
                  <a:schemeClr val="tx1"/>
                </a:solidFill>
                <a:latin typeface="+mj-ea"/>
                <a:ea typeface="+mj-ea"/>
                <a:cs typeface="Times New Roman" panose="02020603050405020304" pitchFamily="18" charset="0"/>
              </a:rPr>
              <a:t>の出し方に関する教育の重視が盛り込まれ，</a:t>
            </a:r>
            <a:r>
              <a:rPr lang="ja-JP" altLang="ja-JP" u="none" dirty="0">
                <a:solidFill>
                  <a:schemeClr val="tx1"/>
                </a:solidFill>
                <a:latin typeface="+mj-ea"/>
                <a:ea typeface="+mj-ea"/>
              </a:rPr>
              <a:t>学校における自殺予防対策を更に強化することが求められ</a:t>
            </a:r>
            <a:r>
              <a:rPr lang="ja-JP" altLang="en-US" u="none" dirty="0">
                <a:solidFill>
                  <a:schemeClr val="tx1"/>
                </a:solidFill>
                <a:latin typeface="+mj-ea"/>
                <a:ea typeface="+mj-ea"/>
              </a:rPr>
              <a:t>ました</a:t>
            </a:r>
            <a:r>
              <a:rPr lang="ja-JP" altLang="ja-JP" u="none" dirty="0">
                <a:solidFill>
                  <a:schemeClr val="tx1"/>
                </a:solidFill>
                <a:latin typeface="+mj-ea"/>
                <a:ea typeface="+mj-ea"/>
              </a:rPr>
              <a:t>。</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289836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平成</a:t>
            </a:r>
            <a:r>
              <a:rPr lang="en-US" altLang="ja-JP" dirty="0"/>
              <a:t>29</a:t>
            </a:r>
            <a:r>
              <a:rPr lang="ja-JP" altLang="en-US" dirty="0"/>
              <a:t>年に出された新たな</a:t>
            </a:r>
            <a:r>
              <a:rPr lang="ja-JP" altLang="ja-JP" dirty="0"/>
              <a:t>自殺総合対策大綱によると，学校において，</a:t>
            </a:r>
            <a:r>
              <a:rPr lang="ja-JP" altLang="en-US" dirty="0"/>
              <a:t>ア，イ，ウ</a:t>
            </a:r>
            <a:r>
              <a:rPr lang="ja-JP" altLang="ja-JP" dirty="0"/>
              <a:t>の３つの教育を推進するとともに，児童生徒の生きることの促進要因</a:t>
            </a:r>
            <a:r>
              <a:rPr lang="en-US" altLang="ja-JP" dirty="0"/>
              <a:t>(</a:t>
            </a:r>
            <a:r>
              <a:rPr lang="ja-JP" altLang="ja-JP" dirty="0"/>
              <a:t>自己肯定感や信頼できる人間関係等</a:t>
            </a:r>
            <a:r>
              <a:rPr lang="en-US" altLang="ja-JP" dirty="0"/>
              <a:t>)</a:t>
            </a:r>
            <a:r>
              <a:rPr lang="ja-JP" altLang="ja-JP" dirty="0"/>
              <a:t>を増やすことを通じて，自殺対策に資する教育の実施に向けた環境づくり</a:t>
            </a:r>
            <a:r>
              <a:rPr lang="en-US" altLang="ja-JP" dirty="0"/>
              <a:t>(</a:t>
            </a:r>
            <a:r>
              <a:rPr lang="ja-JP" altLang="ja-JP" dirty="0"/>
              <a:t>雰囲気づくり</a:t>
            </a:r>
            <a:r>
              <a:rPr lang="en-US" altLang="ja-JP" dirty="0"/>
              <a:t>)</a:t>
            </a:r>
            <a:r>
              <a:rPr lang="ja-JP" altLang="ja-JP" dirty="0"/>
              <a:t>を行うべきであると示しています。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2597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485">
              <a:defRPr/>
            </a:pPr>
            <a:r>
              <a:rPr lang="ja-JP" altLang="ja-JP" dirty="0"/>
              <a:t>特に，児童生徒と日々接している教職員に対しては，次の</a:t>
            </a:r>
            <a:r>
              <a:rPr lang="ja-JP" altLang="en-US" dirty="0"/>
              <a:t>２点，</a:t>
            </a:r>
            <a:r>
              <a:rPr lang="ja-JP" altLang="en-US" kern="100" dirty="0">
                <a:latin typeface="+mn-ea"/>
                <a:cs typeface="Times New Roman" panose="02020603050405020304" pitchFamily="18" charset="0"/>
              </a:rPr>
              <a:t>○</a:t>
            </a:r>
            <a:r>
              <a:rPr lang="ja-JP" altLang="ja-JP" kern="100" dirty="0">
                <a:latin typeface="+mn-ea"/>
                <a:cs typeface="Times New Roman" panose="02020603050405020304" pitchFamily="18" charset="0"/>
              </a:rPr>
              <a:t>　</a:t>
            </a:r>
            <a:r>
              <a:rPr lang="en-US" altLang="ja-JP" kern="100" dirty="0">
                <a:latin typeface="+mn-ea"/>
                <a:cs typeface="Times New Roman" panose="02020603050405020304" pitchFamily="18" charset="0"/>
              </a:rPr>
              <a:t>SOS</a:t>
            </a:r>
            <a:r>
              <a:rPr lang="ja-JP" altLang="ja-JP" kern="100" dirty="0">
                <a:latin typeface="+mn-ea"/>
                <a:cs typeface="Times New Roman" panose="02020603050405020304" pitchFamily="18" charset="0"/>
              </a:rPr>
              <a:t>の出し方のみならず，心の危機に陥った友人の感情を受け止め，考えや行動を理解しようとする姿勢など（</a:t>
            </a:r>
            <a:r>
              <a:rPr lang="en-US" altLang="ja-JP" kern="100" dirty="0">
                <a:latin typeface="+mn-ea"/>
                <a:cs typeface="Times New Roman" panose="02020603050405020304" pitchFamily="18" charset="0"/>
              </a:rPr>
              <a:t>SOS</a:t>
            </a:r>
            <a:r>
              <a:rPr lang="ja-JP" altLang="ja-JP" kern="100" dirty="0">
                <a:latin typeface="+mn-ea"/>
                <a:cs typeface="Times New Roman" panose="02020603050405020304" pitchFamily="18" charset="0"/>
              </a:rPr>
              <a:t>の受け止め方）についても指導すること。○　児童生徒が出した</a:t>
            </a:r>
            <a:r>
              <a:rPr lang="en-US" altLang="ja-JP" kern="100" dirty="0">
                <a:latin typeface="+mn-ea"/>
                <a:cs typeface="Times New Roman" panose="02020603050405020304" pitchFamily="18" charset="0"/>
              </a:rPr>
              <a:t>SOS</a:t>
            </a:r>
            <a:r>
              <a:rPr lang="ja-JP" altLang="ja-JP" kern="100" dirty="0">
                <a:latin typeface="+mn-ea"/>
                <a:cs typeface="Times New Roman" panose="02020603050405020304" pitchFamily="18" charset="0"/>
              </a:rPr>
              <a:t>について，教職員自身が気付き，受け止めるための資質・能力を高めること。</a:t>
            </a:r>
            <a:r>
              <a:rPr lang="ja-JP" altLang="en-US" kern="100" dirty="0">
                <a:latin typeface="+mn-ea"/>
                <a:cs typeface="Times New Roman" panose="02020603050405020304" pitchFamily="18" charset="0"/>
              </a:rPr>
              <a:t>　</a:t>
            </a:r>
            <a:r>
              <a:rPr lang="ja-JP" altLang="ja-JP" dirty="0"/>
              <a:t>を身に付けておくことが大切であり，研修を通して高めていく必要があります。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2997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次に，自殺予防教育を支える人権教育について説明します。</a:t>
            </a:r>
            <a:r>
              <a:rPr lang="ja-JP" altLang="ja-JP" dirty="0"/>
              <a:t>日頃，実施している道徳や保健体育等の教育活動の中には，「生命を尊重する教育」や「心身の健康を育む教育」など，自殺予防に焦点化した教育の基盤となる内容が多く含まれています</a:t>
            </a:r>
            <a:r>
              <a:rPr lang="ja-JP" altLang="en-US" dirty="0"/>
              <a:t>。</a:t>
            </a:r>
            <a:r>
              <a:rPr lang="ja-JP" altLang="ja-JP" dirty="0"/>
              <a:t>まさに自殺予防教育の下地づくりの教育であり，このことを認識して実施することで，抵抗感なく，効果的に自殺予防教育を推進することができます。また，下地づくりの教育活動を充実させるためには，児童生徒の些細な言葉から個々の置かれた状況や心理状態に思いをめぐらす感性を高めることや，困ったときには何でも相談できる信頼関係づくり，相談しやすい雰囲気づくり，保健室・教育相談室等を気軽に利用しやすい所にする居場所づくりなど，児童生徒の心に寄り添うといった環境づくりが重要になります。</a:t>
            </a:r>
            <a:r>
              <a:rPr lang="ja-JP" altLang="en-US" dirty="0"/>
              <a:t>自殺予防教育の下地づくりとなる教育活動の充実は，全ての児童生徒が生き生きと学校生活を送るために大切なことであり，下地づくりの教育と自殺予防教育をつなぎ支えるものが，まさに人権教育です。</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172369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ea"/>
              </a:rPr>
              <a:t>日常の教育活動の中には，児童生徒の心身の状況やその変化に対して，「あれ？」と違和感に気付くことができる場面がたくさんあ</a:t>
            </a:r>
            <a:r>
              <a:rPr lang="ja-JP" altLang="en-US" dirty="0">
                <a:latin typeface="+mn-ea"/>
              </a:rPr>
              <a:t>ります。児童生徒の些細な言動を見逃さないことが，まず大切です。教職員は，登下校時や，朝の会・帰りの会，授業中，休み時間等，</a:t>
            </a:r>
            <a:r>
              <a:rPr lang="ja-JP" altLang="ja-JP" dirty="0">
                <a:latin typeface="+mn-ea"/>
              </a:rPr>
              <a:t>多くの場面を捉えて</a:t>
            </a:r>
            <a:r>
              <a:rPr lang="ja-JP" altLang="en-US" dirty="0">
                <a:latin typeface="+mn-ea"/>
              </a:rPr>
              <a:t>，「見つめる」観察ポイントを用いて，</a:t>
            </a:r>
            <a:r>
              <a:rPr lang="ja-JP" altLang="ja-JP" dirty="0">
                <a:latin typeface="+mn-ea"/>
              </a:rPr>
              <a:t>児童生徒の些細な変化を見逃さず，児童生徒一人一人を</a:t>
            </a:r>
            <a:r>
              <a:rPr lang="ja-JP" altLang="en-US" dirty="0">
                <a:latin typeface="+mn-ea"/>
              </a:rPr>
              <a:t>見つめ，生きづらさを抱える児童生徒のサインに気付くようにしたいものです。</a:t>
            </a:r>
          </a:p>
          <a:p>
            <a:endParaRPr lang="ja-JP"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414541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3.bp.blogspot.com/-HSk7UTinQ30/VmFjx7g3Z0I/AAAAAAAA1ZY/l51O7CcUXsc/s800/school_soudan_woman_boy.png" TargetMode="Externa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5202" y="2438103"/>
            <a:ext cx="939691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自殺予防教育を支える</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人権教育について</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855202" y="374836"/>
            <a:ext cx="7417415"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latin typeface="+mj-ea"/>
                <a:ea typeface="+mj-ea"/>
              </a:rPr>
              <a:t>人権同和教育課ｅ</a:t>
            </a:r>
            <a:r>
              <a:rPr lang="en-US" altLang="ja-JP" sz="3600" u="sng" spc="-150" dirty="0">
                <a:ln w="0"/>
                <a:effectLst>
                  <a:outerShdw blurRad="38100" dist="19050" dir="2700000" algn="tl" rotWithShape="0">
                    <a:schemeClr val="dk1">
                      <a:alpha val="40000"/>
                    </a:schemeClr>
                  </a:outerShdw>
                </a:effectLst>
                <a:latin typeface="+mj-ea"/>
                <a:ea typeface="+mj-ea"/>
              </a:rPr>
              <a:t>-</a:t>
            </a:r>
            <a:r>
              <a:rPr lang="ja-JP" altLang="en-US" sz="3600" u="sng" spc="-150" dirty="0">
                <a:ln w="0"/>
                <a:effectLst>
                  <a:outerShdw blurRad="38100" dist="19050" dir="2700000" algn="tl" rotWithShape="0">
                    <a:schemeClr val="dk1">
                      <a:alpha val="40000"/>
                    </a:schemeClr>
                  </a:outerShdw>
                </a:effectLst>
                <a:latin typeface="+mj-ea"/>
                <a:ea typeface="+mj-ea"/>
              </a:rPr>
              <a:t>コンテンツ </a:t>
            </a:r>
            <a:r>
              <a:rPr lang="en-US" altLang="ja-JP" sz="3600" u="sng" spc="-150" dirty="0">
                <a:ln w="0"/>
                <a:effectLst>
                  <a:outerShdw blurRad="38100" dist="19050" dir="2700000" algn="tl" rotWithShape="0">
                    <a:schemeClr val="dk1">
                      <a:alpha val="40000"/>
                    </a:schemeClr>
                  </a:outerShdw>
                </a:effectLst>
                <a:latin typeface="+mj-ea"/>
                <a:ea typeface="+mj-ea"/>
              </a:rPr>
              <a:t>No.17</a:t>
            </a:r>
            <a:endParaRPr lang="ja-JP" altLang="en-US" sz="3600" b="0" u="sng" cap="none" spc="-150" dirty="0">
              <a:ln w="0"/>
              <a:solidFill>
                <a:schemeClr val="tx1"/>
              </a:solidFill>
              <a:effectLst>
                <a:outerShdw blurRad="38100" dist="19050" dir="2700000" algn="tl" rotWithShape="0">
                  <a:schemeClr val="dk1">
                    <a:alpha val="40000"/>
                  </a:schemeClr>
                </a:outerShdw>
              </a:effectLst>
              <a:latin typeface="+mj-ea"/>
              <a:ea typeface="+mj-ea"/>
            </a:endParaRPr>
          </a:p>
        </p:txBody>
      </p:sp>
    </p:spTree>
    <p:extLst>
      <p:ext uri="{BB962C8B-B14F-4D97-AF65-F5344CB8AC3E}">
        <p14:creationId xmlns:p14="http://schemas.microsoft.com/office/powerpoint/2010/main" val="120891316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a:p>
        </p:txBody>
      </p:sp>
      <p:sp>
        <p:nvSpPr>
          <p:cNvPr id="11" name="正方形/長方形 10"/>
          <p:cNvSpPr/>
          <p:nvPr/>
        </p:nvSpPr>
        <p:spPr>
          <a:xfrm>
            <a:off x="966814" y="168440"/>
            <a:ext cx="7399162" cy="461665"/>
          </a:xfrm>
          <a:prstGeom prst="rect">
            <a:avLst/>
          </a:prstGeom>
        </p:spPr>
        <p:txBody>
          <a:bodyPr wrap="square">
            <a:spAutoFit/>
          </a:bodyPr>
          <a:lstStyle/>
          <a:p>
            <a:r>
              <a:rPr lang="ja-JP" altLang="ja-JP" sz="2400" b="1" dirty="0">
                <a:latin typeface="+mn-ea"/>
                <a:cs typeface="Times New Roman" panose="02020603050405020304" pitchFamily="18" charset="0"/>
              </a:rPr>
              <a:t>児童生徒のＳＯＳに気付いたら，しっかりと向き合うこと</a:t>
            </a:r>
            <a:endParaRPr lang="ja-JP" altLang="en-US" sz="2400" b="1" dirty="0">
              <a:latin typeface="+mn-ea"/>
            </a:endParaRPr>
          </a:p>
        </p:txBody>
      </p:sp>
      <p:sp>
        <p:nvSpPr>
          <p:cNvPr id="6" name="Rectangle 1"/>
          <p:cNvSpPr>
            <a:spLocks noGrp="1" noChangeArrowheads="1"/>
          </p:cNvSpPr>
          <p:nvPr>
            <p:ph type="ctrTitle"/>
          </p:nvPr>
        </p:nvSpPr>
        <p:spPr bwMode="auto">
          <a:xfrm>
            <a:off x="2705313" y="759300"/>
            <a:ext cx="3350204" cy="461665"/>
          </a:xfrm>
          <a:prstGeom prst="rect">
            <a:avLst/>
          </a:prstGeom>
          <a:solidFill>
            <a:srgbClr val="FFCC99"/>
          </a:solidFill>
          <a:ln>
            <a:noFill/>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ＴＡＬＫ</a:t>
            </a:r>
            <a:r>
              <a:rPr kumimoji="0" lang="en-US" altLang="ja-JP" sz="2400" b="0" i="0" u="none" strike="noStrike" cap="none" normalizeH="0" baseline="0" dirty="0">
                <a:ln>
                  <a:noFill/>
                </a:ln>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2400" b="0" i="0" u="none" strike="noStrike" cap="none" normalizeH="0" baseline="0" dirty="0">
                <a:ln>
                  <a:noFill/>
                </a:ln>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トーク</a:t>
            </a:r>
            <a:r>
              <a:rPr kumimoji="0" lang="en-US" altLang="ja-JP" sz="2400" b="0" i="0" u="none" strike="noStrike" cap="none" normalizeH="0" baseline="0" dirty="0">
                <a:ln>
                  <a:noFill/>
                </a:ln>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2400" b="0" i="0" u="none" strike="noStrike" cap="none" normalizeH="0" baseline="0" dirty="0">
                <a:ln>
                  <a:noFill/>
                </a:ln>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の原則</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2" name="タイトル 4"/>
          <p:cNvSpPr txBox="1">
            <a:spLocks/>
          </p:cNvSpPr>
          <p:nvPr/>
        </p:nvSpPr>
        <p:spPr>
          <a:xfrm>
            <a:off x="67084" y="1344269"/>
            <a:ext cx="8955195" cy="5201094"/>
          </a:xfrm>
          <a:prstGeom prst="roundRect">
            <a:avLst>
              <a:gd name="adj" fmla="val 7685"/>
            </a:avLst>
          </a:prstGeom>
          <a:solidFill>
            <a:srgbClr val="FFFF99"/>
          </a:solidFill>
          <a:ln w="28575" cap="flat" cmpd="sng" algn="ctr">
            <a:solidFill>
              <a:schemeClr val="accent6">
                <a:lumMod val="75000"/>
              </a:scheme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sz="2400" kern="0" dirty="0">
                <a:latin typeface="+mn-ea"/>
                <a:ea typeface="+mn-ea"/>
                <a:cs typeface="Times New Roman" panose="02020603050405020304" pitchFamily="18" charset="0"/>
              </a:rPr>
              <a:t> </a:t>
            </a:r>
            <a:endParaRPr lang="ja-JP" sz="2400" kern="100" dirty="0">
              <a:latin typeface="+mn-ea"/>
              <a:ea typeface="+mn-ea"/>
              <a:cs typeface="Times New Roman" panose="02020603050405020304" pitchFamily="18" charset="0"/>
            </a:endParaRPr>
          </a:p>
        </p:txBody>
      </p:sp>
      <p:sp>
        <p:nvSpPr>
          <p:cNvPr id="23" name="正方形/長方形 22"/>
          <p:cNvSpPr/>
          <p:nvPr/>
        </p:nvSpPr>
        <p:spPr>
          <a:xfrm>
            <a:off x="94396" y="1869569"/>
            <a:ext cx="8900569" cy="861774"/>
          </a:xfrm>
          <a:prstGeom prst="rect">
            <a:avLst/>
          </a:prstGeom>
        </p:spPr>
        <p:txBody>
          <a:bodyPr wrap="square">
            <a:spAutoFit/>
          </a:bodyPr>
          <a:lstStyle/>
          <a:p>
            <a:pPr>
              <a:lnSpc>
                <a:spcPts val="1500"/>
              </a:lnSpc>
            </a:pPr>
            <a:endParaRPr lang="en-US"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endParaRPr>
          </a:p>
          <a:p>
            <a:pPr>
              <a:lnSpc>
                <a:spcPts val="1500"/>
              </a:lnSpc>
            </a:pPr>
            <a:r>
              <a:rPr lang="ja-JP"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　</a:t>
            </a:r>
            <a:r>
              <a:rPr lang="en-US"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Tell</a:t>
            </a:r>
            <a:r>
              <a:rPr lang="ja-JP" altLang="ja-JP" sz="28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rPr>
              <a:t>：</a:t>
            </a:r>
            <a:r>
              <a:rPr lang="ja-JP" altLang="ja-JP"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rPr>
              <a:t>言葉に出して心配していることを伝える。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066800" algn="just">
              <a:lnSpc>
                <a:spcPts val="1500"/>
              </a:lnSpc>
              <a:spcAft>
                <a:spcPts val="0"/>
              </a:spcAft>
            </a:pPr>
            <a:endParaRPr lang="en-US" altLang="ja-JP" sz="24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endParaRPr>
          </a:p>
          <a:p>
            <a:pPr marL="1066800" algn="just">
              <a:lnSpc>
                <a:spcPts val="1500"/>
              </a:lnSpc>
              <a:spcAft>
                <a:spcPts val="0"/>
              </a:spcAft>
            </a:pPr>
            <a:endParaRPr lang="en-US" altLang="ja-JP" sz="24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endParaRPr>
          </a:p>
        </p:txBody>
      </p:sp>
      <p:sp>
        <p:nvSpPr>
          <p:cNvPr id="14" name="正方形/長方形 13"/>
          <p:cNvSpPr/>
          <p:nvPr/>
        </p:nvSpPr>
        <p:spPr>
          <a:xfrm>
            <a:off x="94396" y="3046780"/>
            <a:ext cx="8900569" cy="1246495"/>
          </a:xfrm>
          <a:prstGeom prst="rect">
            <a:avLst/>
          </a:prstGeom>
        </p:spPr>
        <p:txBody>
          <a:bodyPr wrap="square">
            <a:spAutoFit/>
          </a:bodyPr>
          <a:lstStyle/>
          <a:p>
            <a:pPr marL="609600" indent="-609600">
              <a:lnSpc>
                <a:spcPts val="1500"/>
              </a:lnSpc>
            </a:pPr>
            <a:r>
              <a:rPr lang="ja-JP"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　</a:t>
            </a:r>
            <a:r>
              <a:rPr lang="en-US"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Ask </a:t>
            </a:r>
            <a:r>
              <a:rPr lang="ja-JP" altLang="ja-JP" sz="28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rPr>
              <a:t>：</a:t>
            </a:r>
            <a:r>
              <a:rPr lang="ja-JP" altLang="ja-JP"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rPr>
              <a:t>「死にたい」という気持ちについて，率直</a:t>
            </a:r>
            <a:endParaRPr lang="ja-JP" altLang="en-US"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endParaRPr>
          </a:p>
          <a:p>
            <a:pPr marL="609600" indent="-609600">
              <a:lnSpc>
                <a:spcPts val="1500"/>
              </a:lnSpc>
            </a:pPr>
            <a:endParaRPr lang="ja-JP" altLang="en-US"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endParaRPr>
          </a:p>
          <a:p>
            <a:pPr marL="609600" indent="-609600">
              <a:lnSpc>
                <a:spcPts val="1500"/>
              </a:lnSpc>
            </a:pPr>
            <a:endParaRPr lang="ja-JP" altLang="en-US"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endParaRPr>
          </a:p>
          <a:p>
            <a:pPr marL="609600" indent="-609600">
              <a:lnSpc>
                <a:spcPts val="1500"/>
              </a:lnSpc>
            </a:pPr>
            <a:r>
              <a:rPr lang="ja-JP" altLang="en-US"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rPr>
              <a:t>　　　　　に尋ねる。</a:t>
            </a:r>
            <a:r>
              <a:rPr lang="en-US" altLang="ja-JP"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066800" algn="just">
              <a:lnSpc>
                <a:spcPts val="1500"/>
              </a:lnSpc>
              <a:spcAft>
                <a:spcPts val="0"/>
              </a:spcAft>
            </a:pPr>
            <a:endParaRPr lang="en-US" altLang="ja-JP" sz="24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endParaRPr>
          </a:p>
          <a:p>
            <a:pPr marL="1066800" algn="just">
              <a:lnSpc>
                <a:spcPts val="1500"/>
              </a:lnSpc>
              <a:spcAft>
                <a:spcPts val="0"/>
              </a:spcAft>
            </a:pPr>
            <a:r>
              <a:rPr lang="en-US" altLang="ja-JP" sz="24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rPr>
              <a:t>  </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正方形/長方形 14"/>
          <p:cNvSpPr/>
          <p:nvPr/>
        </p:nvSpPr>
        <p:spPr>
          <a:xfrm>
            <a:off x="94396" y="4514608"/>
            <a:ext cx="9144000" cy="284693"/>
          </a:xfrm>
          <a:prstGeom prst="rect">
            <a:avLst/>
          </a:prstGeom>
        </p:spPr>
        <p:txBody>
          <a:bodyPr wrap="square">
            <a:spAutoFit/>
          </a:bodyPr>
          <a:lstStyle/>
          <a:p>
            <a:pPr>
              <a:lnSpc>
                <a:spcPts val="1500"/>
              </a:lnSpc>
            </a:pPr>
            <a:r>
              <a:rPr lang="ja-JP"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　</a:t>
            </a:r>
            <a:r>
              <a:rPr lang="en-US"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Listen</a:t>
            </a:r>
            <a:r>
              <a:rPr lang="en-US" altLang="ja-JP" sz="2800" kern="100" dirty="0">
                <a:solidFill>
                  <a:srgbClr val="000000"/>
                </a:solidFill>
                <a:latin typeface="UD デジタル 教科書体 N-R" panose="02020400000000000000" pitchFamily="17" charset="-128"/>
                <a:ea typeface="ＭＳ 明朝" panose="02020609040205080304" pitchFamily="17" charset="-128"/>
                <a:cs typeface="Times New Roman" panose="02020603050405020304" pitchFamily="18" charset="0"/>
              </a:rPr>
              <a:t> </a:t>
            </a:r>
            <a:r>
              <a:rPr lang="ja-JP" altLang="ja-JP" sz="28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rPr>
              <a:t>：</a:t>
            </a:r>
            <a:r>
              <a:rPr lang="ja-JP" altLang="ja-JP"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rPr>
              <a:t>絶望的な気持ちを傾聴する。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正方形/長方形 15"/>
          <p:cNvSpPr/>
          <p:nvPr/>
        </p:nvSpPr>
        <p:spPr>
          <a:xfrm>
            <a:off x="127938" y="5541213"/>
            <a:ext cx="9076915" cy="477054"/>
          </a:xfrm>
          <a:prstGeom prst="rect">
            <a:avLst/>
          </a:prstGeom>
        </p:spPr>
        <p:txBody>
          <a:bodyPr wrap="square">
            <a:spAutoFit/>
          </a:bodyPr>
          <a:lstStyle/>
          <a:p>
            <a:pPr>
              <a:lnSpc>
                <a:spcPts val="1500"/>
              </a:lnSpc>
            </a:pPr>
            <a:r>
              <a:rPr lang="ja-JP"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　</a:t>
            </a:r>
            <a:r>
              <a:rPr lang="en-US" altLang="ja-JP" sz="2800" b="1" kern="100" dirty="0">
                <a:solidFill>
                  <a:srgbClr val="FF0000"/>
                </a:solidFill>
                <a:latin typeface="Century" panose="02040604050505020304" pitchFamily="18" charset="0"/>
                <a:ea typeface="UD デジタル 教科書体 N-R" panose="02020400000000000000" pitchFamily="17" charset="-128"/>
                <a:cs typeface="Times New Roman" panose="02020603050405020304" pitchFamily="18" charset="0"/>
              </a:rPr>
              <a:t>Keep safe</a:t>
            </a:r>
            <a:r>
              <a:rPr lang="ja-JP" altLang="ja-JP" sz="28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rPr>
              <a:t>：</a:t>
            </a:r>
            <a:r>
              <a:rPr lang="ja-JP" altLang="ja-JP" sz="2800" b="1" kern="100" dirty="0">
                <a:solidFill>
                  <a:srgbClr val="0000CC"/>
                </a:solidFill>
                <a:latin typeface="Century" panose="02040604050505020304" pitchFamily="18" charset="0"/>
                <a:ea typeface="UD デジタル 教科書体 N-R" panose="02020400000000000000" pitchFamily="17" charset="-128"/>
                <a:cs typeface="Times New Roman" panose="02020603050405020304" pitchFamily="18" charset="0"/>
              </a:rPr>
              <a:t>安全を確保する。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066800" indent="-1066800" algn="just">
              <a:lnSpc>
                <a:spcPts val="1500"/>
              </a:lnSpc>
              <a:spcAft>
                <a:spcPts val="0"/>
              </a:spcAft>
            </a:pPr>
            <a:r>
              <a:rPr lang="ja-JP" altLang="ja-JP" sz="2400" kern="100" dirty="0">
                <a:solidFill>
                  <a:srgbClr val="000000"/>
                </a:solidFill>
                <a:latin typeface="Century" panose="02040604050505020304" pitchFamily="18" charset="0"/>
                <a:ea typeface="UD デジタル 教科書体 N-R" panose="02020400000000000000" pitchFamily="17" charset="-128"/>
                <a:cs typeface="Times New Roman" panose="02020603050405020304" pitchFamily="18" charset="0"/>
              </a:rPr>
              <a:t>　　</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7" name="グループ化 16"/>
          <p:cNvGrpSpPr/>
          <p:nvPr/>
        </p:nvGrpSpPr>
        <p:grpSpPr>
          <a:xfrm>
            <a:off x="6328064" y="740772"/>
            <a:ext cx="2325692" cy="983457"/>
            <a:chOff x="0" y="0"/>
            <a:chExt cx="1888490" cy="682625"/>
          </a:xfrm>
        </p:grpSpPr>
        <p:grpSp>
          <p:nvGrpSpPr>
            <p:cNvPr id="18" name="グループ化 17"/>
            <p:cNvGrpSpPr/>
            <p:nvPr/>
          </p:nvGrpSpPr>
          <p:grpSpPr>
            <a:xfrm>
              <a:off x="0" y="0"/>
              <a:ext cx="1428750" cy="600075"/>
              <a:chOff x="0" y="0"/>
              <a:chExt cx="1437005" cy="466725"/>
            </a:xfrm>
          </p:grpSpPr>
          <p:sp>
            <p:nvSpPr>
              <p:cNvPr id="20" name="爆発 2 19"/>
              <p:cNvSpPr/>
              <p:nvPr/>
            </p:nvSpPr>
            <p:spPr>
              <a:xfrm>
                <a:off x="0" y="0"/>
                <a:ext cx="1409700" cy="46672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625"/>
                <a:ext cx="1265555" cy="393700"/>
              </a:xfrm>
              <a:prstGeom prst="rect">
                <a:avLst/>
              </a:prstGeom>
            </p:spPr>
          </p:pic>
        </p:grpSp>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t="-1" b="34869"/>
            <a:stretch/>
          </p:blipFill>
          <p:spPr bwMode="auto">
            <a:xfrm>
              <a:off x="1323975" y="123825"/>
              <a:ext cx="564515" cy="558800"/>
            </a:xfrm>
            <a:prstGeom prst="rect">
              <a:avLst/>
            </a:prstGeom>
            <a:ln>
              <a:noFill/>
            </a:ln>
            <a:extLst>
              <a:ext uri="{53640926-AAD7-44D8-BBD7-CCE9431645EC}">
                <a14:shadowObscured xmlns:a14="http://schemas.microsoft.com/office/drawing/2010/main"/>
              </a:ext>
            </a:extLst>
          </p:spPr>
        </p:pic>
      </p:grpSp>
      <p:pic>
        <p:nvPicPr>
          <p:cNvPr id="24" name="図 23" descr="■">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0413" y="4334566"/>
            <a:ext cx="1696276" cy="1486466"/>
          </a:xfrm>
          <a:prstGeom prst="rect">
            <a:avLst/>
          </a:prstGeom>
          <a:noFill/>
          <a:ln>
            <a:noFill/>
          </a:ln>
        </p:spPr>
      </p:pic>
    </p:spTree>
    <p:extLst>
      <p:ext uri="{BB962C8B-B14F-4D97-AF65-F5344CB8AC3E}">
        <p14:creationId xmlns:p14="http://schemas.microsoft.com/office/powerpoint/2010/main" val="104568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sp>
        <p:nvSpPr>
          <p:cNvPr id="6" name="角丸四角形 5"/>
          <p:cNvSpPr/>
          <p:nvPr/>
        </p:nvSpPr>
        <p:spPr>
          <a:xfrm>
            <a:off x="218364" y="519424"/>
            <a:ext cx="8707272" cy="6173786"/>
          </a:xfrm>
          <a:prstGeom prst="roundRect">
            <a:avLst>
              <a:gd name="adj" fmla="val 4125"/>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t" anchorCtr="0" forceAA="0" compatLnSpc="1">
            <a:prstTxWarp prst="textNoShape">
              <a:avLst/>
            </a:prstTxWarp>
            <a:noAutofit/>
          </a:bodyPr>
          <a:lstStyle/>
          <a:p>
            <a:pPr algn="l">
              <a:spcAft>
                <a:spcPts val="0"/>
              </a:spcAft>
            </a:pPr>
            <a:r>
              <a:rPr lang="en-US" sz="120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200" kern="100" dirty="0">
              <a:effectLst/>
              <a:ea typeface="ＭＳ 明朝" panose="02020609040205080304" pitchFamily="17" charset="-128"/>
              <a:cs typeface="Times New Roman" panose="02020603050405020304" pitchFamily="18" charset="0"/>
            </a:endParaRPr>
          </a:p>
          <a:p>
            <a:pPr indent="356235" algn="just">
              <a:spcAft>
                <a:spcPts val="0"/>
              </a:spcAft>
            </a:pPr>
            <a:r>
              <a:rPr lang="ja-JP" sz="2800" b="1" kern="100" dirty="0">
                <a:solidFill>
                  <a:srgbClr val="FF0000"/>
                </a:solidFill>
                <a:effectLst/>
                <a:ea typeface="HGP創英角ｺﾞｼｯｸUB" panose="020B0900000000000000" pitchFamily="50" charset="-128"/>
                <a:cs typeface="Times New Roman" panose="02020603050405020304" pitchFamily="18" charset="0"/>
              </a:rPr>
              <a:t>心配な児童生徒への言葉かけ例</a:t>
            </a:r>
            <a:endParaRPr lang="ja-JP" sz="28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altLang="en-US" sz="2400" kern="100" dirty="0">
              <a:solidFill>
                <a:srgbClr val="00B0F0"/>
              </a:solidFill>
              <a:effectLst/>
              <a:ea typeface="UD デジタル 教科書体 N-R"/>
              <a:cs typeface="Times New Roman" panose="02020603050405020304" pitchFamily="18" charset="0"/>
            </a:endParaRPr>
          </a:p>
          <a:p>
            <a:pPr algn="l">
              <a:lnSpc>
                <a:spcPts val="1400"/>
              </a:lnSpc>
              <a:spcAft>
                <a:spcPts val="0"/>
              </a:spcAft>
            </a:pPr>
            <a:r>
              <a:rPr lang="ja-JP" sz="2400" kern="100" dirty="0">
                <a:solidFill>
                  <a:srgbClr val="00B0F0"/>
                </a:solidFill>
                <a:effectLst/>
                <a:ea typeface="UD デジタル 教科書体 N-R"/>
                <a:cs typeface="Times New Roman" panose="02020603050405020304" pitchFamily="18" charset="0"/>
              </a:rPr>
              <a:t>１　体調や日常生活のことから触れる</a:t>
            </a:r>
            <a:endParaRPr lang="ja-JP" sz="2400" kern="100" dirty="0">
              <a:solidFill>
                <a:srgbClr val="00B0F0"/>
              </a:solidFill>
              <a:effectLst/>
              <a:ea typeface="ＭＳ 明朝" panose="02020609040205080304" pitchFamily="17" charset="-128"/>
              <a:cs typeface="Times New Roman" panose="02020603050405020304" pitchFamily="18" charset="0"/>
            </a:endParaRPr>
          </a:p>
          <a:p>
            <a:pPr indent="3048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indent="3048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「眠れてる？」</a:t>
            </a:r>
            <a:endParaRPr lang="ja-JP" sz="2400" kern="100" dirty="0">
              <a:effectLst/>
              <a:ea typeface="ＭＳ 明朝" panose="02020609040205080304" pitchFamily="17" charset="-128"/>
              <a:cs typeface="Times New Roman" panose="02020603050405020304" pitchFamily="18" charset="0"/>
            </a:endParaRPr>
          </a:p>
          <a:p>
            <a:pPr indent="3048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indent="3048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「ごはんは食べられてる？」</a:t>
            </a:r>
            <a:endParaRPr lang="ja-JP" altLang="en-US" sz="2400" kern="100" dirty="0">
              <a:ea typeface="ＭＳ 明朝" panose="02020609040205080304" pitchFamily="17" charset="-128"/>
              <a:cs typeface="Times New Roman" panose="02020603050405020304" pitchFamily="18" charset="0"/>
            </a:endParaRPr>
          </a:p>
          <a:p>
            <a:pPr indent="304800" algn="l">
              <a:lnSpc>
                <a:spcPts val="1400"/>
              </a:lnSpc>
              <a:spcAft>
                <a:spcPts val="0"/>
              </a:spcAft>
            </a:pPr>
            <a:endParaRPr lang="ja-JP" sz="2400" kern="100" dirty="0">
              <a:effectLst/>
              <a:ea typeface="ＭＳ 明朝" panose="02020609040205080304" pitchFamily="17" charset="-128"/>
              <a:cs typeface="Times New Roman" panose="02020603050405020304" pitchFamily="18" charset="0"/>
            </a:endParaRPr>
          </a:p>
          <a:p>
            <a:pPr algn="l">
              <a:lnSpc>
                <a:spcPts val="1400"/>
              </a:lnSpc>
              <a:spcAft>
                <a:spcPts val="0"/>
              </a:spcAft>
            </a:pPr>
            <a:r>
              <a:rPr lang="ja-JP" sz="2400" kern="100" dirty="0">
                <a:solidFill>
                  <a:srgbClr val="00B0F0"/>
                </a:solidFill>
                <a:effectLst/>
                <a:ea typeface="UD デジタル 教科書体 N-R"/>
                <a:cs typeface="Times New Roman" panose="02020603050405020304" pitchFamily="18" charset="0"/>
              </a:rPr>
              <a:t>２　不安，苦痛などの感情を聴く</a:t>
            </a:r>
            <a:endParaRPr lang="ja-JP" sz="2400" kern="100" dirty="0">
              <a:solidFill>
                <a:srgbClr val="00B0F0"/>
              </a:solidFill>
              <a:effectLst/>
              <a:ea typeface="ＭＳ 明朝" panose="02020609040205080304" pitchFamily="17" charset="-128"/>
              <a:cs typeface="Times New Roman" panose="02020603050405020304" pitchFamily="18" charset="0"/>
            </a:endParaRPr>
          </a:p>
          <a:p>
            <a:pPr indent="3048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indent="3048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「どんなことがつらいのかな？」　　　　　　　　　　　　</a:t>
            </a: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「いつからなの？」</a:t>
            </a:r>
            <a:endParaRPr lang="ja-JP" altLang="en-US" sz="2400" kern="100" dirty="0">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r>
              <a:rPr lang="ja-JP" sz="2400" kern="100" dirty="0">
                <a:solidFill>
                  <a:srgbClr val="00B0F0"/>
                </a:solidFill>
                <a:effectLst/>
                <a:ea typeface="UD デジタル 教科書体 N-R"/>
                <a:cs typeface="Times New Roman" panose="02020603050405020304" pitchFamily="18" charset="0"/>
              </a:rPr>
              <a:t>３　率直に質問</a:t>
            </a:r>
            <a:endParaRPr lang="ja-JP" sz="2400" kern="100" dirty="0">
              <a:solidFill>
                <a:srgbClr val="00B0F0"/>
              </a:solidFill>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「死んだ方が楽とか考えちゃう？」</a:t>
            </a: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「今もそういう気持ちになる？」</a:t>
            </a: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B0F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B0F0"/>
                </a:solidFill>
                <a:effectLst/>
                <a:ea typeface="UD デジタル 教科書体 N-R"/>
                <a:cs typeface="Times New Roman" panose="02020603050405020304" pitchFamily="18" charset="0"/>
              </a:rPr>
              <a:t>４　共感的に理解</a:t>
            </a:r>
            <a:endParaRPr lang="ja-JP" sz="2400" kern="100" dirty="0">
              <a:solidFill>
                <a:srgbClr val="00B0F0"/>
              </a:solidFill>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「『つらくて消えたい』って気持ちなんだね。」</a:t>
            </a: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「『死にたい』と思うほどつらいんだね。」</a:t>
            </a: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「勉強も何も手につかないし苦しくて逃げ出したい気持</a:t>
            </a: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a typeface="UD デジタル 教科書体 N-R"/>
              <a:cs typeface="Times New Roman" panose="02020603050405020304" pitchFamily="18" charset="0"/>
            </a:endParaRPr>
          </a:p>
          <a:p>
            <a:pPr marL="152400" indent="152400" algn="l">
              <a:lnSpc>
                <a:spcPts val="1400"/>
              </a:lnSpc>
              <a:spcAft>
                <a:spcPts val="0"/>
              </a:spcAft>
            </a:pPr>
            <a:r>
              <a:rPr lang="ja-JP" altLang="en-US" sz="2400" kern="100" dirty="0">
                <a:solidFill>
                  <a:srgbClr val="000000"/>
                </a:solidFill>
                <a:effectLst/>
                <a:ea typeface="UD デジタル 教科書体 N-R"/>
                <a:cs typeface="Times New Roman" panose="02020603050405020304" pitchFamily="18" charset="0"/>
              </a:rPr>
              <a:t>　</a:t>
            </a:r>
            <a:r>
              <a:rPr lang="ja-JP" sz="2400" kern="100" dirty="0" err="1">
                <a:solidFill>
                  <a:srgbClr val="000000"/>
                </a:solidFill>
                <a:effectLst/>
                <a:ea typeface="UD デジタル 教科書体 N-R"/>
                <a:cs typeface="Times New Roman" panose="02020603050405020304" pitchFamily="18" charset="0"/>
              </a:rPr>
              <a:t>ちだっ</a:t>
            </a:r>
            <a:r>
              <a:rPr lang="ja-JP" sz="2400" kern="100" dirty="0">
                <a:solidFill>
                  <a:srgbClr val="000000"/>
                </a:solidFill>
                <a:effectLst/>
                <a:ea typeface="UD デジタル 教科書体 N-R"/>
                <a:cs typeface="Times New Roman" panose="02020603050405020304" pitchFamily="18" charset="0"/>
              </a:rPr>
              <a:t>たんだね。」</a:t>
            </a:r>
            <a:endParaRPr lang="ja-JP" sz="2400" kern="100" dirty="0">
              <a:effectLst/>
              <a:ea typeface="ＭＳ 明朝" panose="02020609040205080304" pitchFamily="17" charset="-128"/>
              <a:cs typeface="Times New Roman" panose="02020603050405020304" pitchFamily="18" charset="0"/>
            </a:endParaRPr>
          </a:p>
          <a:p>
            <a:pPr marL="152400" indent="152400" algn="l">
              <a:lnSpc>
                <a:spcPts val="1400"/>
              </a:lnSpc>
              <a:spcAft>
                <a:spcPts val="0"/>
              </a:spcAft>
            </a:pPr>
            <a:endParaRPr lang="ja-JP" altLang="en-US" sz="2400" kern="100" dirty="0">
              <a:solidFill>
                <a:srgbClr val="000000"/>
              </a:solidFill>
              <a:effectLst/>
              <a:ea typeface="UD デジタル 教科書体 N-R"/>
              <a:cs typeface="Times New Roman" panose="02020603050405020304" pitchFamily="18" charset="0"/>
            </a:endParaRPr>
          </a:p>
          <a:p>
            <a:pPr marL="152400" indent="152400" algn="l">
              <a:lnSpc>
                <a:spcPts val="1400"/>
              </a:lnSpc>
              <a:spcAft>
                <a:spcPts val="0"/>
              </a:spcAft>
            </a:pPr>
            <a:r>
              <a:rPr lang="ja-JP" sz="2400" kern="100" dirty="0">
                <a:solidFill>
                  <a:srgbClr val="000000"/>
                </a:solidFill>
                <a:effectLst/>
                <a:ea typeface="UD デジタル 教科書体 N-R"/>
                <a:cs typeface="Times New Roman" panose="02020603050405020304" pitchFamily="18" charset="0"/>
              </a:rPr>
              <a:t>「そんなつらい気持ちを先生に話してくれてありが</a:t>
            </a:r>
            <a:r>
              <a:rPr lang="ja-JP" altLang="en-US" sz="2400" kern="100" dirty="0">
                <a:solidFill>
                  <a:srgbClr val="000000"/>
                </a:solidFill>
                <a:ea typeface="UD デジタル 教科書体 N-R"/>
                <a:cs typeface="Times New Roman" panose="02020603050405020304" pitchFamily="18" charset="0"/>
              </a:rPr>
              <a:t>とう</a:t>
            </a:r>
            <a:r>
              <a:rPr lang="ja-JP" sz="2400" kern="100" dirty="0">
                <a:solidFill>
                  <a:srgbClr val="000000"/>
                </a:solidFill>
                <a:effectLst/>
                <a:ea typeface="UD デジタル 教科書体 N-R"/>
                <a:cs typeface="Times New Roman" panose="02020603050405020304" pitchFamily="18" charset="0"/>
              </a:rPr>
              <a:t>。</a:t>
            </a:r>
            <a:r>
              <a:rPr lang="en-US" altLang="ja-JP" sz="2400" kern="100" dirty="0">
                <a:solidFill>
                  <a:srgbClr val="000000"/>
                </a:solidFill>
                <a:ea typeface="UD デジタル 教科書体 N-R"/>
                <a:cs typeface="Times New Roman" panose="02020603050405020304" pitchFamily="18" charset="0"/>
              </a:rPr>
              <a:t>｣</a:t>
            </a:r>
            <a:endParaRPr lang="ja-JP" sz="2400" kern="100" dirty="0">
              <a:effectLst/>
              <a:ea typeface="ＭＳ 明朝" panose="02020609040205080304" pitchFamily="17" charset="-128"/>
              <a:cs typeface="Times New Roman" panose="02020603050405020304" pitchFamily="18" charset="0"/>
            </a:endParaRPr>
          </a:p>
        </p:txBody>
      </p:sp>
      <p:sp>
        <p:nvSpPr>
          <p:cNvPr id="9" name="正方形/長方形 8"/>
          <p:cNvSpPr/>
          <p:nvPr/>
        </p:nvSpPr>
        <p:spPr>
          <a:xfrm>
            <a:off x="-674372" y="-51142"/>
            <a:ext cx="2778005" cy="584775"/>
          </a:xfrm>
          <a:prstGeom prst="rect">
            <a:avLst/>
          </a:prstGeom>
        </p:spPr>
        <p:txBody>
          <a:bodyPr wrap="none">
            <a:spAutoFit/>
          </a:bodyPr>
          <a:lstStyle/>
          <a:p>
            <a:pPr indent="1017270"/>
            <a:r>
              <a:rPr lang="en-US" altLang="ja-JP" sz="3200" b="1" u="sng" kern="100" dirty="0">
                <a:ln w="25400" cap="rnd" cmpd="sng" algn="ctr">
                  <a:solidFill>
                    <a:srgbClr val="000000"/>
                  </a:solidFill>
                  <a:prstDash val="solid"/>
                  <a:bevel/>
                </a:ln>
                <a:solidFill>
                  <a:srgbClr val="FF0000"/>
                </a:solidFill>
                <a:latin typeface="HGP創英角ｺﾞｼｯｸUB" panose="020B0900000000000000" pitchFamily="50" charset="-128"/>
                <a:ea typeface="ＭＳ 明朝" panose="02020609040205080304" pitchFamily="17" charset="-128"/>
                <a:cs typeface="HG丸ｺﾞｼｯｸM-PRO" panose="020F0600000000000000" pitchFamily="50" charset="-128"/>
              </a:rPr>
              <a:t>T</a:t>
            </a:r>
            <a:r>
              <a:rPr lang="en-US" altLang="ja-JP" sz="3200" b="1" u="sng" kern="100" dirty="0">
                <a:solidFill>
                  <a:srgbClr val="FF0000"/>
                </a:solidFill>
                <a:latin typeface="HGP創英角ｺﾞｼｯｸUB" panose="020B0900000000000000" pitchFamily="50" charset="-128"/>
                <a:ea typeface="ＭＳ 明朝" panose="02020609040205080304" pitchFamily="17" charset="-128"/>
                <a:cs typeface="HG丸ｺﾞｼｯｸM-PRO" panose="020F0600000000000000" pitchFamily="50" charset="-128"/>
              </a:rPr>
              <a:t>ell</a:t>
            </a:r>
            <a:r>
              <a:rPr lang="ja-JP" altLang="ja-JP" sz="3200" b="1" u="sng" kern="100" dirty="0" err="1">
                <a:solidFill>
                  <a:srgbClr val="FF0000"/>
                </a:solidFill>
                <a:latin typeface="Century" panose="02040604050505020304" pitchFamily="18" charset="0"/>
                <a:ea typeface="HGP創英角ｺﾞｼｯｸUB" panose="020B0900000000000000" pitchFamily="50" charset="-128"/>
                <a:cs typeface="HG丸ｺﾞｼｯｸM-PRO" panose="020F0600000000000000" pitchFamily="50" charset="-128"/>
              </a:rPr>
              <a:t>，</a:t>
            </a:r>
            <a:r>
              <a:rPr lang="en-US" altLang="ja-JP" sz="3200" b="1" u="sng" kern="100" dirty="0">
                <a:ln w="25400" cap="rnd" cmpd="sng" algn="ctr">
                  <a:solidFill>
                    <a:srgbClr val="000000"/>
                  </a:solidFill>
                  <a:prstDash val="solid"/>
                  <a:bevel/>
                </a:ln>
                <a:solidFill>
                  <a:srgbClr val="FF0000"/>
                </a:solidFill>
                <a:latin typeface="HGP創英角ｺﾞｼｯｸUB" panose="020B0900000000000000" pitchFamily="50" charset="-128"/>
                <a:ea typeface="ＭＳ 明朝" panose="02020609040205080304" pitchFamily="17" charset="-128"/>
                <a:cs typeface="HG丸ｺﾞｼｯｸM-PRO" panose="020F0600000000000000" pitchFamily="50" charset="-128"/>
              </a:rPr>
              <a:t>A</a:t>
            </a:r>
            <a:r>
              <a:rPr lang="en-US" altLang="ja-JP" sz="3200" b="1" u="sng" kern="100" dirty="0">
                <a:solidFill>
                  <a:srgbClr val="FF0000"/>
                </a:solidFill>
                <a:latin typeface="HGP創英角ｺﾞｼｯｸUB" panose="020B0900000000000000" pitchFamily="50" charset="-128"/>
                <a:ea typeface="ＭＳ 明朝" panose="02020609040205080304" pitchFamily="17" charset="-128"/>
                <a:cs typeface="HG丸ｺﾞｼｯｸM-PRO" panose="020F0600000000000000" pitchFamily="50" charset="-128"/>
              </a:rPr>
              <a:t>sk</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0" name="グループ化 9"/>
          <p:cNvGrpSpPr/>
          <p:nvPr/>
        </p:nvGrpSpPr>
        <p:grpSpPr>
          <a:xfrm>
            <a:off x="6066844" y="177289"/>
            <a:ext cx="2448506" cy="850618"/>
            <a:chOff x="0" y="0"/>
            <a:chExt cx="1888490" cy="682625"/>
          </a:xfrm>
        </p:grpSpPr>
        <p:grpSp>
          <p:nvGrpSpPr>
            <p:cNvPr id="11" name="グループ化 10"/>
            <p:cNvGrpSpPr/>
            <p:nvPr/>
          </p:nvGrpSpPr>
          <p:grpSpPr>
            <a:xfrm>
              <a:off x="0" y="0"/>
              <a:ext cx="1428750" cy="600075"/>
              <a:chOff x="0" y="0"/>
              <a:chExt cx="1437005" cy="466725"/>
            </a:xfrm>
          </p:grpSpPr>
          <p:sp>
            <p:nvSpPr>
              <p:cNvPr id="13" name="爆発 2 12"/>
              <p:cNvSpPr/>
              <p:nvPr/>
            </p:nvSpPr>
            <p:spPr>
              <a:xfrm>
                <a:off x="0" y="0"/>
                <a:ext cx="1409700" cy="46672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625"/>
                <a:ext cx="1265555" cy="393700"/>
              </a:xfrm>
              <a:prstGeom prst="rect">
                <a:avLst/>
              </a:prstGeom>
            </p:spPr>
          </p:pic>
        </p:grpSp>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1" b="34869"/>
            <a:stretch/>
          </p:blipFill>
          <p:spPr bwMode="auto">
            <a:xfrm>
              <a:off x="1323975" y="123825"/>
              <a:ext cx="564515" cy="558800"/>
            </a:xfrm>
            <a:prstGeom prst="rect">
              <a:avLst/>
            </a:prstGeom>
            <a:ln>
              <a:noFill/>
            </a:ln>
            <a:extLst>
              <a:ext uri="{53640926-AAD7-44D8-BBD7-CCE9431645EC}">
                <a14:shadowObscured xmlns:a14="http://schemas.microsoft.com/office/drawing/2010/main"/>
              </a:ext>
            </a:extLst>
          </p:spPr>
        </p:pic>
      </p:grpSp>
      <p:pic>
        <p:nvPicPr>
          <p:cNvPr id="15" name="図 14" descr="C:\Users\00711080\Desktop\Murata\イラスト\子ども達\いろいろな表情\nayamu_boy[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4308" y="2106957"/>
            <a:ext cx="1455088" cy="1366329"/>
          </a:xfrm>
          <a:prstGeom prst="rect">
            <a:avLst/>
          </a:prstGeom>
          <a:noFill/>
          <a:ln>
            <a:noFill/>
          </a:ln>
        </p:spPr>
      </p:pic>
      <p:sp>
        <p:nvSpPr>
          <p:cNvPr id="16" name="円形吹き出し 15"/>
          <p:cNvSpPr/>
          <p:nvPr/>
        </p:nvSpPr>
        <p:spPr>
          <a:xfrm>
            <a:off x="6687048" y="2130949"/>
            <a:ext cx="1828302" cy="1081378"/>
          </a:xfrm>
          <a:prstGeom prst="wedgeEllipseCallout">
            <a:avLst>
              <a:gd name="adj1" fmla="val -72646"/>
              <a:gd name="adj2" fmla="val -7598"/>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00"/>
              </a:lnSpc>
              <a:spcAft>
                <a:spcPts val="0"/>
              </a:spcAft>
            </a:pPr>
            <a:r>
              <a:rPr lang="ja-JP" sz="2000" kern="100" dirty="0">
                <a:effectLst/>
                <a:ea typeface="UD デジタル 教科書体 N-R"/>
                <a:cs typeface="Times New Roman" panose="02020603050405020304" pitchFamily="18" charset="0"/>
              </a:rPr>
              <a:t>つらい</a:t>
            </a:r>
            <a:endParaRPr lang="ja-JP" sz="2000" kern="100" dirty="0">
              <a:effectLst/>
              <a:ea typeface="ＭＳ 明朝" panose="02020609040205080304" pitchFamily="17" charset="-128"/>
              <a:cs typeface="Times New Roman" panose="02020603050405020304" pitchFamily="18" charset="0"/>
            </a:endParaRPr>
          </a:p>
          <a:p>
            <a:pPr algn="ctr">
              <a:lnSpc>
                <a:spcPts val="1300"/>
              </a:lnSpc>
              <a:spcAft>
                <a:spcPts val="0"/>
              </a:spcAft>
            </a:pPr>
            <a:endParaRPr lang="ja-JP" altLang="en-US" sz="2000" kern="100" dirty="0">
              <a:effectLst/>
              <a:ea typeface="UD デジタル 教科書体 N-R"/>
              <a:cs typeface="Times New Roman" panose="02020603050405020304" pitchFamily="18" charset="0"/>
            </a:endParaRPr>
          </a:p>
          <a:p>
            <a:pPr algn="ctr">
              <a:lnSpc>
                <a:spcPts val="1300"/>
              </a:lnSpc>
              <a:spcAft>
                <a:spcPts val="0"/>
              </a:spcAft>
            </a:pPr>
            <a:r>
              <a:rPr lang="ja-JP" sz="2000" kern="100" dirty="0">
                <a:effectLst/>
                <a:ea typeface="UD デジタル 教科書体 N-R"/>
                <a:cs typeface="Times New Roman" panose="02020603050405020304" pitchFamily="18" charset="0"/>
              </a:rPr>
              <a:t>消えたい</a:t>
            </a:r>
            <a:endParaRPr lang="ja-JP" sz="20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888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pic>
        <p:nvPicPr>
          <p:cNvPr id="2" name="図 1"/>
          <p:cNvPicPr>
            <a:picLocks noChangeAspect="1"/>
          </p:cNvPicPr>
          <p:nvPr/>
        </p:nvPicPr>
        <p:blipFill>
          <a:blip r:embed="rId3"/>
          <a:stretch>
            <a:fillRect/>
          </a:stretch>
        </p:blipFill>
        <p:spPr>
          <a:xfrm>
            <a:off x="0" y="156519"/>
            <a:ext cx="9159477" cy="6382394"/>
          </a:xfrm>
          <a:prstGeom prst="rect">
            <a:avLst/>
          </a:prstGeom>
        </p:spPr>
      </p:pic>
      <p:grpSp>
        <p:nvGrpSpPr>
          <p:cNvPr id="25" name="グループ化 24"/>
          <p:cNvGrpSpPr/>
          <p:nvPr/>
        </p:nvGrpSpPr>
        <p:grpSpPr>
          <a:xfrm>
            <a:off x="3674075" y="403551"/>
            <a:ext cx="1656080" cy="389255"/>
            <a:chOff x="-119359" y="91037"/>
            <a:chExt cx="1400966" cy="463523"/>
          </a:xfrm>
        </p:grpSpPr>
        <p:sp>
          <p:nvSpPr>
            <p:cNvPr id="26" name="角丸四角形 25"/>
            <p:cNvSpPr/>
            <p:nvPr/>
          </p:nvSpPr>
          <p:spPr>
            <a:xfrm>
              <a:off x="-111936" y="149749"/>
              <a:ext cx="1393543" cy="40478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88092"/>
            <p:cNvSpPr txBox="1"/>
            <p:nvPr/>
          </p:nvSpPr>
          <p:spPr>
            <a:xfrm>
              <a:off x="-119359" y="91037"/>
              <a:ext cx="311806" cy="463493"/>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just">
                <a:spcAft>
                  <a:spcPts val="0"/>
                </a:spcAft>
              </a:pPr>
              <a:r>
                <a:rPr lang="ja-JP" sz="2200" b="1" kern="100">
                  <a:ln w="6731" cap="flat" cmpd="sng" algn="ctr">
                    <a:solidFill>
                      <a:srgbClr val="FFFFFF"/>
                    </a:solidFill>
                    <a:prstDash val="solid"/>
                    <a:round/>
                  </a:ln>
                  <a:solidFill>
                    <a:srgbClr val="FFC000"/>
                  </a:solidFill>
                  <a:effectLst>
                    <a:outerShdw dist="38100" dir="2700000" algn="bl">
                      <a:schemeClr val="accent5"/>
                    </a:outerShdw>
                  </a:effectLst>
                  <a:latin typeface="Century" panose="02040604050505020304" pitchFamily="18" charset="0"/>
                  <a:ea typeface="HGS創英角ﾎﾟｯﾌﾟ体" panose="040B0A00000000000000" pitchFamily="50" charset="-128"/>
                  <a:cs typeface="ＭＳ 明朝" panose="02020609040205080304" pitchFamily="17" charset="-128"/>
                </a:rPr>
                <a:t>ｏ</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角丸四角形 27"/>
            <p:cNvSpPr/>
            <p:nvPr/>
          </p:nvSpPr>
          <p:spPr>
            <a:xfrm>
              <a:off x="132908" y="114364"/>
              <a:ext cx="1116131" cy="440196"/>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72000" tIns="0" rIns="72000" bIns="0" numCol="1" spcCol="0" rtlCol="0" fromWordArt="0" anchor="ctr" anchorCtr="0" forceAA="0" compatLnSpc="1">
              <a:prstTxWarp prst="textNoShape">
                <a:avLst/>
              </a:prstTxWarp>
              <a:noAutofit/>
            </a:bodyPr>
            <a:lstStyle/>
            <a:p>
              <a:pPr algn="just">
                <a:spcAft>
                  <a:spcPts val="0"/>
                </a:spcAft>
              </a:pPr>
              <a:r>
                <a:rPr lang="ja-JP" sz="1200"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entury" panose="02040604050505020304" pitchFamily="18" charset="0"/>
                  <a:ea typeface="HGS創英角ﾎﾟｯﾌﾟ体" panose="040B0A00000000000000" pitchFamily="50" charset="-128"/>
                  <a:cs typeface="ＭＳ 明朝" panose="02020609040205080304" pitchFamily="17" charset="-128"/>
                </a:rPr>
                <a:t>思いをめぐらす</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24722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sp>
        <p:nvSpPr>
          <p:cNvPr id="10" name="角丸四角形 9"/>
          <p:cNvSpPr/>
          <p:nvPr/>
        </p:nvSpPr>
        <p:spPr>
          <a:xfrm>
            <a:off x="561109" y="829628"/>
            <a:ext cx="7807238" cy="5670026"/>
          </a:xfrm>
          <a:prstGeom prst="roundRect">
            <a:avLst>
              <a:gd name="adj" fmla="val 4527"/>
            </a:avLst>
          </a:prstGeom>
          <a:noFill/>
          <a:ln w="38100" cap="flat" cmpd="sng" algn="ctr">
            <a:solidFill>
              <a:srgbClr val="0070C0"/>
            </a:solidFill>
            <a:prstDash val="solid"/>
          </a:ln>
          <a:effectLst>
            <a:outerShdw blurRad="40000" dist="20000" dir="5400000" rotWithShape="0">
              <a:srgbClr val="000000">
                <a:alpha val="38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n-US" sz="1200" kern="100">
                <a:solidFill>
                  <a:srgbClr val="0000CC"/>
                </a:solidFill>
                <a:effectLst/>
                <a:latin typeface="HGS創英角ﾎﾟｯﾌﾟ体" panose="040B0A00000000000000" pitchFamily="50" charset="-128"/>
                <a:ea typeface="ＭＳ 明朝" panose="02020609040205080304" pitchFamily="17" charset="-128"/>
                <a:cs typeface="Times New Roman" panose="02020603050405020304" pitchFamily="18" charset="0"/>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タイトル 10"/>
          <p:cNvSpPr>
            <a:spLocks noGrp="1"/>
          </p:cNvSpPr>
          <p:nvPr>
            <p:ph type="ctrTitle"/>
          </p:nvPr>
        </p:nvSpPr>
        <p:spPr>
          <a:xfrm>
            <a:off x="848136" y="1070919"/>
            <a:ext cx="4160469" cy="502508"/>
          </a:xfrm>
          <a:prstGeom prst="roundRect">
            <a:avLst/>
          </a:prstGeom>
          <a:solidFill>
            <a:srgbClr val="4472C4">
              <a:lumMod val="20000"/>
              <a:lumOff val="80000"/>
            </a:srgbClr>
          </a:solidFill>
          <a:ln w="12700" cap="flat" cmpd="sng" algn="ctr">
            <a:solidFill>
              <a:srgbClr val="44546A"/>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52400" algn="just">
              <a:spcAft>
                <a:spcPts val="0"/>
              </a:spcAft>
            </a:pPr>
            <a:br>
              <a:rPr lang="ja-JP" altLang="en-US" sz="2400" b="1" kern="100" dirty="0">
                <a:solidFill>
                  <a:srgbClr val="000000"/>
                </a:solidFill>
                <a:effectLst/>
                <a:latin typeface="Century" panose="02040604050505020304" pitchFamily="18" charset="0"/>
                <a:ea typeface="HGP創英角ｺﾞｼｯｸUB" panose="020B0900000000000000" pitchFamily="50" charset="-128"/>
                <a:cs typeface="HG丸ｺﾞｼｯｸM-PRO" panose="020F0600000000000000" pitchFamily="50" charset="-128"/>
              </a:rPr>
            </a:br>
            <a:r>
              <a:rPr lang="ja-JP" sz="2400" b="1" kern="100" dirty="0">
                <a:solidFill>
                  <a:srgbClr val="000000"/>
                </a:solidFill>
                <a:effectLst/>
                <a:latin typeface="Century" panose="02040604050505020304" pitchFamily="18" charset="0"/>
                <a:ea typeface="HGP創英角ｺﾞｼｯｸUB" panose="020B0900000000000000" pitchFamily="50" charset="-128"/>
                <a:cs typeface="HG丸ｺﾞｼｯｸM-PRO" panose="020F0600000000000000" pitchFamily="50" charset="-128"/>
              </a:rPr>
              <a:t>例えば，こんな専門家がいます</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フローチャート: 代替処理 11"/>
          <p:cNvSpPr/>
          <p:nvPr/>
        </p:nvSpPr>
        <p:spPr>
          <a:xfrm>
            <a:off x="774358" y="1825555"/>
            <a:ext cx="3043521" cy="793907"/>
          </a:xfrm>
          <a:prstGeom prst="flowChartAlternateProcess">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spcAft>
                <a:spcPts val="0"/>
              </a:spcAft>
            </a:pPr>
            <a:r>
              <a:rPr lang="ja-JP" sz="2000" b="1" kern="100" dirty="0">
                <a:effectLst/>
                <a:ea typeface="UD デジタル 教科書体 N-R"/>
                <a:cs typeface="Times New Roman" panose="02020603050405020304" pitchFamily="18" charset="0"/>
              </a:rPr>
              <a:t>児童生徒・家族の心の</a:t>
            </a:r>
            <a:endParaRPr lang="ja-JP" altLang="en-US" sz="2000" b="1" kern="100" dirty="0">
              <a:effectLst/>
              <a:ea typeface="UD デジタル 教科書体 N-R"/>
              <a:cs typeface="Times New Roman" panose="02020603050405020304" pitchFamily="18" charset="0"/>
            </a:endParaRPr>
          </a:p>
          <a:p>
            <a:pPr algn="l">
              <a:lnSpc>
                <a:spcPts val="1200"/>
              </a:lnSpc>
              <a:spcAft>
                <a:spcPts val="0"/>
              </a:spcAft>
            </a:pPr>
            <a:endParaRPr lang="ja-JP" altLang="en-US" sz="2000" b="1" kern="100" dirty="0">
              <a:ea typeface="UD デジタル 教科書体 N-R"/>
              <a:cs typeface="Times New Roman" panose="02020603050405020304" pitchFamily="18" charset="0"/>
            </a:endParaRPr>
          </a:p>
          <a:p>
            <a:pPr algn="l">
              <a:lnSpc>
                <a:spcPts val="1200"/>
              </a:lnSpc>
              <a:spcAft>
                <a:spcPts val="0"/>
              </a:spcAft>
            </a:pPr>
            <a:r>
              <a:rPr lang="ja-JP" sz="2000" b="1" kern="100" dirty="0">
                <a:effectLst/>
                <a:ea typeface="UD デジタル 教科書体 N-R"/>
                <a:cs typeface="Times New Roman" panose="02020603050405020304" pitchFamily="18" charset="0"/>
              </a:rPr>
              <a:t>ケアが必要なとき</a:t>
            </a:r>
            <a:endParaRPr lang="ja-JP" sz="2000" kern="100" dirty="0">
              <a:effectLst/>
              <a:ea typeface="ＭＳ 明朝" panose="02020609040205080304" pitchFamily="17" charset="-128"/>
              <a:cs typeface="Times New Roman" panose="02020603050405020304" pitchFamily="18" charset="0"/>
            </a:endParaRPr>
          </a:p>
        </p:txBody>
      </p:sp>
      <p:sp>
        <p:nvSpPr>
          <p:cNvPr id="13" name="フローチャート: 代替処理 12"/>
          <p:cNvSpPr/>
          <p:nvPr/>
        </p:nvSpPr>
        <p:spPr>
          <a:xfrm>
            <a:off x="4417739" y="1825555"/>
            <a:ext cx="3325829" cy="793907"/>
          </a:xfrm>
          <a:prstGeom prst="flowChartAlternateProcess">
            <a:avLst/>
          </a:prstGeom>
          <a:solidFill>
            <a:sysClr val="window" lastClr="FFFFFF"/>
          </a:solidFill>
          <a:ln w="25400" cap="flat" cmpd="sng" algn="ctr">
            <a:solidFill>
              <a:srgbClr val="4F81BD">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300"/>
              </a:lnSpc>
              <a:spcAft>
                <a:spcPts val="0"/>
              </a:spcAft>
            </a:pPr>
            <a:endParaRPr lang="ja-JP" altLang="en-US"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r>
              <a:rPr lang="ja-JP"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「心の専門家」</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300"/>
              </a:lnSpc>
              <a:spcAft>
                <a:spcPts val="0"/>
              </a:spcAft>
            </a:pPr>
            <a:endParaRPr lang="ja-JP" altLang="en-US" sz="2000" kern="100" dirty="0">
              <a:effectLst/>
              <a:latin typeface="Century" panose="02040604050505020304" pitchFamily="18" charset="0"/>
              <a:ea typeface="UD デジタル 教科書体 NP-R"/>
              <a:cs typeface="Times New Roman" panose="02020603050405020304" pitchFamily="18" charset="0"/>
            </a:endParaRPr>
          </a:p>
          <a:p>
            <a:pPr algn="just">
              <a:lnSpc>
                <a:spcPts val="1300"/>
              </a:lnSpc>
              <a:spcAft>
                <a:spcPts val="0"/>
              </a:spcAft>
            </a:pPr>
            <a:r>
              <a:rPr lang="ja-JP" sz="2000" kern="100" dirty="0">
                <a:effectLst/>
                <a:latin typeface="Century" panose="02040604050505020304" pitchFamily="18" charset="0"/>
                <a:ea typeface="UD デジタル 教科書体 NP-R"/>
                <a:cs typeface="Times New Roman" panose="02020603050405020304" pitchFamily="18" charset="0"/>
              </a:rPr>
              <a:t>スクールカウンセラー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フローチャート: 代替処理 13"/>
          <p:cNvSpPr/>
          <p:nvPr/>
        </p:nvSpPr>
        <p:spPr>
          <a:xfrm>
            <a:off x="774169" y="2856651"/>
            <a:ext cx="3043520" cy="780556"/>
          </a:xfrm>
          <a:prstGeom prst="flowChartAlternateProcess">
            <a:avLst/>
          </a:prstGeom>
          <a:solidFill>
            <a:sysClr val="window" lastClr="FFFFFF"/>
          </a:solidFill>
          <a:ln w="25400" cap="flat" cmpd="sng" algn="ctr">
            <a:solidFill>
              <a:srgbClr val="4F81BD">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2000" b="1" kern="100" spc="-50" dirty="0">
                <a:effectLst/>
                <a:latin typeface="Century" panose="02040604050505020304" pitchFamily="18" charset="0"/>
                <a:ea typeface="UD デジタル 教科書体 N-R"/>
                <a:cs typeface="Times New Roman" panose="02020603050405020304" pitchFamily="18" charset="0"/>
              </a:rPr>
              <a:t>児童生徒の悩みの背景に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spcAft>
                <a:spcPts val="0"/>
              </a:spcAft>
            </a:pPr>
            <a:endParaRPr lang="ja-JP" altLang="en-US" sz="2000" b="1" kern="100" spc="-50" dirty="0">
              <a:effectLst/>
              <a:latin typeface="Century" panose="02040604050505020304" pitchFamily="18" charset="0"/>
              <a:ea typeface="UD デジタル 教科書体 N-R"/>
              <a:cs typeface="Times New Roman" panose="02020603050405020304" pitchFamily="18" charset="0"/>
            </a:endParaRPr>
          </a:p>
          <a:p>
            <a:pPr>
              <a:lnSpc>
                <a:spcPts val="1200"/>
              </a:lnSpc>
              <a:spcAft>
                <a:spcPts val="0"/>
              </a:spcAft>
            </a:pPr>
            <a:r>
              <a:rPr lang="ja-JP" sz="2000" b="1" kern="100" spc="-50" dirty="0">
                <a:effectLst/>
                <a:latin typeface="Century" panose="02040604050505020304" pitchFamily="18" charset="0"/>
                <a:ea typeface="UD デジタル 教科書体 N-R"/>
                <a:cs typeface="Times New Roman" panose="02020603050405020304" pitchFamily="18" charset="0"/>
              </a:rPr>
              <a:t>家庭的な問題が疑われる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フローチャート: 代替処理 14"/>
          <p:cNvSpPr/>
          <p:nvPr/>
        </p:nvSpPr>
        <p:spPr>
          <a:xfrm>
            <a:off x="4417738" y="2856651"/>
            <a:ext cx="3325830" cy="780555"/>
          </a:xfrm>
          <a:prstGeom prst="flowChartAlternateProcess">
            <a:avLst/>
          </a:prstGeom>
          <a:solidFill>
            <a:sysClr val="window" lastClr="FFFFFF"/>
          </a:solidFill>
          <a:ln w="25400" cap="flat" cmpd="sng" algn="ctr">
            <a:solidFill>
              <a:srgbClr val="4F81BD">
                <a:lumMod val="50000"/>
              </a:srgbClr>
            </a:solidFill>
            <a:prstDash val="solid"/>
          </a:ln>
          <a:effectLst/>
        </p:spPr>
        <p:txBody>
          <a:bodyPr rot="0" spcFirstLastPara="0" vert="horz" wrap="square" lIns="91440" tIns="45720" rIns="0" bIns="45720" numCol="1" spcCol="0" rtlCol="0" fromWordArt="0" anchor="ctr" anchorCtr="0" forceAA="0" compatLnSpc="1">
            <a:prstTxWarp prst="textNoShape">
              <a:avLst/>
            </a:prstTxWarp>
            <a:noAutofit/>
          </a:bodyPr>
          <a:lstStyle/>
          <a:p>
            <a:pPr algn="l">
              <a:lnSpc>
                <a:spcPts val="1300"/>
              </a:lnSpc>
              <a:spcAft>
                <a:spcPts val="0"/>
              </a:spcAft>
            </a:pPr>
            <a:endParaRPr lang="ja-JP" altLang="en-US"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r>
              <a:rPr lang="ja-JP"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「福祉の専門家」</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1300"/>
              </a:lnSpc>
              <a:spcAft>
                <a:spcPts val="0"/>
              </a:spcAft>
            </a:pPr>
            <a:endParaRPr lang="ja-JP" altLang="en-US" sz="2000" kern="100" spc="-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r>
              <a:rPr lang="ja-JP" sz="2000" kern="100" spc="-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スクールソーシャルワ</a:t>
            </a:r>
            <a:r>
              <a:rPr lang="ja-JP" altLang="en-US" sz="2000" kern="100" spc="-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ー</a:t>
            </a:r>
            <a:r>
              <a:rPr lang="ja-JP" sz="2000" kern="100" spc="-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カー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フローチャート: 代替処理 17"/>
          <p:cNvSpPr/>
          <p:nvPr/>
        </p:nvSpPr>
        <p:spPr>
          <a:xfrm>
            <a:off x="774358" y="3874397"/>
            <a:ext cx="3043519" cy="845884"/>
          </a:xfrm>
          <a:prstGeom prst="flowChartAlternateProcess">
            <a:avLst/>
          </a:prstGeom>
          <a:solidFill>
            <a:sysClr val="window" lastClr="FFFFFF"/>
          </a:solidFill>
          <a:ln w="25400" cap="flat" cmpd="sng" algn="ctr">
            <a:solidFill>
              <a:srgbClr val="4F81BD">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2000" b="1" kern="100" dirty="0">
                <a:effectLst/>
                <a:latin typeface="Century" panose="02040604050505020304" pitchFamily="18" charset="0"/>
                <a:ea typeface="UD デジタル 教科書体 N-R"/>
                <a:cs typeface="Times New Roman" panose="02020603050405020304" pitchFamily="18" charset="0"/>
              </a:rPr>
              <a:t>自殺企図・自傷行為が</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1200"/>
              </a:lnSpc>
              <a:spcAft>
                <a:spcPts val="0"/>
              </a:spcAft>
            </a:pPr>
            <a:endParaRPr lang="ja-JP" altLang="en-US" sz="2000" b="1" kern="100" dirty="0">
              <a:effectLst/>
              <a:latin typeface="Century" panose="02040604050505020304" pitchFamily="18" charset="0"/>
              <a:ea typeface="UD デジタル 教科書体 N-R"/>
              <a:cs typeface="Times New Roman" panose="02020603050405020304" pitchFamily="18" charset="0"/>
            </a:endParaRPr>
          </a:p>
          <a:p>
            <a:pPr algn="l">
              <a:lnSpc>
                <a:spcPts val="1200"/>
              </a:lnSpc>
              <a:spcAft>
                <a:spcPts val="0"/>
              </a:spcAft>
            </a:pPr>
            <a:r>
              <a:rPr lang="ja-JP" sz="2000" b="1" kern="100" dirty="0">
                <a:effectLst/>
                <a:latin typeface="Century" panose="02040604050505020304" pitchFamily="18" charset="0"/>
                <a:ea typeface="UD デジタル 教科書体 N-R"/>
                <a:cs typeface="Times New Roman" panose="02020603050405020304" pitchFamily="18" charset="0"/>
              </a:rPr>
              <a:t>確認された</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フローチャート: 代替処理 18"/>
          <p:cNvSpPr/>
          <p:nvPr/>
        </p:nvSpPr>
        <p:spPr>
          <a:xfrm>
            <a:off x="4417738" y="3874397"/>
            <a:ext cx="3325830" cy="845884"/>
          </a:xfrm>
          <a:prstGeom prst="flowChartAlternateProcess">
            <a:avLst/>
          </a:prstGeom>
          <a:solidFill>
            <a:sysClr val="window" lastClr="FFFFFF"/>
          </a:solidFill>
          <a:ln w="25400" cap="flat" cmpd="sng" algn="ctr">
            <a:solidFill>
              <a:srgbClr val="4F81BD">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300"/>
              </a:lnSpc>
              <a:spcAft>
                <a:spcPts val="0"/>
              </a:spcAft>
            </a:pPr>
            <a:endParaRPr lang="ja-JP" altLang="en-US"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endParaRPr lang="ja-JP" altLang="en-US" sz="2000" kern="100" dirty="0">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endParaRPr lang="ja-JP" altLang="en-US"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r>
              <a:rPr lang="ja-JP"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躊躇せずに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1300"/>
              </a:lnSpc>
              <a:spcAft>
                <a:spcPts val="0"/>
              </a:spcAft>
            </a:pPr>
            <a:endParaRPr lang="ja-JP" altLang="en-US"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endParaRPr>
          </a:p>
          <a:p>
            <a:pPr algn="l">
              <a:lnSpc>
                <a:spcPts val="1300"/>
              </a:lnSpc>
              <a:spcAft>
                <a:spcPts val="0"/>
              </a:spcAft>
            </a:pPr>
            <a:r>
              <a:rPr lang="ja-JP" sz="2000" kern="100" dirty="0">
                <a:ln>
                  <a:noFill/>
                </a:ln>
                <a:solidFill>
                  <a:srgbClr val="000000"/>
                </a:solidFill>
                <a:effectLst>
                  <a:outerShdw blurRad="38100" dist="19050" dir="2700000" algn="tl">
                    <a:schemeClr val="dk1">
                      <a:alpha val="40000"/>
                    </a:schemeClr>
                  </a:outerShdw>
                </a:effectLst>
                <a:latin typeface="Century" panose="02040604050505020304" pitchFamily="18" charset="0"/>
                <a:ea typeface="UD デジタル 教科書体 NP-R"/>
                <a:cs typeface="Times New Roman" panose="02020603050405020304" pitchFamily="18" charset="0"/>
              </a:rPr>
              <a:t>学校医・専門医療機関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300"/>
              </a:lnSpc>
              <a:spcAft>
                <a:spcPts val="0"/>
              </a:spcAft>
            </a:pPr>
            <a:r>
              <a:rPr lang="en-US" sz="1050" b="1" kern="100" dirty="0">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300"/>
              </a:lnSpc>
              <a:spcAft>
                <a:spcPts val="0"/>
              </a:spcAft>
            </a:pPr>
            <a:r>
              <a:rPr lang="en-US" sz="12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右矢印 19"/>
          <p:cNvSpPr/>
          <p:nvPr/>
        </p:nvSpPr>
        <p:spPr>
          <a:xfrm>
            <a:off x="3962164" y="4067837"/>
            <a:ext cx="376690" cy="459003"/>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右矢印 20"/>
          <p:cNvSpPr/>
          <p:nvPr/>
        </p:nvSpPr>
        <p:spPr>
          <a:xfrm>
            <a:off x="3951480" y="2035407"/>
            <a:ext cx="376690" cy="459003"/>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右矢印 21"/>
          <p:cNvSpPr/>
          <p:nvPr/>
        </p:nvSpPr>
        <p:spPr>
          <a:xfrm>
            <a:off x="3951480" y="3086803"/>
            <a:ext cx="376690" cy="459003"/>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6" name="図 25"/>
          <p:cNvPicPr/>
          <p:nvPr/>
        </p:nvPicPr>
        <p:blipFill rotWithShape="1">
          <a:blip r:embed="rId3">
            <a:extLst>
              <a:ext uri="{28A0092B-C50C-407E-A947-70E740481C1C}">
                <a14:useLocalDpi xmlns:a14="http://schemas.microsoft.com/office/drawing/2010/main" val="0"/>
              </a:ext>
            </a:extLst>
          </a:blip>
          <a:srcRect t="-1" b="34869"/>
          <a:stretch/>
        </p:blipFill>
        <p:spPr bwMode="auto">
          <a:xfrm>
            <a:off x="7327557" y="411736"/>
            <a:ext cx="832021" cy="757881"/>
          </a:xfrm>
          <a:prstGeom prst="rect">
            <a:avLst/>
          </a:prstGeom>
          <a:ln>
            <a:noFill/>
          </a:ln>
          <a:extLst>
            <a:ext uri="{53640926-AAD7-44D8-BBD7-CCE9431645EC}">
              <a14:shadowObscured xmlns:a14="http://schemas.microsoft.com/office/drawing/2010/main"/>
            </a:ext>
          </a:extLst>
        </p:spPr>
      </p:pic>
      <p:grpSp>
        <p:nvGrpSpPr>
          <p:cNvPr id="27" name="グループ化 26"/>
          <p:cNvGrpSpPr/>
          <p:nvPr/>
        </p:nvGrpSpPr>
        <p:grpSpPr>
          <a:xfrm>
            <a:off x="5641632" y="418256"/>
            <a:ext cx="1685925" cy="695325"/>
            <a:chOff x="0" y="0"/>
            <a:chExt cx="1437005" cy="466725"/>
          </a:xfrm>
        </p:grpSpPr>
        <p:sp>
          <p:nvSpPr>
            <p:cNvPr id="28" name="爆発 2 27"/>
            <p:cNvSpPr/>
            <p:nvPr/>
          </p:nvSpPr>
          <p:spPr>
            <a:xfrm>
              <a:off x="0" y="0"/>
              <a:ext cx="1409700" cy="46672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 y="47625"/>
              <a:ext cx="1265555" cy="393700"/>
            </a:xfrm>
            <a:prstGeom prst="rect">
              <a:avLst/>
            </a:prstGeom>
          </p:spPr>
        </p:pic>
      </p:grpSp>
      <p:sp>
        <p:nvSpPr>
          <p:cNvPr id="30" name="正方形/長方形 29"/>
          <p:cNvSpPr/>
          <p:nvPr/>
        </p:nvSpPr>
        <p:spPr>
          <a:xfrm>
            <a:off x="471690" y="280568"/>
            <a:ext cx="2374322" cy="584775"/>
          </a:xfrm>
          <a:prstGeom prst="rect">
            <a:avLst/>
          </a:prstGeom>
        </p:spPr>
        <p:txBody>
          <a:bodyPr wrap="square">
            <a:spAutoFit/>
          </a:bodyPr>
          <a:lstStyle/>
          <a:p>
            <a:r>
              <a:rPr lang="ja-JP" altLang="ja-JP" sz="3200" b="1" u="sng" dirty="0" err="1">
                <a:ln w="25400" cap="rnd" cmpd="sng" algn="ctr">
                  <a:solidFill>
                    <a:srgbClr val="000000"/>
                  </a:solidFill>
                  <a:prstDash val="solid"/>
                  <a:bevel/>
                </a:ln>
                <a:solidFill>
                  <a:srgbClr val="FF0000"/>
                </a:solidFill>
                <a:ea typeface="HGP創英角ｺﾞｼｯｸUB" panose="020B0900000000000000" pitchFamily="50" charset="-128"/>
                <a:cs typeface="HG丸ｺﾞｼｯｸM-PRO" panose="020F0600000000000000" pitchFamily="50" charset="-128"/>
              </a:rPr>
              <a:t>ｋ</a:t>
            </a:r>
            <a:r>
              <a:rPr lang="en-US" altLang="ja-JP" sz="3200" b="1" u="sng" dirty="0" err="1">
                <a:solidFill>
                  <a:srgbClr val="FF0000"/>
                </a:solidFill>
                <a:latin typeface="HGP創英角ｺﾞｼｯｸUB" panose="020B0900000000000000" pitchFamily="50" charset="-128"/>
                <a:cs typeface="HG丸ｺﾞｼｯｸM-PRO" panose="020F0600000000000000" pitchFamily="50" charset="-128"/>
              </a:rPr>
              <a:t>eep</a:t>
            </a:r>
            <a:r>
              <a:rPr lang="en-US" altLang="ja-JP" sz="3200" b="1" u="sng" dirty="0">
                <a:solidFill>
                  <a:srgbClr val="FF0000"/>
                </a:solidFill>
                <a:latin typeface="HGP創英角ｺﾞｼｯｸUB" panose="020B0900000000000000" pitchFamily="50" charset="-128"/>
                <a:cs typeface="HG丸ｺﾞｼｯｸM-PRO" panose="020F0600000000000000" pitchFamily="50" charset="-128"/>
              </a:rPr>
              <a:t> safe</a:t>
            </a:r>
            <a:endParaRPr lang="ja-JP" altLang="en-US" sz="3200" dirty="0"/>
          </a:p>
        </p:txBody>
      </p:sp>
      <p:sp>
        <p:nvSpPr>
          <p:cNvPr id="31" name="メモ 30"/>
          <p:cNvSpPr/>
          <p:nvPr/>
        </p:nvSpPr>
        <p:spPr>
          <a:xfrm>
            <a:off x="784758" y="5114093"/>
            <a:ext cx="7265960" cy="1114839"/>
          </a:xfrm>
          <a:prstGeom prst="foldedCorner">
            <a:avLst>
              <a:gd name="adj" fmla="val 1528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u="sng" dirty="0">
              <a:solidFill>
                <a:schemeClr val="tx1"/>
              </a:solidFill>
            </a:endParaRPr>
          </a:p>
          <a:p>
            <a:endParaRPr lang="ja-JP" altLang="en-US" u="sng" dirty="0">
              <a:solidFill>
                <a:schemeClr val="tx1"/>
              </a:solidFill>
            </a:endParaRPr>
          </a:p>
          <a:p>
            <a:r>
              <a:rPr lang="ja-JP" altLang="ja-JP" sz="2000" u="sng" dirty="0">
                <a:solidFill>
                  <a:srgbClr val="00B0F0"/>
                </a:solidFill>
              </a:rPr>
              <a:t>教師一人一人がゲートキーパーになろう！</a:t>
            </a:r>
            <a:endParaRPr lang="ja-JP" altLang="ja-JP" sz="2000" dirty="0">
              <a:solidFill>
                <a:srgbClr val="00B0F0"/>
              </a:solidFill>
            </a:endParaRPr>
          </a:p>
          <a:p>
            <a:pPr eaLnBrk="0"/>
            <a:r>
              <a:rPr lang="ja-JP" altLang="ja-JP" b="1" dirty="0">
                <a:solidFill>
                  <a:schemeClr val="tx1"/>
                </a:solidFill>
              </a:rPr>
              <a:t>「ゲートキーパー」</a:t>
            </a:r>
            <a:r>
              <a:rPr lang="ja-JP" altLang="ja-JP" dirty="0">
                <a:solidFill>
                  <a:schemeClr val="tx1"/>
                </a:solidFill>
              </a:rPr>
              <a:t>とは，自殺の危険を示すサインに気付き，適切な対応を図ることができる人のことで，</a:t>
            </a:r>
            <a:r>
              <a:rPr lang="ja-JP" altLang="ja-JP" b="1" dirty="0">
                <a:solidFill>
                  <a:schemeClr val="tx1"/>
                </a:solidFill>
              </a:rPr>
              <a:t>「命の門番」</a:t>
            </a:r>
            <a:r>
              <a:rPr lang="ja-JP" altLang="en-US" u="sng" dirty="0">
                <a:solidFill>
                  <a:schemeClr val="tx1"/>
                </a:solidFill>
              </a:rPr>
              <a:t>とも言います。</a:t>
            </a:r>
            <a:endParaRPr lang="ja-JP" altLang="ja-JP" dirty="0">
              <a:solidFill>
                <a:schemeClr val="tx1"/>
              </a:solidFill>
            </a:endParaRPr>
          </a:p>
          <a:p>
            <a:pPr eaLnBrk="0"/>
            <a:endParaRPr lang="ja-JP" altLang="ja-JP" dirty="0">
              <a:solidFill>
                <a:schemeClr val="tx1"/>
              </a:solidFill>
            </a:endParaRPr>
          </a:p>
        </p:txBody>
      </p:sp>
    </p:spTree>
    <p:extLst>
      <p:ext uri="{BB962C8B-B14F-4D97-AF65-F5344CB8AC3E}">
        <p14:creationId xmlns:p14="http://schemas.microsoft.com/office/powerpoint/2010/main" val="100777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94993" y="1146864"/>
            <a:ext cx="7772400" cy="257146"/>
          </a:xfrm>
        </p:spPr>
        <p:txBody>
          <a:bodyPr>
            <a:normAutofit fontScale="90000"/>
          </a:bodyPr>
          <a:lstStyle/>
          <a:p>
            <a:r>
              <a:rPr lang="ja-JP" altLang="ja-JP" sz="2400" b="1" dirty="0"/>
              <a:t>① 担任による個別</a:t>
            </a:r>
            <a:r>
              <a:rPr lang="ja-JP" altLang="en-US" sz="2400" b="1" dirty="0"/>
              <a:t>面談</a:t>
            </a:r>
            <a:endParaRPr kumimoji="1" lang="ja-JP" altLang="en-US" sz="2400" b="1" dirty="0"/>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14</a:t>
            </a:fld>
            <a:endParaRPr kumimoji="1" lang="ja-JP" altLang="en-US"/>
          </a:p>
        </p:txBody>
      </p:sp>
      <p:sp>
        <p:nvSpPr>
          <p:cNvPr id="6" name="正方形/長方形 5"/>
          <p:cNvSpPr/>
          <p:nvPr/>
        </p:nvSpPr>
        <p:spPr>
          <a:xfrm>
            <a:off x="320421" y="457200"/>
            <a:ext cx="8749554" cy="461665"/>
          </a:xfrm>
          <a:prstGeom prst="rect">
            <a:avLst/>
          </a:prstGeom>
          <a:solidFill>
            <a:srgbClr val="FFCC99"/>
          </a:solidFill>
        </p:spPr>
        <p:txBody>
          <a:bodyPr wrap="square">
            <a:spAutoFit/>
          </a:bodyPr>
          <a:lstStyle/>
          <a:p>
            <a:pPr indent="381000">
              <a:spcAft>
                <a:spcPts val="0"/>
              </a:spcAft>
            </a:pPr>
            <a:r>
              <a:rPr lang="ja-JP" altLang="ja-JP" sz="2400" b="1" kern="100" dirty="0">
                <a:latin typeface="+mn-ea"/>
                <a:cs typeface="Times New Roman" panose="02020603050405020304" pitchFamily="18" charset="0"/>
              </a:rPr>
              <a:t>自殺予防教育実施後のスクリーニングとフォローアップ</a:t>
            </a:r>
            <a:endParaRPr lang="ja-JP" altLang="ja-JP" sz="2400" b="1" kern="100" dirty="0">
              <a:effectLst/>
              <a:latin typeface="+mn-ea"/>
              <a:cs typeface="Times New Roman" panose="02020603050405020304" pitchFamily="18" charset="0"/>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3"/>
          <p:cNvSpPr>
            <a:spLocks noChangeArrowheads="1"/>
          </p:cNvSpPr>
          <p:nvPr/>
        </p:nvSpPr>
        <p:spPr bwMode="auto">
          <a:xfrm>
            <a:off x="-260005" y="0"/>
            <a:ext cx="49552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2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自殺予防教育を実施する上での配慮</a:t>
            </a:r>
            <a:endParaRPr kumimoji="0" lang="ja-JP" altLang="en-US" sz="2000" b="1" i="0" u="none" strike="noStrike" cap="none" normalizeH="0" baseline="0" dirty="0">
              <a:ln>
                <a:noFill/>
              </a:ln>
              <a:solidFill>
                <a:schemeClr val="tx1"/>
              </a:solidFill>
              <a:effectLst/>
              <a:latin typeface="Arial" panose="020B0604020202020204" pitchFamily="34" charset="0"/>
            </a:endParaRPr>
          </a:p>
        </p:txBody>
      </p:sp>
      <p:sp>
        <p:nvSpPr>
          <p:cNvPr id="10" name="角丸四角形 9"/>
          <p:cNvSpPr/>
          <p:nvPr/>
        </p:nvSpPr>
        <p:spPr>
          <a:xfrm>
            <a:off x="405586" y="1355986"/>
            <a:ext cx="8502884" cy="1763391"/>
          </a:xfrm>
          <a:prstGeom prst="roundRect">
            <a:avLst>
              <a:gd name="adj" fmla="val 0"/>
            </a:avLst>
          </a:prstGeom>
          <a:solidFill>
            <a:srgbClr val="FFFFC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52400">
              <a:lnSpc>
                <a:spcPts val="1600"/>
              </a:lnSpc>
              <a:spcAft>
                <a:spcPts val="0"/>
              </a:spcAft>
              <a:tabLst>
                <a:tab pos="4886325" algn="l"/>
              </a:tabLst>
            </a:pPr>
            <a:r>
              <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事後アンケートで，日々の学校生活における悩みや</a:t>
            </a:r>
            <a:r>
              <a:rPr lang="ja-JP" sz="2400" kern="100" dirty="0" err="1">
                <a:effectLst/>
                <a:latin typeface="Century" panose="02040604050505020304" pitchFamily="18" charset="0"/>
                <a:ea typeface="UD デジタル 教科書体 N-R" panose="02020400000000000000" pitchFamily="17" charset="-128"/>
                <a:cs typeface="Times New Roman" panose="02020603050405020304" pitchFamily="18" charset="0"/>
              </a:rPr>
              <a:t>い</a:t>
            </a:r>
            <a:endPar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indent="152400">
              <a:lnSpc>
                <a:spcPts val="1600"/>
              </a:lnSpc>
              <a:spcAft>
                <a:spcPts val="0"/>
              </a:spcAft>
              <a:tabLst>
                <a:tab pos="4886325" algn="l"/>
              </a:tabLst>
            </a:pPr>
            <a:endPar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indent="152400">
              <a:lnSpc>
                <a:spcPts val="1600"/>
              </a:lnSpc>
              <a:spcAft>
                <a:spcPts val="0"/>
              </a:spcAft>
              <a:tabLst>
                <a:tab pos="4886325" algn="l"/>
              </a:tabLst>
            </a:pPr>
            <a:r>
              <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のちの危機等について書いた児童生徒については，早い</a:t>
            </a:r>
            <a:endPar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indent="152400">
              <a:lnSpc>
                <a:spcPts val="1600"/>
              </a:lnSpc>
              <a:spcAft>
                <a:spcPts val="0"/>
              </a:spcAft>
              <a:tabLst>
                <a:tab pos="4886325" algn="l"/>
              </a:tabLst>
            </a:pPr>
            <a:endPar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indent="152400">
              <a:lnSpc>
                <a:spcPts val="1600"/>
              </a:lnSpc>
              <a:spcAft>
                <a:spcPts val="0"/>
              </a:spcAft>
              <a:tabLst>
                <a:tab pos="4886325" algn="l"/>
              </a:tabLst>
            </a:pPr>
            <a:r>
              <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段階で担任が個別に話を聴</a:t>
            </a:r>
            <a:r>
              <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く</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a:t>
            </a:r>
            <a:endPar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indent="152400" algn="just">
              <a:lnSpc>
                <a:spcPts val="1600"/>
              </a:lnSpc>
              <a:spcAft>
                <a:spcPts val="0"/>
              </a:spcAft>
              <a:tabLst>
                <a:tab pos="4886325" algn="l"/>
              </a:tabLst>
            </a:pPr>
            <a:endPar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indent="152400" algn="just">
              <a:lnSpc>
                <a:spcPts val="1600"/>
              </a:lnSpc>
              <a:spcAft>
                <a:spcPts val="0"/>
              </a:spcAft>
              <a:tabLst>
                <a:tab pos="4886325" algn="l"/>
              </a:tabLst>
            </a:pPr>
            <a:r>
              <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悩みの有無に関わらず，必ず話をする機会をもつ。</a:t>
            </a:r>
            <a:r>
              <a:rPr lang="en-US" sz="24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タイトル 1"/>
          <p:cNvSpPr>
            <a:spLocks noGrp="1"/>
          </p:cNvSpPr>
          <p:nvPr>
            <p:ph type="subTitle" idx="1"/>
          </p:nvPr>
        </p:nvSpPr>
        <p:spPr>
          <a:xfrm>
            <a:off x="-587216" y="3169278"/>
            <a:ext cx="6858000" cy="1655762"/>
          </a:xfrm>
        </p:spPr>
        <p:txBody>
          <a:bodyPr>
            <a:normAutofit fontScale="97500"/>
          </a:bodyPr>
          <a:lstStyle/>
          <a:p>
            <a:r>
              <a:rPr lang="ja-JP" altLang="ja-JP" b="1" dirty="0"/>
              <a:t>② スクールカウンセラーや保護者との面</a:t>
            </a:r>
            <a:r>
              <a:rPr lang="ja-JP" altLang="en-US" b="1" dirty="0"/>
              <a:t>談</a:t>
            </a:r>
            <a:endParaRPr kumimoji="1" lang="ja-JP" altLang="en-US" b="1" dirty="0"/>
          </a:p>
        </p:txBody>
      </p:sp>
      <p:sp>
        <p:nvSpPr>
          <p:cNvPr id="13" name="角丸四角形 12"/>
          <p:cNvSpPr/>
          <p:nvPr/>
        </p:nvSpPr>
        <p:spPr>
          <a:xfrm>
            <a:off x="391578" y="3606502"/>
            <a:ext cx="8530899" cy="1653290"/>
          </a:xfrm>
          <a:prstGeom prst="roundRect">
            <a:avLst>
              <a:gd name="adj" fmla="val 0"/>
            </a:avLst>
          </a:prstGeom>
          <a:solidFill>
            <a:srgbClr val="E1EDF7"/>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600"/>
              </a:lnSpc>
              <a:spcAft>
                <a:spcPts val="0"/>
              </a:spcAft>
              <a:tabLst>
                <a:tab pos="4886325" algn="l"/>
              </a:tabLst>
            </a:pPr>
            <a:endPar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1600"/>
              </a:lnSpc>
              <a:spcAft>
                <a:spcPts val="0"/>
              </a:spcAft>
              <a:tabLst>
                <a:tab pos="4886325" algn="l"/>
              </a:tabLst>
            </a:pPr>
            <a:endPar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1600"/>
              </a:lnSpc>
              <a:spcAft>
                <a:spcPts val="0"/>
              </a:spcAft>
              <a:tabLst>
                <a:tab pos="4886325" algn="l"/>
              </a:tabLst>
            </a:pPr>
            <a:endPar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1600"/>
              </a:lnSpc>
              <a:spcAft>
                <a:spcPts val="0"/>
              </a:spcAft>
              <a:tabLst>
                <a:tab pos="4886325" algn="l"/>
              </a:tabLst>
            </a:pPr>
            <a:r>
              <a:rPr lang="ja-JP" altLang="en-US" sz="24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事後アンケートの内容や個人面談の結果から，専門的</a:t>
            </a:r>
            <a:endParaRPr lang="en-US" alt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endParaRPr lang="en-US" altLang="ja-JP"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r>
              <a:rPr lang="en-US" altLang="ja-JP" sz="2400" kern="100" dirty="0">
                <a:latin typeface="Century" panose="02040604050505020304" pitchFamily="18" charset="0"/>
                <a:ea typeface="UD デジタル 教科書体 N-R" panose="02020400000000000000" pitchFamily="17"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な支援が必要な児童生徒や，よりきめ細かな状況把握が必</a:t>
            </a:r>
            <a:endParaRPr lang="en-US" alt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endParaRPr lang="en-US" altLang="ja-JP"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r>
              <a:rPr lang="en-US" alt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     </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要な児童生徒については，スクールカウンセラー等</a:t>
            </a:r>
            <a:r>
              <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rPr>
              <a:t>や保護</a:t>
            </a:r>
            <a:endParaRPr lang="en-US" altLang="ja-JP"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endParaRPr lang="en-US" altLang="ja-JP"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r>
              <a:rPr lang="en-US" altLang="ja-JP" sz="2400" kern="100" dirty="0">
                <a:latin typeface="Century" panose="02040604050505020304" pitchFamily="18" charset="0"/>
                <a:ea typeface="UD デジタル 教科書体 N-R" panose="02020400000000000000" pitchFamily="17" charset="-128"/>
                <a:cs typeface="Times New Roman" panose="02020603050405020304" pitchFamily="18" charset="0"/>
              </a:rPr>
              <a:t>     </a:t>
            </a:r>
            <a:r>
              <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rPr>
              <a:t>者</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との個人面談を行</a:t>
            </a:r>
            <a:r>
              <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う</a:t>
            </a:r>
            <a:r>
              <a:rPr lang="ja-JP"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rPr>
              <a:t>。</a:t>
            </a:r>
            <a:endParaRPr lang="ja-JP" altLang="en-US" sz="2400" kern="100" dirty="0">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algn="just">
              <a:lnSpc>
                <a:spcPts val="1600"/>
              </a:lnSpc>
              <a:spcAft>
                <a:spcPts val="0"/>
              </a:spcAft>
              <a:tabLst>
                <a:tab pos="4886325" algn="l"/>
              </a:tabLst>
            </a:pPr>
            <a:endParaRPr lang="ja-JP" altLang="en-US" sz="2400" kern="100" dirty="0">
              <a:latin typeface="Century" panose="02040604050505020304" pitchFamily="18" charset="0"/>
              <a:ea typeface="UD デジタル 教科書体 N-R" panose="02020400000000000000" pitchFamily="17" charset="-128"/>
              <a:cs typeface="Times New Roman" panose="02020603050405020304" pitchFamily="18" charset="0"/>
            </a:endParaRPr>
          </a:p>
          <a:p>
            <a:pPr marL="457200" algn="just">
              <a:spcAft>
                <a:spcPts val="0"/>
              </a:spcAft>
              <a:tabLst>
                <a:tab pos="4886325" algn="l"/>
              </a:tabLst>
            </a:pPr>
            <a:r>
              <a:rPr lang="ja-JP" sz="24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Rectangle 2"/>
          <p:cNvSpPr>
            <a:spLocks noChangeArrowheads="1"/>
          </p:cNvSpPr>
          <p:nvPr/>
        </p:nvSpPr>
        <p:spPr bwMode="auto">
          <a:xfrm>
            <a:off x="-468847" y="51292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角丸四角形 81"/>
          <p:cNvSpPr>
            <a:spLocks noChangeArrowheads="1"/>
          </p:cNvSpPr>
          <p:nvPr/>
        </p:nvSpPr>
        <p:spPr bwMode="auto">
          <a:xfrm>
            <a:off x="363002" y="5807014"/>
            <a:ext cx="8588049" cy="904875"/>
          </a:xfrm>
          <a:prstGeom prst="roundRect">
            <a:avLst>
              <a:gd name="adj" fmla="val 0"/>
            </a:avLst>
          </a:prstGeom>
          <a:solidFill>
            <a:srgbClr val="ECFFD9"/>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lvl1pPr indent="152400" eaLnBrk="0" fontAlgn="base" hangingPunct="0">
              <a:spcBef>
                <a:spcPct val="0"/>
              </a:spcBef>
              <a:spcAft>
                <a:spcPct val="0"/>
              </a:spcAft>
              <a:tabLst>
                <a:tab pos="4886325" algn="l"/>
              </a:tabLst>
              <a:defRPr>
                <a:solidFill>
                  <a:schemeClr val="tx1"/>
                </a:solidFill>
                <a:latin typeface="Arial" panose="020B0604020202020204" pitchFamily="34" charset="0"/>
              </a:defRPr>
            </a:lvl1pPr>
            <a:lvl2pPr eaLnBrk="0" fontAlgn="base" hangingPunct="0">
              <a:spcBef>
                <a:spcPct val="0"/>
              </a:spcBef>
              <a:spcAft>
                <a:spcPct val="0"/>
              </a:spcAft>
              <a:tabLst>
                <a:tab pos="4886325" algn="l"/>
              </a:tabLst>
              <a:defRPr>
                <a:solidFill>
                  <a:schemeClr val="tx1"/>
                </a:solidFill>
                <a:latin typeface="Arial" panose="020B0604020202020204" pitchFamily="34" charset="0"/>
              </a:defRPr>
            </a:lvl2pPr>
            <a:lvl3pPr eaLnBrk="0" fontAlgn="base" hangingPunct="0">
              <a:spcBef>
                <a:spcPct val="0"/>
              </a:spcBef>
              <a:spcAft>
                <a:spcPct val="0"/>
              </a:spcAft>
              <a:tabLst>
                <a:tab pos="4886325" algn="l"/>
              </a:tabLst>
              <a:defRPr>
                <a:solidFill>
                  <a:schemeClr val="tx1"/>
                </a:solidFill>
                <a:latin typeface="Arial" panose="020B0604020202020204" pitchFamily="34" charset="0"/>
              </a:defRPr>
            </a:lvl3pPr>
            <a:lvl4pPr eaLnBrk="0" fontAlgn="base" hangingPunct="0">
              <a:spcBef>
                <a:spcPct val="0"/>
              </a:spcBef>
              <a:spcAft>
                <a:spcPct val="0"/>
              </a:spcAft>
              <a:tabLst>
                <a:tab pos="4886325" algn="l"/>
              </a:tabLst>
              <a:defRPr>
                <a:solidFill>
                  <a:schemeClr val="tx1"/>
                </a:solidFill>
                <a:latin typeface="Arial" panose="020B0604020202020204" pitchFamily="34" charset="0"/>
              </a:defRPr>
            </a:lvl4pPr>
            <a:lvl5pPr eaLnBrk="0" fontAlgn="base" hangingPunct="0">
              <a:spcBef>
                <a:spcPct val="0"/>
              </a:spcBef>
              <a:spcAft>
                <a:spcPct val="0"/>
              </a:spcAft>
              <a:tabLst>
                <a:tab pos="4886325" algn="l"/>
              </a:tabLst>
              <a:defRPr>
                <a:solidFill>
                  <a:schemeClr val="tx1"/>
                </a:solidFill>
                <a:latin typeface="Arial" panose="020B0604020202020204" pitchFamily="34" charset="0"/>
              </a:defRPr>
            </a:lvl5pPr>
            <a:lvl6pPr eaLnBrk="0" fontAlgn="base" hangingPunct="0">
              <a:spcBef>
                <a:spcPct val="0"/>
              </a:spcBef>
              <a:spcAft>
                <a:spcPct val="0"/>
              </a:spcAft>
              <a:tabLst>
                <a:tab pos="4886325" algn="l"/>
              </a:tabLst>
              <a:defRPr>
                <a:solidFill>
                  <a:schemeClr val="tx1"/>
                </a:solidFill>
                <a:latin typeface="Arial" panose="020B0604020202020204" pitchFamily="34" charset="0"/>
              </a:defRPr>
            </a:lvl6pPr>
            <a:lvl7pPr eaLnBrk="0" fontAlgn="base" hangingPunct="0">
              <a:spcBef>
                <a:spcPct val="0"/>
              </a:spcBef>
              <a:spcAft>
                <a:spcPct val="0"/>
              </a:spcAft>
              <a:tabLst>
                <a:tab pos="4886325" algn="l"/>
              </a:tabLst>
              <a:defRPr>
                <a:solidFill>
                  <a:schemeClr val="tx1"/>
                </a:solidFill>
                <a:latin typeface="Arial" panose="020B0604020202020204" pitchFamily="34" charset="0"/>
              </a:defRPr>
            </a:lvl7pPr>
            <a:lvl8pPr eaLnBrk="0" fontAlgn="base" hangingPunct="0">
              <a:spcBef>
                <a:spcPct val="0"/>
              </a:spcBef>
              <a:spcAft>
                <a:spcPct val="0"/>
              </a:spcAft>
              <a:tabLst>
                <a:tab pos="4886325" algn="l"/>
              </a:tabLst>
              <a:defRPr>
                <a:solidFill>
                  <a:schemeClr val="tx1"/>
                </a:solidFill>
                <a:latin typeface="Arial" panose="020B0604020202020204" pitchFamily="34" charset="0"/>
              </a:defRPr>
            </a:lvl8pPr>
            <a:lvl9pPr eaLnBrk="0" fontAlgn="base" hangingPunct="0">
              <a:spcBef>
                <a:spcPct val="0"/>
              </a:spcBef>
              <a:spcAft>
                <a:spcPct val="0"/>
              </a:spcAft>
              <a:tabLst>
                <a:tab pos="4886325" algn="l"/>
              </a:tabLs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tab pos="4886325" algn="l"/>
              </a:tabLst>
            </a:pPr>
            <a:r>
              <a:rPr kumimoji="0" lang="ja-JP" altLang="en-US" sz="2400" dirty="0">
                <a:latin typeface="Century" panose="02040604050505020304" pitchFamily="18" charset="0"/>
                <a:ea typeface="UD デジタル 教科書体 N-R" panose="02020400000000000000" pitchFamily="17" charset="-128"/>
                <a:cs typeface="Times New Roman" panose="02020603050405020304" pitchFamily="18" charset="0"/>
              </a:rPr>
              <a:t>・　</a:t>
            </a:r>
            <a:r>
              <a:rPr kumimoji="0" lang="ja-JP" altLang="ja-JP" sz="2400" b="0" i="0" u="none" strike="noStrike" cap="none" normalizeH="0" baseline="0" dirty="0">
                <a:ln>
                  <a:noFill/>
                </a:ln>
                <a:solidFill>
                  <a:schemeClr val="tx1"/>
                </a:solidFill>
                <a:effectLst/>
                <a:latin typeface="Century" panose="02040604050505020304" pitchFamily="18" charset="0"/>
                <a:ea typeface="UD デジタル 教科書体 N-R" panose="02020400000000000000" pitchFamily="17" charset="-128"/>
                <a:cs typeface="Times New Roman" panose="02020603050405020304" pitchFamily="18" charset="0"/>
              </a:rPr>
              <a:t>専門的</a:t>
            </a:r>
            <a:r>
              <a:rPr kumimoji="0" lang="en-US" altLang="ja-JP" sz="2400" b="0" i="0" u="none" strike="noStrike" cap="none" normalizeH="0" baseline="0" dirty="0">
                <a:ln>
                  <a:noFill/>
                </a:ln>
                <a:solidFill>
                  <a:schemeClr val="tx1"/>
                </a:solidFill>
                <a:effectLst/>
                <a:latin typeface="Century" panose="02040604050505020304" pitchFamily="18" charset="0"/>
                <a:ea typeface="UD デジタル 教科書体 N-R" panose="02020400000000000000" pitchFamily="17"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Century" panose="02040604050505020304" pitchFamily="18" charset="0"/>
                <a:ea typeface="UD デジタル 教科書体 N-R" panose="02020400000000000000" pitchFamily="17" charset="-128"/>
                <a:cs typeface="Times New Roman" panose="02020603050405020304" pitchFamily="18" charset="0"/>
              </a:rPr>
              <a:t>医療的</a:t>
            </a:r>
            <a:r>
              <a:rPr kumimoji="0" lang="en-US" altLang="ja-JP" sz="2400" b="0" i="0" u="none" strike="noStrike" cap="none" normalizeH="0" baseline="0" dirty="0">
                <a:ln>
                  <a:noFill/>
                </a:ln>
                <a:solidFill>
                  <a:schemeClr val="tx1"/>
                </a:solidFill>
                <a:effectLst/>
                <a:latin typeface="Century" panose="02040604050505020304" pitchFamily="18" charset="0"/>
                <a:ea typeface="UD デジタル 教科書体 N-R" panose="02020400000000000000" pitchFamily="17"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Century" panose="02040604050505020304" pitchFamily="18" charset="0"/>
                <a:ea typeface="UD デジタル 教科書体 N-R" panose="02020400000000000000" pitchFamily="17" charset="-128"/>
                <a:cs typeface="Times New Roman" panose="02020603050405020304" pitchFamily="18" charset="0"/>
              </a:rPr>
              <a:t>支援が必要な児童生徒については，保護</a:t>
            </a:r>
          </a:p>
          <a:p>
            <a:pPr marL="0" marR="0" lvl="0" indent="152400" algn="l" defTabSz="914400" rtl="0" eaLnBrk="0" fontAlgn="base" latinLnBrk="0" hangingPunct="0">
              <a:lnSpc>
                <a:spcPct val="100000"/>
              </a:lnSpc>
              <a:spcBef>
                <a:spcPct val="0"/>
              </a:spcBef>
              <a:spcAft>
                <a:spcPct val="0"/>
              </a:spcAft>
              <a:buClrTx/>
              <a:buSzTx/>
              <a:buFontTx/>
              <a:buNone/>
              <a:tabLst>
                <a:tab pos="4886325" algn="l"/>
              </a:tabLst>
            </a:pPr>
            <a:r>
              <a:rPr kumimoji="0" lang="ja-JP" altLang="en-US" sz="2400" dirty="0">
                <a:latin typeface="Century" panose="02040604050505020304" pitchFamily="18" charset="0"/>
                <a:ea typeface="UD デジタル 教科書体 N-R" panose="02020400000000000000" pitchFamily="17" charset="-128"/>
                <a:cs typeface="Times New Roman" panose="02020603050405020304" pitchFamily="18" charset="0"/>
              </a:rPr>
              <a:t>　</a:t>
            </a:r>
            <a:r>
              <a:rPr kumimoji="0" lang="ja-JP" altLang="en-US" sz="2400" b="0" i="0" u="none" strike="noStrike" cap="none" normalizeH="0" baseline="0" dirty="0">
                <a:ln>
                  <a:noFill/>
                </a:ln>
                <a:solidFill>
                  <a:schemeClr val="tx1"/>
                </a:solidFill>
                <a:effectLst/>
                <a:latin typeface="Century" panose="02040604050505020304" pitchFamily="18" charset="0"/>
                <a:ea typeface="UD デジタル 教科書体 N-R" panose="02020400000000000000" pitchFamily="17" charset="-128"/>
                <a:cs typeface="Times New Roman" panose="02020603050405020304" pitchFamily="18" charset="0"/>
              </a:rPr>
              <a:t>者の了解を得て，地域の関係機関へつなぐ。</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p:cNvSpPr>
            <a:spLocks noChangeArrowheads="1"/>
          </p:cNvSpPr>
          <p:nvPr/>
        </p:nvSpPr>
        <p:spPr bwMode="auto">
          <a:xfrm>
            <a:off x="-260005" y="5290311"/>
            <a:ext cx="4416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86325" algn="l"/>
              </a:tabLst>
              <a:defRPr>
                <a:solidFill>
                  <a:schemeClr val="tx1"/>
                </a:solidFill>
                <a:latin typeface="Arial" panose="020B0604020202020204" pitchFamily="34" charset="0"/>
              </a:defRPr>
            </a:lvl1pPr>
            <a:lvl2pPr eaLnBrk="0" fontAlgn="base" hangingPunct="0">
              <a:spcBef>
                <a:spcPct val="0"/>
              </a:spcBef>
              <a:spcAft>
                <a:spcPct val="0"/>
              </a:spcAft>
              <a:tabLst>
                <a:tab pos="4886325" algn="l"/>
              </a:tabLst>
              <a:defRPr>
                <a:solidFill>
                  <a:schemeClr val="tx1"/>
                </a:solidFill>
                <a:latin typeface="Arial" panose="020B0604020202020204" pitchFamily="34" charset="0"/>
              </a:defRPr>
            </a:lvl2pPr>
            <a:lvl3pPr eaLnBrk="0" fontAlgn="base" hangingPunct="0">
              <a:spcBef>
                <a:spcPct val="0"/>
              </a:spcBef>
              <a:spcAft>
                <a:spcPct val="0"/>
              </a:spcAft>
              <a:tabLst>
                <a:tab pos="4886325" algn="l"/>
              </a:tabLst>
              <a:defRPr>
                <a:solidFill>
                  <a:schemeClr val="tx1"/>
                </a:solidFill>
                <a:latin typeface="Arial" panose="020B0604020202020204" pitchFamily="34" charset="0"/>
              </a:defRPr>
            </a:lvl3pPr>
            <a:lvl4pPr eaLnBrk="0" fontAlgn="base" hangingPunct="0">
              <a:spcBef>
                <a:spcPct val="0"/>
              </a:spcBef>
              <a:spcAft>
                <a:spcPct val="0"/>
              </a:spcAft>
              <a:tabLst>
                <a:tab pos="4886325" algn="l"/>
              </a:tabLst>
              <a:defRPr>
                <a:solidFill>
                  <a:schemeClr val="tx1"/>
                </a:solidFill>
                <a:latin typeface="Arial" panose="020B0604020202020204" pitchFamily="34" charset="0"/>
              </a:defRPr>
            </a:lvl4pPr>
            <a:lvl5pPr eaLnBrk="0" fontAlgn="base" hangingPunct="0">
              <a:spcBef>
                <a:spcPct val="0"/>
              </a:spcBef>
              <a:spcAft>
                <a:spcPct val="0"/>
              </a:spcAft>
              <a:tabLst>
                <a:tab pos="4886325" algn="l"/>
              </a:tabLst>
              <a:defRPr>
                <a:solidFill>
                  <a:schemeClr val="tx1"/>
                </a:solidFill>
                <a:latin typeface="Arial" panose="020B0604020202020204" pitchFamily="34" charset="0"/>
              </a:defRPr>
            </a:lvl5pPr>
            <a:lvl6pPr eaLnBrk="0" fontAlgn="base" hangingPunct="0">
              <a:spcBef>
                <a:spcPct val="0"/>
              </a:spcBef>
              <a:spcAft>
                <a:spcPct val="0"/>
              </a:spcAft>
              <a:tabLst>
                <a:tab pos="4886325" algn="l"/>
              </a:tabLst>
              <a:defRPr>
                <a:solidFill>
                  <a:schemeClr val="tx1"/>
                </a:solidFill>
                <a:latin typeface="Arial" panose="020B0604020202020204" pitchFamily="34" charset="0"/>
              </a:defRPr>
            </a:lvl6pPr>
            <a:lvl7pPr eaLnBrk="0" fontAlgn="base" hangingPunct="0">
              <a:spcBef>
                <a:spcPct val="0"/>
              </a:spcBef>
              <a:spcAft>
                <a:spcPct val="0"/>
              </a:spcAft>
              <a:tabLst>
                <a:tab pos="4886325" algn="l"/>
              </a:tabLst>
              <a:defRPr>
                <a:solidFill>
                  <a:schemeClr val="tx1"/>
                </a:solidFill>
                <a:latin typeface="Arial" panose="020B0604020202020204" pitchFamily="34" charset="0"/>
              </a:defRPr>
            </a:lvl7pPr>
            <a:lvl8pPr eaLnBrk="0" fontAlgn="base" hangingPunct="0">
              <a:spcBef>
                <a:spcPct val="0"/>
              </a:spcBef>
              <a:spcAft>
                <a:spcPct val="0"/>
              </a:spcAft>
              <a:tabLst>
                <a:tab pos="4886325" algn="l"/>
              </a:tabLst>
              <a:defRPr>
                <a:solidFill>
                  <a:schemeClr val="tx1"/>
                </a:solidFill>
                <a:latin typeface="Arial" panose="020B0604020202020204" pitchFamily="34" charset="0"/>
              </a:defRPr>
            </a:lvl8pPr>
            <a:lvl9pPr eaLnBrk="0" fontAlgn="base" hangingPunct="0">
              <a:spcBef>
                <a:spcPct val="0"/>
              </a:spcBef>
              <a:spcAft>
                <a:spcPct val="0"/>
              </a:spcAft>
              <a:tabLst>
                <a:tab pos="4886325" algn="l"/>
              </a:tabLst>
              <a:defRPr>
                <a:solidFill>
                  <a:schemeClr val="tx1"/>
                </a:solidFill>
                <a:latin typeface="Arial" panose="020B0604020202020204" pitchFamily="34" charset="0"/>
              </a:defRPr>
            </a:lvl9pPr>
          </a:lstStyle>
          <a:p>
            <a:pPr marL="0" marR="0" lvl="0" indent="381000" algn="l" defTabSz="914400" rtl="0" eaLnBrk="0" fontAlgn="base" latinLnBrk="0" hangingPunct="0">
              <a:lnSpc>
                <a:spcPct val="100000"/>
              </a:lnSpc>
              <a:spcBef>
                <a:spcPct val="0"/>
              </a:spcBef>
              <a:spcAft>
                <a:spcPct val="0"/>
              </a:spcAft>
              <a:buClrTx/>
              <a:buSzTx/>
              <a:buFontTx/>
              <a:buNone/>
              <a:tabLst>
                <a:tab pos="4886325" algn="l"/>
              </a:tabLst>
            </a:pPr>
            <a:r>
              <a:rPr kumimoji="0" lang="ja-JP" altLang="ja-JP" sz="2400" b="1" i="0" u="none" strike="noStrike" cap="none" normalizeH="0" baseline="0" dirty="0">
                <a:ln>
                  <a:noFill/>
                </a:ln>
                <a:solidFill>
                  <a:schemeClr val="tx1"/>
                </a:solidFill>
                <a:effectLst/>
                <a:latin typeface="+mn-ea"/>
                <a:cs typeface="Microsoft Himalaya" panose="01010100010101010101" pitchFamily="2" charset="0"/>
              </a:rPr>
              <a:t>③ 地域の専門機関との連携</a:t>
            </a:r>
          </a:p>
        </p:txBody>
      </p:sp>
    </p:spTree>
    <p:extLst>
      <p:ext uri="{BB962C8B-B14F-4D97-AF65-F5344CB8AC3E}">
        <p14:creationId xmlns:p14="http://schemas.microsoft.com/office/powerpoint/2010/main" val="274200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950293"/>
            <a:ext cx="3923276"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15</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162949" y="5144639"/>
            <a:ext cx="7891198" cy="2062103"/>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endParaRPr lang="ja-JP" altLang="ja-JP" sz="1400" dirty="0"/>
          </a:p>
          <a:p>
            <a:r>
              <a:rPr lang="ja-JP" altLang="en-US" sz="1400" dirty="0"/>
              <a:t>・　</a:t>
            </a:r>
            <a:r>
              <a:rPr lang="ja-JP" altLang="ja-JP" sz="1400" dirty="0"/>
              <a:t>厚生労働省「自殺総合対策大綱～誰も自殺に追い込まれることのない社会の実現を目指して～」，</a:t>
            </a:r>
          </a:p>
          <a:p>
            <a:r>
              <a:rPr lang="ja-JP" altLang="en-US" sz="1400" dirty="0"/>
              <a:t>・　</a:t>
            </a:r>
            <a:r>
              <a:rPr lang="ja-JP" altLang="ja-JP" sz="1400" dirty="0"/>
              <a:t>髙橋聡美</a:t>
            </a:r>
            <a:r>
              <a:rPr lang="ja-JP" altLang="en-US" sz="1400" dirty="0"/>
              <a:t>著</a:t>
            </a:r>
            <a:r>
              <a:rPr lang="ja-JP" altLang="ja-JP" sz="1400" dirty="0"/>
              <a:t>「教師にできる自殺予防</a:t>
            </a:r>
            <a:r>
              <a:rPr lang="en-US" altLang="ja-JP" sz="1400" dirty="0"/>
              <a:t>(</a:t>
            </a:r>
            <a:r>
              <a:rPr lang="ja-JP" altLang="ja-JP" sz="1400" dirty="0"/>
              <a:t>子どものＳＯＳを見逃さない</a:t>
            </a:r>
            <a:r>
              <a:rPr lang="en-US" altLang="ja-JP" sz="1400" dirty="0"/>
              <a:t>)</a:t>
            </a:r>
            <a:r>
              <a:rPr lang="ja-JP" altLang="ja-JP" sz="1400" dirty="0"/>
              <a:t>」</a:t>
            </a:r>
            <a:endParaRPr lang="ja-JP" altLang="en-US" sz="1400" dirty="0"/>
          </a:p>
          <a:p>
            <a:r>
              <a:rPr lang="ja-JP" altLang="en-US" sz="1400" dirty="0"/>
              <a:t>・　</a:t>
            </a:r>
            <a:r>
              <a:rPr lang="ja-JP" altLang="ja-JP" sz="1400" dirty="0"/>
              <a:t>文部科学省「教師が知っておきたい子どもの自殺予防」</a:t>
            </a:r>
            <a:endParaRPr lang="ja-JP" altLang="en-US" sz="1400" dirty="0"/>
          </a:p>
          <a:p>
            <a:r>
              <a:rPr lang="ja-JP" altLang="en-US" sz="1400" dirty="0"/>
              <a:t>・　</a:t>
            </a:r>
            <a:r>
              <a:rPr lang="ja-JP" altLang="ja-JP" sz="1400" dirty="0"/>
              <a:t>文部科学省「子供に伝えたい自殺予防」</a:t>
            </a:r>
            <a:r>
              <a:rPr lang="en-US" altLang="ja-JP" sz="1400" dirty="0"/>
              <a:t>(</a:t>
            </a:r>
            <a:r>
              <a:rPr lang="ja-JP" altLang="ja-JP" sz="1400" dirty="0"/>
              <a:t>学校における自殺予防教育導入の手引</a:t>
            </a:r>
            <a:r>
              <a:rPr lang="en-US" altLang="ja-JP" sz="1400" dirty="0"/>
              <a:t>)</a:t>
            </a:r>
            <a:r>
              <a:rPr lang="ja-JP" altLang="ja-JP" sz="1400" dirty="0"/>
              <a:t>　</a:t>
            </a:r>
          </a:p>
          <a:p>
            <a:endParaRPr lang="ja-JP" altLang="ja-JP" dirty="0"/>
          </a:p>
          <a:p>
            <a:endParaRPr lang="ja-JP" altLang="ja-JP" dirty="0"/>
          </a:p>
          <a:p>
            <a:endParaRPr kumimoji="1" lang="ja-JP" altLang="en-US" dirty="0"/>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534104"/>
            <a:ext cx="2330754" cy="2260551"/>
          </a:xfrm>
          <a:prstGeom prst="rect">
            <a:avLst/>
          </a:prstGeom>
        </p:spPr>
      </p:pic>
      <p:sp>
        <p:nvSpPr>
          <p:cNvPr id="11" name="テキスト ボックス 10"/>
          <p:cNvSpPr txBox="1"/>
          <p:nvPr/>
        </p:nvSpPr>
        <p:spPr>
          <a:xfrm>
            <a:off x="247736" y="895002"/>
            <a:ext cx="8896264"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a:t>
            </a:r>
            <a:r>
              <a:rPr lang="ja-JP" altLang="en-US" sz="4400" dirty="0">
                <a:solidFill>
                  <a:schemeClr val="bg1"/>
                </a:solidFill>
                <a:latin typeface="BIZ UDゴシック" panose="020B0400000000000000" pitchFamily="49" charset="-128"/>
                <a:ea typeface="BIZ UDゴシック" panose="020B0400000000000000" pitchFamily="49" charset="-128"/>
              </a:rPr>
              <a:t>我が国の自殺の実態と児童生</a:t>
            </a:r>
          </a:p>
          <a:p>
            <a:r>
              <a:rPr lang="ja-JP" altLang="en-US" sz="4400" dirty="0">
                <a:solidFill>
                  <a:schemeClr val="bg1"/>
                </a:solidFill>
                <a:latin typeface="BIZ UDゴシック" panose="020B0400000000000000" pitchFamily="49" charset="-128"/>
                <a:ea typeface="BIZ UDゴシック" panose="020B0400000000000000" pitchFamily="49" charset="-128"/>
              </a:rPr>
              <a:t>　徒の自殺をめぐる状況について</a:t>
            </a:r>
            <a:endParaRPr lang="en-US" altLang="ja-JP" sz="4400" dirty="0">
              <a:solidFill>
                <a:schemeClr val="bg1"/>
              </a:solidFill>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247736" y="4376640"/>
            <a:ext cx="8648521" cy="2123658"/>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自殺予防教育を支える</a:t>
            </a:r>
          </a:p>
          <a:p>
            <a:r>
              <a:rPr lang="ja-JP" altLang="en-US" sz="4400" dirty="0">
                <a:solidFill>
                  <a:prstClr val="white"/>
                </a:solidFill>
                <a:latin typeface="BIZ UDゴシック" panose="020B0400000000000000" pitchFamily="49" charset="-128"/>
                <a:ea typeface="BIZ UDゴシック" panose="020B0400000000000000" pitchFamily="49" charset="-128"/>
              </a:rPr>
              <a:t>　人権教育について</a:t>
            </a:r>
          </a:p>
          <a:p>
            <a:r>
              <a:rPr lang="ja-JP" altLang="en-US" sz="4400" dirty="0">
                <a:solidFill>
                  <a:prstClr val="white"/>
                </a:solidFill>
                <a:latin typeface="BIZ UDゴシック" panose="020B0400000000000000" pitchFamily="49" charset="-128"/>
                <a:ea typeface="BIZ UDゴシック" panose="020B0400000000000000" pitchFamily="49" charset="-128"/>
              </a:rPr>
              <a:t>　</a:t>
            </a:r>
          </a:p>
        </p:txBody>
      </p:sp>
      <p:sp>
        <p:nvSpPr>
          <p:cNvPr id="14" name="テキスト ボックス 13"/>
          <p:cNvSpPr txBox="1"/>
          <p:nvPr/>
        </p:nvSpPr>
        <p:spPr>
          <a:xfrm>
            <a:off x="247736" y="2768714"/>
            <a:ext cx="8896264"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a:t>
            </a:r>
            <a:r>
              <a:rPr lang="ja-JP" altLang="en-US" sz="4400" dirty="0">
                <a:solidFill>
                  <a:schemeClr val="bg1"/>
                </a:solidFill>
                <a:latin typeface="BIZ UDゴシック" panose="020B0400000000000000" pitchFamily="49" charset="-128"/>
                <a:ea typeface="BIZ UDゴシック" panose="020B0400000000000000" pitchFamily="49" charset="-128"/>
              </a:rPr>
              <a:t>自殺予防教育に係る法律等に</a:t>
            </a:r>
          </a:p>
          <a:p>
            <a:r>
              <a:rPr lang="ja-JP" altLang="en-US" sz="4400" dirty="0">
                <a:solidFill>
                  <a:schemeClr val="bg1"/>
                </a:solidFill>
                <a:latin typeface="BIZ UDゴシック" panose="020B0400000000000000" pitchFamily="49" charset="-128"/>
                <a:ea typeface="BIZ UDゴシック" panose="020B0400000000000000" pitchFamily="49" charset="-128"/>
              </a:rPr>
              <a:t>　ついて</a:t>
            </a: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ED204FF-85F2-4199-A1A1-2AAC10F5E08B}"/>
              </a:ext>
            </a:extLst>
          </p:cNvPr>
          <p:cNvPicPr>
            <a:picLocks noChangeAspect="1"/>
          </p:cNvPicPr>
          <p:nvPr/>
        </p:nvPicPr>
        <p:blipFill>
          <a:blip r:embed="rId3"/>
          <a:stretch>
            <a:fillRect/>
          </a:stretch>
        </p:blipFill>
        <p:spPr>
          <a:xfrm>
            <a:off x="723370" y="1304087"/>
            <a:ext cx="6942860" cy="4815795"/>
          </a:xfrm>
          <a:prstGeom prst="rect">
            <a:avLst/>
          </a:prstGeom>
        </p:spPr>
      </p:pic>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3</a:t>
            </a:fld>
            <a:endParaRPr kumimoji="1" lang="ja-JP" altLang="en-US"/>
          </a:p>
        </p:txBody>
      </p:sp>
      <p:sp>
        <p:nvSpPr>
          <p:cNvPr id="3" name="正方形/長方形 2"/>
          <p:cNvSpPr/>
          <p:nvPr/>
        </p:nvSpPr>
        <p:spPr>
          <a:xfrm>
            <a:off x="2068329" y="5951234"/>
            <a:ext cx="4185761" cy="461665"/>
          </a:xfrm>
          <a:prstGeom prst="rect">
            <a:avLst/>
          </a:prstGeom>
        </p:spPr>
        <p:txBody>
          <a:bodyPr wrap="none">
            <a:spAutoFit/>
          </a:bodyPr>
          <a:lstStyle/>
          <a:p>
            <a:pPr algn="just">
              <a:spcAft>
                <a:spcPts val="0"/>
              </a:spcAft>
            </a:pPr>
            <a:r>
              <a:rPr lang="ja-JP" altLang="ja-JP" sz="2400" kern="100" dirty="0">
                <a:latin typeface="Century" panose="02040604050505020304" pitchFamily="18" charset="0"/>
                <a:ea typeface="ＭＳ ゴシック" panose="020B0609070205080204" pitchFamily="49" charset="-128"/>
                <a:cs typeface="Times New Roman" panose="02020603050405020304" pitchFamily="18" charset="0"/>
              </a:rPr>
              <a:t>日本における自殺者数の推移</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正方形/長方形 8"/>
          <p:cNvSpPr/>
          <p:nvPr/>
        </p:nvSpPr>
        <p:spPr>
          <a:xfrm>
            <a:off x="655349" y="6119882"/>
            <a:ext cx="7078903" cy="669414"/>
          </a:xfrm>
          <a:prstGeom prst="rect">
            <a:avLst/>
          </a:prstGeom>
          <a:ln>
            <a:noFill/>
            <a:prstDash val="sysDot"/>
          </a:ln>
        </p:spPr>
        <p:txBody>
          <a:bodyPr wrap="square">
            <a:spAutoFit/>
          </a:bodyPr>
          <a:lstStyle/>
          <a:p>
            <a:pPr marL="101600" indent="-101600" algn="just" eaLnBrk="0" hangingPunct="0">
              <a:lnSpc>
                <a:spcPts val="900"/>
              </a:lnSpc>
              <a:spcAft>
                <a:spcPts val="0"/>
              </a:spcAft>
            </a:pPr>
            <a:endParaRPr lang="ja-JP" altLang="en-US" sz="2800" kern="100" baseline="-25000" dirty="0">
              <a:latin typeface="Century" panose="02040604050505020304" pitchFamily="18" charset="0"/>
              <a:ea typeface="ＭＳ ゴシック" panose="020B0609070205080204" pitchFamily="49" charset="-128"/>
              <a:cs typeface="Times New Roman" panose="02020603050405020304" pitchFamily="18" charset="0"/>
            </a:endParaRPr>
          </a:p>
          <a:p>
            <a:pPr marL="101600" indent="-101600" algn="just" eaLnBrk="0" hangingPunct="0">
              <a:lnSpc>
                <a:spcPts val="900"/>
              </a:lnSpc>
              <a:spcAft>
                <a:spcPts val="0"/>
              </a:spcAft>
            </a:pPr>
            <a:endParaRPr lang="ja-JP" altLang="en-US" sz="2800" kern="100" baseline="-25000" dirty="0">
              <a:latin typeface="Century" panose="02040604050505020304" pitchFamily="18" charset="0"/>
              <a:ea typeface="ＭＳ ゴシック" panose="020B0609070205080204" pitchFamily="49" charset="-128"/>
              <a:cs typeface="Times New Roman" panose="02020603050405020304" pitchFamily="18" charset="0"/>
            </a:endParaRPr>
          </a:p>
          <a:p>
            <a:pPr marL="101600" indent="-101600" algn="just" eaLnBrk="0" hangingPunct="0">
              <a:lnSpc>
                <a:spcPts val="900"/>
              </a:lnSpc>
              <a:spcAft>
                <a:spcPts val="0"/>
              </a:spcAft>
            </a:pPr>
            <a:endParaRPr lang="ja-JP" altLang="en-US" sz="2800" kern="100" baseline="-25000" dirty="0">
              <a:latin typeface="Century" panose="02040604050505020304" pitchFamily="18" charset="0"/>
              <a:ea typeface="ＭＳ ゴシック" panose="020B0609070205080204" pitchFamily="49" charset="-128"/>
              <a:cs typeface="Times New Roman" panose="02020603050405020304" pitchFamily="18" charset="0"/>
            </a:endParaRPr>
          </a:p>
          <a:p>
            <a:pPr marL="101600" indent="-101600" algn="just" eaLnBrk="0" hangingPunct="0">
              <a:lnSpc>
                <a:spcPts val="900"/>
              </a:lnSpc>
              <a:spcAft>
                <a:spcPts val="0"/>
              </a:spcAft>
            </a:pPr>
            <a:r>
              <a:rPr lang="en-US" altLang="ja-JP" sz="2400" kern="100" baseline="-250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2400" kern="100" baseline="-250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kern="100" baseline="-250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厚生労働省</a:t>
            </a:r>
            <a:r>
              <a:rPr lang="ja-JP" altLang="en-US" sz="2400" kern="100" baseline="-250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ja-JP" sz="2400" kern="100" baseline="-250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自殺</a:t>
            </a:r>
            <a:r>
              <a:rPr lang="ja-JP" altLang="en-US" sz="2400" kern="100" baseline="-250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の統計：地域における自殺の基礎資料」を基に作成</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01600" indent="-101600" algn="just" eaLnBrk="0" hangingPunct="0">
              <a:lnSpc>
                <a:spcPts val="900"/>
              </a:lnSpc>
              <a:spcAft>
                <a:spcPts val="0"/>
              </a:spcAft>
            </a:pPr>
            <a:endParaRPr lang="ja-JP" altLang="en-US" sz="2800" kern="100" baseline="-25000" dirty="0">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0" name="タイトル 9"/>
          <p:cNvSpPr>
            <a:spLocks noGrp="1"/>
          </p:cNvSpPr>
          <p:nvPr>
            <p:ph type="title"/>
          </p:nvPr>
        </p:nvSpPr>
        <p:spPr>
          <a:xfrm>
            <a:off x="7435469" y="1417418"/>
            <a:ext cx="1520310" cy="3585420"/>
          </a:xfrm>
          <a:prstGeom prst="wedgeRoundRectCallout">
            <a:avLst>
              <a:gd name="adj1" fmla="val -282"/>
              <a:gd name="adj2" fmla="val 69863"/>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52400" algn="l">
              <a:lnSpc>
                <a:spcPts val="1400"/>
              </a:lnSpc>
              <a:spcAft>
                <a:spcPts val="0"/>
              </a:spcAft>
            </a:pP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自殺者の</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総数は減少</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傾向にあり</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ますが，自</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殺した児童</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生徒数は</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増加傾向に</a:t>
            </a: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br>
              <a:rPr lang="en-US" alt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あります</a:t>
            </a:r>
            <a:r>
              <a:rPr lang="ja-JP" sz="20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 name="右矢印 10"/>
          <p:cNvSpPr/>
          <p:nvPr/>
        </p:nvSpPr>
        <p:spPr>
          <a:xfrm rot="1386847">
            <a:off x="4501247" y="2508623"/>
            <a:ext cx="1266214" cy="249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21391624">
            <a:off x="4043965" y="4108200"/>
            <a:ext cx="2576287" cy="2191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p:nvPr/>
        </p:nvPicPr>
        <p:blipFill rotWithShape="1">
          <a:blip r:embed="rId4" cstate="print">
            <a:extLst>
              <a:ext uri="{28A0092B-C50C-407E-A947-70E740481C1C}">
                <a14:useLocalDpi xmlns:a14="http://schemas.microsoft.com/office/drawing/2010/main" val="0"/>
              </a:ext>
            </a:extLst>
          </a:blip>
          <a:srcRect b="56500"/>
          <a:stretch/>
        </p:blipFill>
        <p:spPr bwMode="auto">
          <a:xfrm>
            <a:off x="7486650" y="5142720"/>
            <a:ext cx="1906204" cy="1107242"/>
          </a:xfrm>
          <a:prstGeom prst="rect">
            <a:avLst/>
          </a:prstGeom>
          <a:ln>
            <a:noFill/>
          </a:ln>
          <a:extLst>
            <a:ext uri="{53640926-AAD7-44D8-BBD7-CCE9431645EC}">
              <a14:shadowObscured xmlns:a14="http://schemas.microsoft.com/office/drawing/2010/main"/>
            </a:ext>
          </a:extLst>
        </p:spPr>
      </p:pic>
      <p:sp>
        <p:nvSpPr>
          <p:cNvPr id="14" name="角丸四角形 13"/>
          <p:cNvSpPr/>
          <p:nvPr/>
        </p:nvSpPr>
        <p:spPr>
          <a:xfrm>
            <a:off x="504481" y="111189"/>
            <a:ext cx="7816881" cy="929832"/>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　１  我が国の自殺の実態と児童生徒の</a:t>
            </a:r>
            <a:endParaRPr lang="en-US" altLang="ja-JP"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endParaRPr>
          </a:p>
          <a:p>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　自殺をめぐる状況について</a:t>
            </a:r>
            <a:endParaRPr kumimoji="1" lang="ja-JP" altLang="en-US" sz="3200" dirty="0"/>
          </a:p>
        </p:txBody>
      </p:sp>
      <p:sp>
        <p:nvSpPr>
          <p:cNvPr id="15" name="テキスト ボックス 12"/>
          <p:cNvSpPr txBox="1">
            <a:spLocks/>
          </p:cNvSpPr>
          <p:nvPr/>
        </p:nvSpPr>
        <p:spPr>
          <a:xfrm>
            <a:off x="1209099" y="1222261"/>
            <a:ext cx="1258765" cy="1325563"/>
          </a:xfrm>
          <a:prstGeom prst="rect">
            <a:avLst/>
          </a:prstGeom>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ja-JP" altLang="en-US" sz="1050" b="1" kern="100" dirty="0">
                <a:ea typeface="ＭＳ ゴシック" panose="020B0609070205080204" pitchFamily="49" charset="-128"/>
                <a:cs typeface="Times New Roman" panose="02020603050405020304" pitchFamily="18" charset="0"/>
              </a:rPr>
              <a:t>（人</a:t>
            </a:r>
            <a:r>
              <a:rPr lang="ja-JP" sz="1050" b="1" kern="100" dirty="0">
                <a:ea typeface="ＭＳ ゴシック" panose="020B0609070205080204" pitchFamily="49" charset="-128"/>
                <a:cs typeface="Times New Roman" panose="02020603050405020304" pitchFamily="18" charset="0"/>
              </a:rPr>
              <a:t>）</a:t>
            </a:r>
            <a:endParaRPr lang="ja-JP" sz="1050" b="1" kern="100" dirty="0">
              <a:ea typeface="ＭＳ 明朝" panose="02020609040205080304" pitchFamily="17" charset="-128"/>
              <a:cs typeface="Times New Roman" panose="02020603050405020304" pitchFamily="18" charset="0"/>
            </a:endParaRPr>
          </a:p>
        </p:txBody>
      </p:sp>
      <p:sp>
        <p:nvSpPr>
          <p:cNvPr id="16" name="テキスト ボックス 12"/>
          <p:cNvSpPr txBox="1">
            <a:spLocks/>
          </p:cNvSpPr>
          <p:nvPr/>
        </p:nvSpPr>
        <p:spPr>
          <a:xfrm>
            <a:off x="6857267" y="1171066"/>
            <a:ext cx="1258765" cy="1325563"/>
          </a:xfrm>
          <a:prstGeom prst="rect">
            <a:avLst/>
          </a:prstGeom>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ja-JP" altLang="en-US" sz="1050" b="1" kern="100" dirty="0">
                <a:ea typeface="ＭＳ ゴシック" panose="020B0609070205080204" pitchFamily="49" charset="-128"/>
                <a:cs typeface="Times New Roman" panose="02020603050405020304" pitchFamily="18" charset="0"/>
              </a:rPr>
              <a:t>（人</a:t>
            </a:r>
            <a:r>
              <a:rPr lang="ja-JP" sz="1050" b="1" kern="100" dirty="0">
                <a:ea typeface="ＭＳ ゴシック" panose="020B0609070205080204" pitchFamily="49" charset="-128"/>
                <a:cs typeface="Times New Roman" panose="02020603050405020304" pitchFamily="18" charset="0"/>
              </a:rPr>
              <a:t>）</a:t>
            </a:r>
            <a:endParaRPr lang="ja-JP" sz="1050" b="1" kern="100" dirty="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0652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4</a:t>
            </a:fld>
            <a:endParaRPr kumimoji="1" lang="ja-JP" altLang="en-US"/>
          </a:p>
        </p:txBody>
      </p:sp>
      <p:sp>
        <p:nvSpPr>
          <p:cNvPr id="6" name="テキスト ボックス 12"/>
          <p:cNvSpPr txBox="1">
            <a:spLocks noGrp="1"/>
          </p:cNvSpPr>
          <p:nvPr>
            <p:ph type="title"/>
          </p:nvPr>
        </p:nvSpPr>
        <p:spPr>
          <a:xfrm>
            <a:off x="331177" y="257907"/>
            <a:ext cx="7886700" cy="422031"/>
          </a:xfrm>
          <a:prstGeom prst="rect">
            <a:avLst/>
          </a:prstGeom>
          <a:solidFill>
            <a:srgbClr val="FF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b="1" kern="100" dirty="0">
                <a:solidFill>
                  <a:srgbClr val="002060"/>
                </a:solidFill>
                <a:ea typeface="ＭＳ ゴシック" panose="020B0609070205080204" pitchFamily="49" charset="-128"/>
                <a:cs typeface="Times New Roman" panose="02020603050405020304" pitchFamily="18" charset="0"/>
              </a:rPr>
              <a:t>　自殺をした児童生徒が置かれていた状況</a:t>
            </a:r>
            <a:r>
              <a:rPr lang="ja-JP" sz="2400" b="1" kern="100" dirty="0">
                <a:solidFill>
                  <a:srgbClr val="002060"/>
                </a:solidFill>
                <a:effectLst/>
                <a:ea typeface="ＭＳ ゴシック" panose="020B0609070205080204" pitchFamily="49" charset="-128"/>
                <a:cs typeface="Times New Roman" panose="02020603050405020304" pitchFamily="18" charset="0"/>
              </a:rPr>
              <a:t>（</a:t>
            </a:r>
            <a:r>
              <a:rPr lang="ja-JP" altLang="en-US" sz="2400" b="1" kern="100" dirty="0">
                <a:solidFill>
                  <a:srgbClr val="002060"/>
                </a:solidFill>
                <a:effectLst/>
                <a:ea typeface="ＭＳ ゴシック" panose="020B0609070205080204" pitchFamily="49" charset="-128"/>
                <a:cs typeface="Times New Roman" panose="02020603050405020304" pitchFamily="18" charset="0"/>
              </a:rPr>
              <a:t>国公私立</a:t>
            </a:r>
            <a:r>
              <a:rPr lang="ja-JP" sz="2400" b="1" kern="100" dirty="0">
                <a:solidFill>
                  <a:srgbClr val="002060"/>
                </a:solidFill>
                <a:effectLst/>
                <a:ea typeface="ＭＳ ゴシック" panose="020B0609070205080204" pitchFamily="49" charset="-128"/>
                <a:cs typeface="Times New Roman" panose="02020603050405020304" pitchFamily="18" charset="0"/>
              </a:rPr>
              <a:t>）</a:t>
            </a:r>
            <a:endParaRPr lang="ja-JP" sz="2400" b="1" kern="100" dirty="0">
              <a:solidFill>
                <a:srgbClr val="002060"/>
              </a:solidFill>
              <a:effectLst/>
              <a:ea typeface="ＭＳ 明朝" panose="02020609040205080304" pitchFamily="17" charset="-128"/>
              <a:cs typeface="Times New Roman" panose="02020603050405020304" pitchFamily="18" charset="0"/>
            </a:endParaRPr>
          </a:p>
        </p:txBody>
      </p:sp>
      <p:sp>
        <p:nvSpPr>
          <p:cNvPr id="7" name="テキスト ボックス 12"/>
          <p:cNvSpPr txBox="1">
            <a:spLocks/>
          </p:cNvSpPr>
          <p:nvPr/>
        </p:nvSpPr>
        <p:spPr>
          <a:xfrm>
            <a:off x="8354209" y="5559629"/>
            <a:ext cx="1258765" cy="1325563"/>
          </a:xfrm>
          <a:prstGeom prst="rect">
            <a:avLst/>
          </a:prstGeom>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ja-JP" altLang="en-US" sz="1400" b="1" kern="100" dirty="0">
                <a:ea typeface="ＭＳ ゴシック" panose="020B0609070205080204" pitchFamily="49" charset="-128"/>
                <a:cs typeface="Times New Roman" panose="02020603050405020304" pitchFamily="18" charset="0"/>
              </a:rPr>
              <a:t>（％</a:t>
            </a:r>
            <a:r>
              <a:rPr lang="ja-JP" sz="1400" b="1" kern="100" dirty="0">
                <a:ea typeface="ＭＳ ゴシック" panose="020B0609070205080204" pitchFamily="49" charset="-128"/>
                <a:cs typeface="Times New Roman" panose="02020603050405020304" pitchFamily="18" charset="0"/>
              </a:rPr>
              <a:t>）</a:t>
            </a:r>
            <a:endParaRPr lang="ja-JP" sz="1400" b="1" kern="100" dirty="0">
              <a:ea typeface="ＭＳ 明朝" panose="02020609040205080304" pitchFamily="17" charset="-128"/>
              <a:cs typeface="Times New Roman" panose="02020603050405020304" pitchFamily="18" charset="0"/>
            </a:endParaRPr>
          </a:p>
        </p:txBody>
      </p:sp>
      <p:sp>
        <p:nvSpPr>
          <p:cNvPr id="8" name="テキスト ボックス 12"/>
          <p:cNvSpPr txBox="1">
            <a:spLocks/>
          </p:cNvSpPr>
          <p:nvPr/>
        </p:nvSpPr>
        <p:spPr>
          <a:xfrm>
            <a:off x="331177" y="6052452"/>
            <a:ext cx="7886700" cy="1319275"/>
          </a:xfrm>
          <a:prstGeom prst="rect">
            <a:avLst/>
          </a:prstGeom>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altLang="ja-JP" sz="1600" kern="100" dirty="0">
                <a:solidFill>
                  <a:schemeClr val="tx1"/>
                </a:solidFill>
                <a:ea typeface="ＭＳ ゴシック" panose="020B0609070205080204" pitchFamily="49" charset="-128"/>
                <a:cs typeface="Times New Roman" panose="02020603050405020304" pitchFamily="18" charset="0"/>
              </a:rPr>
              <a:t>※</a:t>
            </a:r>
            <a:r>
              <a:rPr lang="ja-JP" altLang="en-US" sz="1600" kern="100" dirty="0">
                <a:solidFill>
                  <a:schemeClr val="tx1"/>
                </a:solidFill>
                <a:ea typeface="ＭＳ ゴシック" panose="020B0609070205080204" pitchFamily="49" charset="-128"/>
                <a:cs typeface="Times New Roman" panose="02020603050405020304" pitchFamily="18" charset="0"/>
              </a:rPr>
              <a:t>　文部科学省「令和２年度児童生徒の問題行動・不登校等生徒指導上の諸課題に</a:t>
            </a:r>
          </a:p>
          <a:p>
            <a:pPr algn="just"/>
            <a:r>
              <a:rPr lang="ja-JP" altLang="en-US" sz="1600" kern="100" dirty="0">
                <a:solidFill>
                  <a:schemeClr val="tx1"/>
                </a:solidFill>
                <a:ea typeface="ＭＳ ゴシック" panose="020B0609070205080204" pitchFamily="49" charset="-128"/>
                <a:cs typeface="Times New Roman" panose="02020603050405020304" pitchFamily="18" charset="0"/>
              </a:rPr>
              <a:t>　関する調査結果」より</a:t>
            </a:r>
            <a:endParaRPr lang="ja-JP" sz="1600" kern="100" dirty="0">
              <a:solidFill>
                <a:schemeClr val="tx1"/>
              </a:solidFill>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BC1FFDA3-1254-4BD2-ACAF-EF643462233C}"/>
              </a:ext>
            </a:extLst>
          </p:cNvPr>
          <p:cNvPicPr>
            <a:picLocks noChangeAspect="1"/>
          </p:cNvPicPr>
          <p:nvPr/>
        </p:nvPicPr>
        <p:blipFill>
          <a:blip r:embed="rId3"/>
          <a:stretch>
            <a:fillRect/>
          </a:stretch>
        </p:blipFill>
        <p:spPr>
          <a:xfrm>
            <a:off x="435128" y="941577"/>
            <a:ext cx="8080222" cy="5110875"/>
          </a:xfrm>
          <a:prstGeom prst="rect">
            <a:avLst/>
          </a:prstGeom>
        </p:spPr>
      </p:pic>
      <p:sp>
        <p:nvSpPr>
          <p:cNvPr id="9" name="テキスト ボックス 12">
            <a:extLst>
              <a:ext uri="{FF2B5EF4-FFF2-40B4-BE49-F238E27FC236}">
                <a16:creationId xmlns:a16="http://schemas.microsoft.com/office/drawing/2014/main" id="{7570933A-1E28-4743-9C1C-CEFD7CE51E21}"/>
              </a:ext>
            </a:extLst>
          </p:cNvPr>
          <p:cNvSpPr txBox="1">
            <a:spLocks/>
          </p:cNvSpPr>
          <p:nvPr/>
        </p:nvSpPr>
        <p:spPr>
          <a:xfrm>
            <a:off x="6457950" y="702707"/>
            <a:ext cx="1896259" cy="216101"/>
          </a:xfrm>
          <a:prstGeom prst="rect">
            <a:avLst/>
          </a:prstGeom>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altLang="ja-JP" sz="1600" kern="100" dirty="0">
                <a:solidFill>
                  <a:schemeClr val="tx1"/>
                </a:solidFill>
                <a:ea typeface="ＭＳ ゴシック" panose="020B0609070205080204" pitchFamily="49" charset="-128"/>
                <a:cs typeface="Times New Roman" panose="02020603050405020304" pitchFamily="18" charset="0"/>
              </a:rPr>
              <a:t>※</a:t>
            </a:r>
            <a:r>
              <a:rPr lang="ja-JP" altLang="en-US" sz="1600" kern="100" dirty="0">
                <a:solidFill>
                  <a:schemeClr val="tx1"/>
                </a:solidFill>
                <a:ea typeface="ＭＳ ゴシック" panose="020B0609070205080204" pitchFamily="49" charset="-128"/>
                <a:cs typeface="Times New Roman" panose="02020603050405020304" pitchFamily="18" charset="0"/>
              </a:rPr>
              <a:t>　複数回答</a:t>
            </a:r>
          </a:p>
        </p:txBody>
      </p:sp>
    </p:spTree>
    <p:extLst>
      <p:ext uri="{BB962C8B-B14F-4D97-AF65-F5344CB8AC3E}">
        <p14:creationId xmlns:p14="http://schemas.microsoft.com/office/powerpoint/2010/main" val="33828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5</a:t>
            </a:fld>
            <a:endParaRPr kumimoji="1" lang="ja-JP" altLang="en-US"/>
          </a:p>
        </p:txBody>
      </p:sp>
      <p:sp>
        <p:nvSpPr>
          <p:cNvPr id="5" name="タイトル 4"/>
          <p:cNvSpPr>
            <a:spLocks noGrp="1"/>
          </p:cNvSpPr>
          <p:nvPr>
            <p:ph type="ctrTitle"/>
          </p:nvPr>
        </p:nvSpPr>
        <p:spPr>
          <a:xfrm>
            <a:off x="275896" y="1155257"/>
            <a:ext cx="8592207" cy="5201094"/>
          </a:xfrm>
          <a:prstGeom prst="roundRect">
            <a:avLst>
              <a:gd name="adj" fmla="val 7685"/>
            </a:avLst>
          </a:prstGeom>
          <a:gradFill flip="none" rotWithShape="1">
            <a:gsLst>
              <a:gs pos="0">
                <a:srgbClr val="ECFFD9"/>
              </a:gs>
              <a:gs pos="73100">
                <a:schemeClr val="bg1"/>
              </a:gs>
              <a:gs pos="46200">
                <a:srgbClr val="ECFFD9"/>
              </a:gs>
              <a:gs pos="100000">
                <a:srgbClr val="ECFFD9"/>
              </a:gs>
            </a:gsLst>
            <a:path path="circle">
              <a:fillToRect r="100000" b="100000"/>
            </a:path>
            <a:tileRect l="-100000" t="-100000"/>
          </a:gradFill>
          <a:ln w="28575" cap="flat" cmpd="sng" algn="ctr">
            <a:solidFill>
              <a:schemeClr val="accent6">
                <a:lumMod val="75000"/>
              </a:scheme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en-US" sz="2400" kern="0" dirty="0">
                <a:effectLst/>
                <a:latin typeface="+mn-ea"/>
                <a:ea typeface="+mn-ea"/>
                <a:cs typeface="Times New Roman" panose="02020603050405020304" pitchFamily="18" charset="0"/>
              </a:rPr>
              <a:t> </a:t>
            </a:r>
            <a:endParaRPr lang="ja-JP" sz="2400" kern="100" dirty="0">
              <a:effectLst/>
              <a:latin typeface="+mn-ea"/>
              <a:ea typeface="+mn-ea"/>
              <a:cs typeface="Times New Roman" panose="02020603050405020304" pitchFamily="18" charset="0"/>
            </a:endParaRPr>
          </a:p>
          <a:p>
            <a:pPr algn="just">
              <a:spcAft>
                <a:spcPts val="0"/>
              </a:spcAft>
            </a:pPr>
            <a:r>
              <a:rPr lang="ja-JP" sz="2400" kern="0" dirty="0">
                <a:solidFill>
                  <a:srgbClr val="FF0000"/>
                </a:solidFill>
                <a:effectLst/>
                <a:latin typeface="+mn-ea"/>
                <a:ea typeface="+mn-ea"/>
                <a:cs typeface="Times New Roman" panose="02020603050405020304" pitchFamily="18" charset="0"/>
              </a:rPr>
              <a:t>・</a:t>
            </a:r>
            <a:r>
              <a:rPr lang="en-US" sz="2400" kern="0" dirty="0">
                <a:solidFill>
                  <a:srgbClr val="FF0000"/>
                </a:solidFill>
                <a:effectLst/>
                <a:latin typeface="+mn-ea"/>
                <a:ea typeface="+mn-ea"/>
                <a:cs typeface="Times New Roman" panose="02020603050405020304" pitchFamily="18" charset="0"/>
              </a:rPr>
              <a:t>2006</a:t>
            </a:r>
            <a:r>
              <a:rPr lang="ja-JP" sz="2400" kern="0" dirty="0">
                <a:solidFill>
                  <a:srgbClr val="FF0000"/>
                </a:solidFill>
                <a:effectLst/>
                <a:latin typeface="+mn-ea"/>
                <a:ea typeface="+mn-ea"/>
                <a:cs typeface="Times New Roman" panose="02020603050405020304" pitchFamily="18" charset="0"/>
              </a:rPr>
              <a:t>年</a:t>
            </a:r>
            <a:r>
              <a:rPr lang="en-US" sz="2400" kern="0" dirty="0">
                <a:solidFill>
                  <a:srgbClr val="FF0000"/>
                </a:solidFill>
                <a:effectLst/>
                <a:latin typeface="+mn-ea"/>
                <a:ea typeface="+mn-ea"/>
                <a:cs typeface="Times New Roman" panose="02020603050405020304" pitchFamily="18" charset="0"/>
              </a:rPr>
              <a:t>(H18)</a:t>
            </a:r>
            <a:r>
              <a:rPr lang="ja-JP" sz="2400" kern="0" dirty="0">
                <a:solidFill>
                  <a:srgbClr val="FF0000"/>
                </a:solidFill>
                <a:effectLst/>
                <a:latin typeface="+mn-ea"/>
                <a:ea typeface="+mn-ea"/>
                <a:cs typeface="Times New Roman" panose="02020603050405020304" pitchFamily="18" charset="0"/>
              </a:rPr>
              <a:t>　 </a:t>
            </a:r>
            <a:r>
              <a:rPr lang="ja-JP" sz="2400" b="1" kern="0" dirty="0">
                <a:solidFill>
                  <a:srgbClr val="FF0000"/>
                </a:solidFill>
                <a:effectLst/>
                <a:latin typeface="+mn-ea"/>
                <a:ea typeface="+mn-ea"/>
                <a:cs typeface="Times New Roman" panose="02020603050405020304" pitchFamily="18" charset="0"/>
              </a:rPr>
              <a:t>自殺対策基本法の施行</a:t>
            </a:r>
            <a:r>
              <a:rPr lang="ja-JP" sz="2400" kern="100" dirty="0">
                <a:effectLst/>
                <a:latin typeface="+mn-ea"/>
                <a:ea typeface="+mn-ea"/>
                <a:cs typeface="Times New Roman" panose="02020603050405020304" pitchFamily="18" charset="0"/>
              </a:rPr>
              <a:t>（厚生労働省）</a:t>
            </a:r>
            <a:r>
              <a:rPr lang="en-US" sz="2400" kern="100" dirty="0">
                <a:effectLst/>
                <a:latin typeface="+mn-ea"/>
                <a:ea typeface="+mn-ea"/>
                <a:cs typeface="Times New Roman" panose="02020603050405020304" pitchFamily="18" charset="0"/>
              </a:rPr>
              <a:t>              </a:t>
            </a:r>
            <a:endParaRPr lang="ja-JP" sz="2400" kern="100" dirty="0">
              <a:effectLst/>
              <a:latin typeface="+mn-ea"/>
              <a:ea typeface="+mn-ea"/>
              <a:cs typeface="Times New Roman" panose="02020603050405020304" pitchFamily="18" charset="0"/>
            </a:endParaRPr>
          </a:p>
          <a:p>
            <a:pPr algn="just">
              <a:spcAft>
                <a:spcPts val="0"/>
              </a:spcAft>
            </a:pPr>
            <a:r>
              <a:rPr lang="ja-JP" sz="2400" kern="0" dirty="0">
                <a:effectLst/>
                <a:latin typeface="+mn-ea"/>
                <a:ea typeface="+mn-ea"/>
                <a:cs typeface="Times New Roman" panose="02020603050405020304" pitchFamily="18" charset="0"/>
              </a:rPr>
              <a:t>・</a:t>
            </a:r>
            <a:r>
              <a:rPr lang="en-US" sz="2400" kern="0" dirty="0">
                <a:effectLst/>
                <a:latin typeface="+mn-ea"/>
                <a:ea typeface="+mn-ea"/>
                <a:cs typeface="Times New Roman" panose="02020603050405020304" pitchFamily="18" charset="0"/>
              </a:rPr>
              <a:t>2007</a:t>
            </a:r>
            <a:r>
              <a:rPr lang="ja-JP" sz="2400" kern="0" dirty="0">
                <a:effectLst/>
                <a:latin typeface="+mn-ea"/>
                <a:ea typeface="+mn-ea"/>
                <a:cs typeface="Times New Roman" panose="02020603050405020304" pitchFamily="18" charset="0"/>
              </a:rPr>
              <a:t>年</a:t>
            </a:r>
            <a:r>
              <a:rPr lang="en-US" sz="2400" kern="0" dirty="0">
                <a:effectLst/>
                <a:latin typeface="+mn-ea"/>
                <a:ea typeface="+mn-ea"/>
                <a:cs typeface="Times New Roman" panose="02020603050405020304" pitchFamily="18" charset="0"/>
              </a:rPr>
              <a:t>(H19) </a:t>
            </a:r>
            <a:r>
              <a:rPr lang="ja-JP" sz="2400" kern="0" dirty="0">
                <a:effectLst/>
                <a:latin typeface="+mn-ea"/>
                <a:ea typeface="+mn-ea"/>
                <a:cs typeface="Times New Roman" panose="02020603050405020304" pitchFamily="18" charset="0"/>
              </a:rPr>
              <a:t>　</a:t>
            </a:r>
            <a:r>
              <a:rPr lang="ja-JP" sz="2400" b="1" kern="0" dirty="0">
                <a:effectLst/>
                <a:latin typeface="+mn-ea"/>
                <a:ea typeface="+mn-ea"/>
                <a:cs typeface="Times New Roman" panose="02020603050405020304" pitchFamily="18" charset="0"/>
              </a:rPr>
              <a:t>自殺総合対策大綱の策定</a:t>
            </a:r>
            <a:r>
              <a:rPr lang="ja-JP" sz="2400" kern="100" dirty="0">
                <a:effectLst/>
                <a:latin typeface="+mn-ea"/>
                <a:ea typeface="+mn-ea"/>
                <a:cs typeface="Times New Roman" panose="02020603050405020304" pitchFamily="18" charset="0"/>
              </a:rPr>
              <a:t>（厚生労働省）</a:t>
            </a:r>
          </a:p>
          <a:p>
            <a:pPr marL="1219200" indent="-1219200" algn="just">
              <a:spcAft>
                <a:spcPts val="0"/>
              </a:spcAft>
            </a:pPr>
            <a:r>
              <a:rPr lang="ja-JP" sz="2400" kern="100" dirty="0">
                <a:effectLst/>
                <a:latin typeface="+mn-ea"/>
                <a:ea typeface="+mn-ea"/>
                <a:cs typeface="Times New Roman" panose="02020603050405020304" pitchFamily="18" charset="0"/>
              </a:rPr>
              <a:t>・</a:t>
            </a:r>
            <a:r>
              <a:rPr lang="en-US" sz="2400" kern="100" dirty="0">
                <a:effectLst/>
                <a:latin typeface="+mn-ea"/>
                <a:ea typeface="+mn-ea"/>
                <a:cs typeface="Times New Roman" panose="02020603050405020304" pitchFamily="18" charset="0"/>
              </a:rPr>
              <a:t>2009</a:t>
            </a:r>
            <a:r>
              <a:rPr lang="ja-JP" sz="2400" kern="100" dirty="0">
                <a:effectLst/>
                <a:latin typeface="+mn-ea"/>
                <a:ea typeface="+mn-ea"/>
                <a:cs typeface="Times New Roman" panose="02020603050405020304" pitchFamily="18" charset="0"/>
              </a:rPr>
              <a:t>年</a:t>
            </a:r>
            <a:r>
              <a:rPr lang="en-US" sz="2400" kern="100" dirty="0">
                <a:effectLst/>
                <a:latin typeface="+mn-ea"/>
                <a:ea typeface="+mn-ea"/>
                <a:cs typeface="Times New Roman" panose="02020603050405020304" pitchFamily="18" charset="0"/>
              </a:rPr>
              <a:t>(H21)  </a:t>
            </a:r>
            <a:r>
              <a:rPr lang="ja-JP" sz="2400" kern="0" spc="-50" dirty="0">
                <a:effectLst/>
                <a:latin typeface="+mn-ea"/>
                <a:ea typeface="+mn-ea"/>
                <a:cs typeface="Times New Roman" panose="02020603050405020304" pitchFamily="18" charset="0"/>
              </a:rPr>
              <a:t>「教師が知っておきたい子供の自殺予防」のマニュ</a:t>
            </a:r>
            <a:r>
              <a:rPr lang="ja-JP" altLang="en-US" sz="2400" kern="0" spc="-50" dirty="0">
                <a:effectLst/>
                <a:latin typeface="+mn-ea"/>
                <a:ea typeface="+mn-ea"/>
                <a:cs typeface="Times New Roman" panose="02020603050405020304" pitchFamily="18" charset="0"/>
              </a:rPr>
              <a:t>　</a:t>
            </a:r>
            <a:br>
              <a:rPr lang="ja-JP" altLang="en-US" sz="2400" kern="0" spc="-50" dirty="0">
                <a:effectLst/>
                <a:latin typeface="+mn-ea"/>
                <a:ea typeface="+mn-ea"/>
                <a:cs typeface="Times New Roman" panose="02020603050405020304" pitchFamily="18" charset="0"/>
              </a:rPr>
            </a:br>
            <a:r>
              <a:rPr lang="ja-JP" altLang="en-US" sz="2400" kern="0" spc="-50" dirty="0">
                <a:latin typeface="+mn-ea"/>
                <a:ea typeface="+mn-ea"/>
                <a:cs typeface="Times New Roman" panose="02020603050405020304" pitchFamily="18" charset="0"/>
              </a:rPr>
              <a:t>　　　　</a:t>
            </a:r>
            <a:r>
              <a:rPr lang="ja-JP" sz="2400" kern="0" spc="-50" dirty="0">
                <a:effectLst/>
                <a:latin typeface="+mn-ea"/>
                <a:ea typeface="+mn-ea"/>
                <a:cs typeface="Times New Roman" panose="02020603050405020304" pitchFamily="18" charset="0"/>
              </a:rPr>
              <a:t>アル及びリーフレット</a:t>
            </a:r>
            <a:r>
              <a:rPr lang="en-US" sz="2400" kern="100" dirty="0">
                <a:effectLst/>
                <a:latin typeface="+mn-ea"/>
                <a:ea typeface="+mn-ea"/>
                <a:cs typeface="Times New Roman" panose="02020603050405020304" pitchFamily="18" charset="0"/>
              </a:rPr>
              <a:t>  </a:t>
            </a:r>
            <a:r>
              <a:rPr lang="ja-JP" sz="2400" kern="100" dirty="0">
                <a:effectLst/>
                <a:latin typeface="+mn-ea"/>
                <a:ea typeface="+mn-ea"/>
                <a:cs typeface="Times New Roman" panose="02020603050405020304" pitchFamily="18" charset="0"/>
              </a:rPr>
              <a:t>　　　　</a:t>
            </a:r>
          </a:p>
          <a:p>
            <a:pPr algn="just">
              <a:spcAft>
                <a:spcPts val="0"/>
              </a:spcAft>
            </a:pPr>
            <a:r>
              <a:rPr lang="ja-JP" sz="2400" kern="100" dirty="0">
                <a:effectLst/>
                <a:latin typeface="+mn-ea"/>
                <a:ea typeface="+mn-ea"/>
                <a:cs typeface="Times New Roman" panose="02020603050405020304" pitchFamily="18" charset="0"/>
              </a:rPr>
              <a:t>・</a:t>
            </a:r>
            <a:r>
              <a:rPr lang="en-US" sz="2400" kern="100" dirty="0">
                <a:effectLst/>
                <a:latin typeface="+mn-ea"/>
                <a:ea typeface="+mn-ea"/>
                <a:cs typeface="Times New Roman" panose="02020603050405020304" pitchFamily="18" charset="0"/>
              </a:rPr>
              <a:t>2010</a:t>
            </a:r>
            <a:r>
              <a:rPr lang="ja-JP" sz="2400" kern="100" dirty="0">
                <a:effectLst/>
                <a:latin typeface="+mn-ea"/>
                <a:ea typeface="+mn-ea"/>
                <a:cs typeface="Times New Roman" panose="02020603050405020304" pitchFamily="18" charset="0"/>
              </a:rPr>
              <a:t>年</a:t>
            </a:r>
            <a:r>
              <a:rPr lang="en-US" sz="2400" kern="100" dirty="0">
                <a:effectLst/>
                <a:latin typeface="+mn-ea"/>
                <a:ea typeface="+mn-ea"/>
                <a:cs typeface="Times New Roman" panose="02020603050405020304" pitchFamily="18" charset="0"/>
              </a:rPr>
              <a:t>(H22)</a:t>
            </a:r>
            <a:r>
              <a:rPr lang="en-US" sz="2400" kern="0" dirty="0">
                <a:effectLst/>
                <a:latin typeface="+mn-ea"/>
                <a:ea typeface="+mn-ea"/>
                <a:cs typeface="Times New Roman" panose="02020603050405020304" pitchFamily="18" charset="0"/>
              </a:rPr>
              <a:t> </a:t>
            </a:r>
            <a:r>
              <a:rPr lang="ja-JP" sz="2400" kern="0" dirty="0">
                <a:effectLst/>
                <a:latin typeface="+mn-ea"/>
                <a:ea typeface="+mn-ea"/>
                <a:cs typeface="Times New Roman" panose="02020603050405020304" pitchFamily="18" charset="0"/>
              </a:rPr>
              <a:t>　子供の自殺が起きたときの緊急対応の手引き </a:t>
            </a:r>
            <a:endParaRPr lang="ja-JP" sz="2400" kern="100" dirty="0">
              <a:effectLst/>
              <a:latin typeface="+mn-ea"/>
              <a:ea typeface="+mn-ea"/>
              <a:cs typeface="Times New Roman" panose="02020603050405020304" pitchFamily="18" charset="0"/>
            </a:endParaRPr>
          </a:p>
          <a:p>
            <a:pPr algn="just">
              <a:spcAft>
                <a:spcPts val="0"/>
              </a:spcAft>
            </a:pPr>
            <a:r>
              <a:rPr lang="ja-JP" sz="2400" kern="0" dirty="0">
                <a:effectLst/>
                <a:latin typeface="+mn-ea"/>
                <a:ea typeface="+mn-ea"/>
                <a:cs typeface="Times New Roman" panose="02020603050405020304" pitchFamily="18" charset="0"/>
              </a:rPr>
              <a:t>・</a:t>
            </a:r>
            <a:r>
              <a:rPr lang="en-US" sz="2400" kern="0" dirty="0">
                <a:effectLst/>
                <a:latin typeface="+mn-ea"/>
                <a:ea typeface="+mn-ea"/>
                <a:cs typeface="Times New Roman" panose="02020603050405020304" pitchFamily="18" charset="0"/>
              </a:rPr>
              <a:t>2012</a:t>
            </a:r>
            <a:r>
              <a:rPr lang="ja-JP" sz="2400" kern="0" dirty="0">
                <a:effectLst/>
                <a:latin typeface="+mn-ea"/>
                <a:ea typeface="+mn-ea"/>
                <a:cs typeface="Times New Roman" panose="02020603050405020304" pitchFamily="18" charset="0"/>
              </a:rPr>
              <a:t>年</a:t>
            </a:r>
            <a:r>
              <a:rPr lang="en-US" sz="2400" kern="0" dirty="0">
                <a:effectLst/>
                <a:latin typeface="+mn-ea"/>
                <a:ea typeface="+mn-ea"/>
                <a:cs typeface="Times New Roman" panose="02020603050405020304" pitchFamily="18" charset="0"/>
              </a:rPr>
              <a:t>(H24)</a:t>
            </a:r>
            <a:r>
              <a:rPr lang="ja-JP" sz="2400" kern="0" dirty="0">
                <a:effectLst/>
                <a:latin typeface="+mn-ea"/>
                <a:ea typeface="+mn-ea"/>
                <a:cs typeface="Times New Roman" panose="02020603050405020304" pitchFamily="18" charset="0"/>
              </a:rPr>
              <a:t>　 </a:t>
            </a:r>
            <a:r>
              <a:rPr lang="ja-JP" sz="2400" b="1" kern="0" dirty="0">
                <a:effectLst/>
                <a:latin typeface="+mn-ea"/>
                <a:ea typeface="+mn-ea"/>
                <a:cs typeface="Times New Roman" panose="02020603050405020304" pitchFamily="18" charset="0"/>
              </a:rPr>
              <a:t>自殺総合対策大綱の見直し</a:t>
            </a:r>
            <a:r>
              <a:rPr lang="ja-JP" sz="2400" kern="100" dirty="0">
                <a:effectLst/>
                <a:latin typeface="+mn-ea"/>
                <a:ea typeface="+mn-ea"/>
                <a:cs typeface="Times New Roman" panose="02020603050405020304" pitchFamily="18" charset="0"/>
              </a:rPr>
              <a:t>（厚生労働省）</a:t>
            </a:r>
          </a:p>
          <a:p>
            <a:pPr marL="1219200" indent="-1219200" algn="just">
              <a:spcAft>
                <a:spcPts val="0"/>
              </a:spcAft>
            </a:pPr>
            <a:r>
              <a:rPr lang="ja-JP" sz="2400" kern="0" dirty="0">
                <a:effectLst/>
                <a:latin typeface="+mn-ea"/>
                <a:ea typeface="+mn-ea"/>
                <a:cs typeface="Times New Roman" panose="02020603050405020304" pitchFamily="18" charset="0"/>
              </a:rPr>
              <a:t>・</a:t>
            </a:r>
            <a:r>
              <a:rPr lang="en-US" sz="2400" kern="0" dirty="0">
                <a:effectLst/>
                <a:latin typeface="+mn-ea"/>
                <a:ea typeface="+mn-ea"/>
                <a:cs typeface="Times New Roman" panose="02020603050405020304" pitchFamily="18" charset="0"/>
              </a:rPr>
              <a:t>2014</a:t>
            </a:r>
            <a:r>
              <a:rPr lang="ja-JP" sz="2400" kern="0" dirty="0">
                <a:effectLst/>
                <a:latin typeface="+mn-ea"/>
                <a:ea typeface="+mn-ea"/>
                <a:cs typeface="Times New Roman" panose="02020603050405020304" pitchFamily="18" charset="0"/>
              </a:rPr>
              <a:t>年</a:t>
            </a:r>
            <a:r>
              <a:rPr lang="en-US" sz="2400" kern="0" dirty="0">
                <a:effectLst/>
                <a:latin typeface="+mn-ea"/>
                <a:ea typeface="+mn-ea"/>
                <a:cs typeface="Times New Roman" panose="02020603050405020304" pitchFamily="18" charset="0"/>
              </a:rPr>
              <a:t>(H26)</a:t>
            </a:r>
            <a:r>
              <a:rPr lang="ja-JP" sz="2400" kern="0" dirty="0">
                <a:effectLst/>
                <a:latin typeface="+mn-ea"/>
                <a:ea typeface="+mn-ea"/>
                <a:cs typeface="Times New Roman" panose="02020603050405020304" pitchFamily="18" charset="0"/>
              </a:rPr>
              <a:t>　 子供に伝えたい自殺予防（学校における自殺予</a:t>
            </a:r>
            <a:r>
              <a:rPr lang="ja-JP" altLang="en-US" sz="2400" kern="0" dirty="0">
                <a:effectLst/>
                <a:latin typeface="+mn-ea"/>
                <a:ea typeface="+mn-ea"/>
                <a:cs typeface="Times New Roman" panose="02020603050405020304" pitchFamily="18" charset="0"/>
              </a:rPr>
              <a:t>　　</a:t>
            </a:r>
            <a:br>
              <a:rPr lang="ja-JP" altLang="en-US" sz="2400" kern="0" dirty="0">
                <a:effectLst/>
                <a:latin typeface="+mn-ea"/>
                <a:ea typeface="+mn-ea"/>
                <a:cs typeface="Times New Roman" panose="02020603050405020304" pitchFamily="18" charset="0"/>
              </a:rPr>
            </a:br>
            <a:r>
              <a:rPr lang="ja-JP" altLang="en-US" sz="2400" kern="0" dirty="0">
                <a:latin typeface="+mn-ea"/>
                <a:ea typeface="+mn-ea"/>
                <a:cs typeface="Times New Roman" panose="02020603050405020304" pitchFamily="18" charset="0"/>
              </a:rPr>
              <a:t>　　　　</a:t>
            </a:r>
            <a:r>
              <a:rPr lang="ja-JP" sz="2400" kern="0" dirty="0">
                <a:effectLst/>
                <a:latin typeface="+mn-ea"/>
                <a:ea typeface="+mn-ea"/>
                <a:cs typeface="Times New Roman" panose="02020603050405020304" pitchFamily="18" charset="0"/>
              </a:rPr>
              <a:t>防教育導入の手引き）</a:t>
            </a:r>
            <a:endParaRPr lang="ja-JP" sz="2400" kern="100" dirty="0">
              <a:effectLst/>
              <a:latin typeface="+mn-ea"/>
              <a:ea typeface="+mn-ea"/>
              <a:cs typeface="Times New Roman" panose="02020603050405020304" pitchFamily="18" charset="0"/>
            </a:endParaRPr>
          </a:p>
          <a:p>
            <a:pPr algn="just">
              <a:spcAft>
                <a:spcPts val="0"/>
              </a:spcAft>
            </a:pPr>
            <a:r>
              <a:rPr lang="ja-JP" sz="2400" kern="0" dirty="0">
                <a:solidFill>
                  <a:srgbClr val="FF0000"/>
                </a:solidFill>
                <a:effectLst/>
                <a:latin typeface="+mn-ea"/>
                <a:ea typeface="+mn-ea"/>
                <a:cs typeface="Times New Roman" panose="02020603050405020304" pitchFamily="18" charset="0"/>
              </a:rPr>
              <a:t>・</a:t>
            </a:r>
            <a:r>
              <a:rPr lang="en-US" sz="2400" kern="0" dirty="0">
                <a:solidFill>
                  <a:srgbClr val="FF0000"/>
                </a:solidFill>
                <a:effectLst/>
                <a:latin typeface="+mn-ea"/>
                <a:ea typeface="+mn-ea"/>
                <a:cs typeface="Times New Roman" panose="02020603050405020304" pitchFamily="18" charset="0"/>
              </a:rPr>
              <a:t>2016</a:t>
            </a:r>
            <a:r>
              <a:rPr lang="ja-JP" sz="2400" kern="0" dirty="0">
                <a:solidFill>
                  <a:srgbClr val="FF0000"/>
                </a:solidFill>
                <a:effectLst/>
                <a:latin typeface="+mn-ea"/>
                <a:ea typeface="+mn-ea"/>
                <a:cs typeface="Times New Roman" panose="02020603050405020304" pitchFamily="18" charset="0"/>
              </a:rPr>
              <a:t>年</a:t>
            </a:r>
            <a:r>
              <a:rPr lang="en-US" sz="2400" kern="0" dirty="0">
                <a:solidFill>
                  <a:srgbClr val="FF0000"/>
                </a:solidFill>
                <a:effectLst/>
                <a:latin typeface="+mn-ea"/>
                <a:ea typeface="+mn-ea"/>
                <a:cs typeface="Times New Roman" panose="02020603050405020304" pitchFamily="18" charset="0"/>
              </a:rPr>
              <a:t>(H28)</a:t>
            </a:r>
            <a:r>
              <a:rPr lang="ja-JP" sz="2400" kern="0" dirty="0">
                <a:solidFill>
                  <a:srgbClr val="FF0000"/>
                </a:solidFill>
                <a:effectLst/>
                <a:latin typeface="+mn-ea"/>
                <a:ea typeface="+mn-ea"/>
                <a:cs typeface="Times New Roman" panose="02020603050405020304" pitchFamily="18" charset="0"/>
              </a:rPr>
              <a:t>　 </a:t>
            </a:r>
            <a:r>
              <a:rPr lang="ja-JP" sz="2400" b="1" kern="0" dirty="0">
                <a:solidFill>
                  <a:srgbClr val="FF0000"/>
                </a:solidFill>
                <a:effectLst/>
                <a:latin typeface="+mn-ea"/>
                <a:ea typeface="+mn-ea"/>
                <a:cs typeface="Times New Roman" panose="02020603050405020304" pitchFamily="18" charset="0"/>
              </a:rPr>
              <a:t>自殺対策基本法の一部を改正</a:t>
            </a:r>
            <a:r>
              <a:rPr lang="ja-JP" sz="2400" kern="100" dirty="0">
                <a:effectLst/>
                <a:latin typeface="+mn-ea"/>
                <a:ea typeface="+mn-ea"/>
                <a:cs typeface="Times New Roman" panose="02020603050405020304" pitchFamily="18" charset="0"/>
              </a:rPr>
              <a:t>（厚生労働省）</a:t>
            </a:r>
          </a:p>
          <a:p>
            <a:pPr algn="l">
              <a:spcAft>
                <a:spcPts val="0"/>
              </a:spcAft>
            </a:pPr>
            <a:r>
              <a:rPr lang="ja-JP" sz="2400" kern="0" dirty="0">
                <a:effectLst/>
                <a:latin typeface="+mn-ea"/>
                <a:ea typeface="+mn-ea"/>
                <a:cs typeface="Times New Roman" panose="02020603050405020304" pitchFamily="18" charset="0"/>
              </a:rPr>
              <a:t>・</a:t>
            </a:r>
            <a:r>
              <a:rPr lang="en-US" sz="2400" kern="0" dirty="0">
                <a:effectLst/>
                <a:latin typeface="+mn-ea"/>
                <a:ea typeface="+mn-ea"/>
                <a:cs typeface="Times New Roman" panose="02020603050405020304" pitchFamily="18" charset="0"/>
              </a:rPr>
              <a:t>2017</a:t>
            </a:r>
            <a:r>
              <a:rPr lang="ja-JP" sz="2400" kern="0" dirty="0">
                <a:effectLst/>
                <a:latin typeface="+mn-ea"/>
                <a:ea typeface="+mn-ea"/>
                <a:cs typeface="Times New Roman" panose="02020603050405020304" pitchFamily="18" charset="0"/>
              </a:rPr>
              <a:t>年</a:t>
            </a:r>
            <a:r>
              <a:rPr lang="en-US" sz="2400" kern="0" dirty="0">
                <a:effectLst/>
                <a:latin typeface="+mn-ea"/>
                <a:ea typeface="+mn-ea"/>
                <a:cs typeface="Times New Roman" panose="02020603050405020304" pitchFamily="18" charset="0"/>
              </a:rPr>
              <a:t>(H29)</a:t>
            </a:r>
            <a:r>
              <a:rPr lang="ja-JP" sz="2400" kern="0" dirty="0">
                <a:effectLst/>
                <a:latin typeface="+mn-ea"/>
                <a:ea typeface="+mn-ea"/>
                <a:cs typeface="Times New Roman" panose="02020603050405020304" pitchFamily="18" charset="0"/>
              </a:rPr>
              <a:t>　 </a:t>
            </a:r>
            <a:r>
              <a:rPr lang="ja-JP" sz="2400" b="1" kern="0" dirty="0">
                <a:effectLst/>
                <a:latin typeface="+mn-ea"/>
                <a:ea typeface="+mn-ea"/>
                <a:cs typeface="Times New Roman" panose="02020603050405020304" pitchFamily="18" charset="0"/>
              </a:rPr>
              <a:t>新たな自殺総合対策大綱の策定</a:t>
            </a:r>
            <a:r>
              <a:rPr lang="ja-JP" sz="2400" kern="100" dirty="0">
                <a:effectLst/>
                <a:latin typeface="+mn-ea"/>
                <a:ea typeface="+mn-ea"/>
                <a:cs typeface="Times New Roman" panose="02020603050405020304" pitchFamily="18" charset="0"/>
              </a:rPr>
              <a:t>（厚生労働省）</a:t>
            </a:r>
          </a:p>
          <a:p>
            <a:pPr marL="1219200" indent="-1219200" algn="l">
              <a:spcAft>
                <a:spcPts val="0"/>
              </a:spcAft>
            </a:pPr>
            <a:r>
              <a:rPr lang="ja-JP" sz="2400" kern="100" dirty="0">
                <a:effectLst/>
                <a:latin typeface="+mn-ea"/>
                <a:ea typeface="+mn-ea"/>
                <a:cs typeface="Times New Roman" panose="02020603050405020304" pitchFamily="18" charset="0"/>
              </a:rPr>
              <a:t>・</a:t>
            </a:r>
            <a:r>
              <a:rPr lang="en-US" sz="2400" kern="100" dirty="0">
                <a:effectLst/>
                <a:latin typeface="+mn-ea"/>
                <a:ea typeface="+mn-ea"/>
                <a:cs typeface="Times New Roman" panose="02020603050405020304" pitchFamily="18" charset="0"/>
              </a:rPr>
              <a:t>2018</a:t>
            </a:r>
            <a:r>
              <a:rPr lang="ja-JP" sz="2400" kern="100" dirty="0">
                <a:effectLst/>
                <a:latin typeface="+mn-ea"/>
                <a:ea typeface="+mn-ea"/>
                <a:cs typeface="Times New Roman" panose="02020603050405020304" pitchFamily="18" charset="0"/>
              </a:rPr>
              <a:t>年</a:t>
            </a:r>
            <a:r>
              <a:rPr lang="en-US" sz="2400" kern="100" dirty="0">
                <a:effectLst/>
                <a:latin typeface="+mn-ea"/>
                <a:ea typeface="+mn-ea"/>
                <a:cs typeface="Times New Roman" panose="02020603050405020304" pitchFamily="18" charset="0"/>
              </a:rPr>
              <a:t>(H30)</a:t>
            </a:r>
            <a:r>
              <a:rPr lang="ja-JP" sz="2400" kern="100" dirty="0">
                <a:effectLst/>
                <a:latin typeface="+mn-ea"/>
                <a:ea typeface="+mn-ea"/>
                <a:cs typeface="Times New Roman" panose="02020603050405020304" pitchFamily="18" charset="0"/>
              </a:rPr>
              <a:t>　</a:t>
            </a:r>
            <a:r>
              <a:rPr lang="ja-JP" sz="2400" kern="100" spc="-70" dirty="0">
                <a:effectLst/>
                <a:latin typeface="+mn-ea"/>
                <a:ea typeface="+mn-ea"/>
                <a:cs typeface="Times New Roman" panose="02020603050405020304" pitchFamily="18" charset="0"/>
              </a:rPr>
              <a:t>「児童生徒の自殺予防に向けた困難な事態，強い</a:t>
            </a:r>
            <a:r>
              <a:rPr lang="ja-JP" altLang="en-US" sz="2400" kern="100" spc="-70" dirty="0">
                <a:effectLst/>
                <a:latin typeface="+mn-ea"/>
                <a:ea typeface="+mn-ea"/>
                <a:cs typeface="Times New Roman" panose="02020603050405020304" pitchFamily="18" charset="0"/>
              </a:rPr>
              <a:t>　　　　　</a:t>
            </a:r>
            <a:br>
              <a:rPr lang="ja-JP" altLang="en-US" sz="2400" kern="100" spc="-70" dirty="0">
                <a:effectLst/>
                <a:latin typeface="+mn-ea"/>
                <a:ea typeface="+mn-ea"/>
                <a:cs typeface="Times New Roman" panose="02020603050405020304" pitchFamily="18" charset="0"/>
              </a:rPr>
            </a:br>
            <a:r>
              <a:rPr lang="ja-JP" altLang="en-US" sz="2400" kern="100" spc="-70" dirty="0">
                <a:latin typeface="+mn-ea"/>
                <a:ea typeface="+mn-ea"/>
                <a:cs typeface="Times New Roman" panose="02020603050405020304" pitchFamily="18" charset="0"/>
              </a:rPr>
              <a:t>　　　　</a:t>
            </a:r>
            <a:r>
              <a:rPr lang="ja-JP" sz="2400" kern="100" spc="-70" dirty="0">
                <a:effectLst/>
                <a:latin typeface="+mn-ea"/>
                <a:ea typeface="+mn-ea"/>
                <a:cs typeface="Times New Roman" panose="02020603050405020304" pitchFamily="18" charset="0"/>
              </a:rPr>
              <a:t>心理的負担を受けた場合等における対処の仕方を</a:t>
            </a:r>
            <a:r>
              <a:rPr lang="ja-JP" altLang="en-US" sz="2400" kern="100" spc="-70" dirty="0">
                <a:effectLst/>
                <a:latin typeface="+mn-ea"/>
                <a:ea typeface="+mn-ea"/>
                <a:cs typeface="Times New Roman" panose="02020603050405020304" pitchFamily="18" charset="0"/>
              </a:rPr>
              <a:t>　　　　　</a:t>
            </a:r>
            <a:br>
              <a:rPr lang="ja-JP" altLang="en-US" sz="2400" kern="100" spc="-70" dirty="0">
                <a:effectLst/>
                <a:latin typeface="+mn-ea"/>
                <a:ea typeface="+mn-ea"/>
                <a:cs typeface="Times New Roman" panose="02020603050405020304" pitchFamily="18" charset="0"/>
              </a:rPr>
            </a:br>
            <a:r>
              <a:rPr lang="ja-JP" altLang="en-US" sz="2400" kern="100" spc="-70" dirty="0">
                <a:latin typeface="+mn-ea"/>
                <a:ea typeface="+mn-ea"/>
                <a:cs typeface="Times New Roman" panose="02020603050405020304" pitchFamily="18" charset="0"/>
              </a:rPr>
              <a:t>　　　　</a:t>
            </a:r>
            <a:r>
              <a:rPr lang="ja-JP" sz="2400" kern="100" spc="-70" dirty="0">
                <a:effectLst/>
                <a:latin typeface="+mn-ea"/>
                <a:ea typeface="+mn-ea"/>
                <a:cs typeface="Times New Roman" panose="02020603050405020304" pitchFamily="18" charset="0"/>
              </a:rPr>
              <a:t>身に付ける等のための教育の推進について」通知</a:t>
            </a:r>
            <a:endParaRPr lang="ja-JP" sz="2400" kern="100" dirty="0">
              <a:effectLst/>
              <a:latin typeface="+mn-ea"/>
              <a:ea typeface="+mn-ea"/>
              <a:cs typeface="Times New Roman" panose="02020603050405020304" pitchFamily="18" charset="0"/>
            </a:endParaRPr>
          </a:p>
        </p:txBody>
      </p:sp>
      <p:sp>
        <p:nvSpPr>
          <p:cNvPr id="6" name="角丸四角形 5"/>
          <p:cNvSpPr/>
          <p:nvPr/>
        </p:nvSpPr>
        <p:spPr>
          <a:xfrm>
            <a:off x="789414" y="258667"/>
            <a:ext cx="7725936" cy="694630"/>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自殺予防教育に係る法律等について</a:t>
            </a:r>
            <a:endParaRPr kumimoji="1" lang="ja-JP" altLang="en-US" sz="3200" dirty="0"/>
          </a:p>
        </p:txBody>
      </p:sp>
    </p:spTree>
    <p:extLst>
      <p:ext uri="{BB962C8B-B14F-4D97-AF65-F5344CB8AC3E}">
        <p14:creationId xmlns:p14="http://schemas.microsoft.com/office/powerpoint/2010/main" val="218774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3777" y="242462"/>
            <a:ext cx="8314628" cy="1224970"/>
          </a:xfrm>
          <a:solidFill>
            <a:srgbClr val="CCFFFF"/>
          </a:solidFill>
        </p:spPr>
        <p:txBody>
          <a:bodyPr>
            <a:normAutofit/>
          </a:bodyPr>
          <a:lstStyle/>
          <a:p>
            <a:r>
              <a:rPr kumimoji="1" lang="ja-JP" altLang="en-US" sz="3600" b="1" dirty="0">
                <a:latin typeface="BIZ UDゴシック" panose="020B0400000000000000" pitchFamily="49" charset="-128"/>
                <a:ea typeface="BIZ UDゴシック" panose="020B0400000000000000" pitchFamily="49" charset="-128"/>
              </a:rPr>
              <a:t>自殺予防教育は「ＳＯＳの出し方</a:t>
            </a:r>
            <a:r>
              <a:rPr lang="ja-JP" altLang="en-US" sz="3600" b="1" dirty="0">
                <a:latin typeface="BIZ UDゴシック" panose="020B0400000000000000" pitchFamily="49" charset="-128"/>
                <a:ea typeface="BIZ UDゴシック" panose="020B0400000000000000" pitchFamily="49" charset="-128"/>
              </a:rPr>
              <a:t>に</a:t>
            </a:r>
            <a:r>
              <a:rPr kumimoji="1" lang="ja-JP" altLang="en-US" sz="3600" b="1" dirty="0">
                <a:latin typeface="BIZ UDゴシック" panose="020B0400000000000000" pitchFamily="49" charset="-128"/>
                <a:ea typeface="BIZ UDゴシック" panose="020B0400000000000000" pitchFamily="49" charset="-128"/>
              </a:rPr>
              <a:t>関する教育」を</a:t>
            </a:r>
            <a:r>
              <a:rPr lang="ja-JP" altLang="en-US" sz="3600" b="1" dirty="0">
                <a:latin typeface="BIZ UDゴシック" panose="020B0400000000000000" pitchFamily="49" charset="-128"/>
                <a:ea typeface="BIZ UDゴシック" panose="020B0400000000000000" pitchFamily="49" charset="-128"/>
              </a:rPr>
              <a:t>重視</a:t>
            </a:r>
            <a:endParaRPr kumimoji="1" lang="ja-JP" altLang="en-US" sz="3600" b="1" dirty="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5" name="テキスト ボックス 2"/>
          <p:cNvSpPr txBox="1">
            <a:spLocks noGrp="1" noChangeArrowheads="1"/>
          </p:cNvSpPr>
          <p:nvPr>
            <p:ph idx="1"/>
          </p:nvPr>
        </p:nvSpPr>
        <p:spPr bwMode="auto">
          <a:xfrm>
            <a:off x="258917" y="2453268"/>
            <a:ext cx="8584348" cy="353605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indent="0" algn="l">
              <a:lnSpc>
                <a:spcPts val="1600"/>
              </a:lnSpc>
              <a:spcAft>
                <a:spcPts val="0"/>
              </a:spcAft>
              <a:buNone/>
            </a:pPr>
            <a:endParaRPr lang="ja-JP" altLang="en-US" kern="100" dirty="0">
              <a:effectLst/>
              <a:latin typeface="+mn-ea"/>
              <a:cs typeface="Times New Roman" panose="02020603050405020304" pitchFamily="18" charset="0"/>
            </a:endParaRPr>
          </a:p>
          <a:p>
            <a:pPr marL="0" indent="0" algn="l">
              <a:lnSpc>
                <a:spcPts val="1600"/>
              </a:lnSpc>
              <a:spcAft>
                <a:spcPts val="0"/>
              </a:spcAft>
              <a:buNone/>
            </a:pPr>
            <a:r>
              <a:rPr lang="ja-JP" kern="100" dirty="0">
                <a:effectLst/>
                <a:latin typeface="+mn-ea"/>
                <a:cs typeface="Times New Roman" panose="02020603050405020304" pitchFamily="18" charset="0"/>
              </a:rPr>
              <a:t>ア　児童生徒が命の大切さを実感できる教育</a:t>
            </a:r>
          </a:p>
          <a:p>
            <a:pPr marL="0" indent="0" algn="just">
              <a:lnSpc>
                <a:spcPts val="1600"/>
              </a:lnSpc>
              <a:spcAft>
                <a:spcPts val="0"/>
              </a:spcAft>
              <a:buNone/>
            </a:pPr>
            <a:endParaRPr lang="ja-JP" altLang="en-US" kern="100" dirty="0">
              <a:effectLst/>
              <a:latin typeface="+mn-ea"/>
              <a:cs typeface="Times New Roman" panose="02020603050405020304" pitchFamily="18" charset="0"/>
            </a:endParaRPr>
          </a:p>
          <a:p>
            <a:pPr marL="0" indent="0" algn="just">
              <a:lnSpc>
                <a:spcPts val="1600"/>
              </a:lnSpc>
              <a:spcAft>
                <a:spcPts val="0"/>
              </a:spcAft>
              <a:buNone/>
            </a:pPr>
            <a:r>
              <a:rPr lang="ja-JP" kern="100" dirty="0">
                <a:effectLst/>
                <a:latin typeface="+mn-ea"/>
                <a:cs typeface="Times New Roman" panose="02020603050405020304" pitchFamily="18" charset="0"/>
              </a:rPr>
              <a:t>イ　社会において直面する可能性のある様々な困難・</a:t>
            </a:r>
            <a:endParaRPr lang="ja-JP" altLang="en-US" kern="100" dirty="0">
              <a:effectLst/>
              <a:latin typeface="+mn-ea"/>
              <a:cs typeface="Times New Roman" panose="02020603050405020304" pitchFamily="18" charset="0"/>
            </a:endParaRPr>
          </a:p>
          <a:p>
            <a:pPr marL="0" indent="0" algn="just">
              <a:lnSpc>
                <a:spcPts val="1600"/>
              </a:lnSpc>
              <a:spcAft>
                <a:spcPts val="0"/>
              </a:spcAft>
              <a:buNone/>
            </a:pPr>
            <a:r>
              <a:rPr lang="ja-JP" altLang="en-US" kern="100" dirty="0">
                <a:latin typeface="+mn-ea"/>
                <a:cs typeface="Times New Roman" panose="02020603050405020304" pitchFamily="18" charset="0"/>
              </a:rPr>
              <a:t>　</a:t>
            </a:r>
          </a:p>
          <a:p>
            <a:pPr marL="0" indent="0" algn="just">
              <a:lnSpc>
                <a:spcPts val="1600"/>
              </a:lnSpc>
              <a:spcAft>
                <a:spcPts val="0"/>
              </a:spcAft>
              <a:buNone/>
            </a:pPr>
            <a:r>
              <a:rPr lang="ja-JP" altLang="en-US" kern="100" dirty="0">
                <a:effectLst/>
                <a:latin typeface="+mn-ea"/>
                <a:cs typeface="Times New Roman" panose="02020603050405020304" pitchFamily="18" charset="0"/>
              </a:rPr>
              <a:t>　</a:t>
            </a:r>
            <a:r>
              <a:rPr lang="ja-JP" kern="100" dirty="0">
                <a:effectLst/>
                <a:latin typeface="+mn-ea"/>
                <a:cs typeface="Times New Roman" panose="02020603050405020304" pitchFamily="18" charset="0"/>
              </a:rPr>
              <a:t>ストレスへの対処方法を身に付けるための教育</a:t>
            </a:r>
            <a:endParaRPr lang="ja-JP" altLang="en-US" kern="100" dirty="0">
              <a:effectLst/>
              <a:latin typeface="+mn-ea"/>
              <a:cs typeface="Times New Roman" panose="02020603050405020304" pitchFamily="18" charset="0"/>
            </a:endParaRPr>
          </a:p>
          <a:p>
            <a:pPr marL="0" indent="0" algn="just">
              <a:lnSpc>
                <a:spcPts val="1600"/>
              </a:lnSpc>
              <a:spcAft>
                <a:spcPts val="0"/>
              </a:spcAft>
              <a:buNone/>
            </a:pPr>
            <a:r>
              <a:rPr lang="ja-JP" altLang="en-US" kern="100" dirty="0">
                <a:latin typeface="+mn-ea"/>
                <a:cs typeface="Times New Roman" panose="02020603050405020304" pitchFamily="18" charset="0"/>
              </a:rPr>
              <a:t>　</a:t>
            </a:r>
          </a:p>
          <a:p>
            <a:pPr marL="0" indent="0" algn="just">
              <a:lnSpc>
                <a:spcPts val="1600"/>
              </a:lnSpc>
              <a:spcAft>
                <a:spcPts val="0"/>
              </a:spcAft>
              <a:buNone/>
            </a:pPr>
            <a:r>
              <a:rPr lang="ja-JP" altLang="en-US" kern="100" dirty="0">
                <a:effectLst/>
                <a:latin typeface="+mn-ea"/>
                <a:cs typeface="Times New Roman" panose="02020603050405020304" pitchFamily="18" charset="0"/>
              </a:rPr>
              <a:t>　　　　　　　　　　　</a:t>
            </a:r>
            <a:r>
              <a:rPr lang="ja-JP" kern="100" dirty="0">
                <a:effectLst/>
                <a:latin typeface="+mn-ea"/>
                <a:cs typeface="Times New Roman" panose="02020603050405020304" pitchFamily="18" charset="0"/>
              </a:rPr>
              <a:t>（</a:t>
            </a:r>
            <a:r>
              <a:rPr lang="en-US" kern="100" dirty="0">
                <a:effectLst/>
                <a:latin typeface="+mn-ea"/>
                <a:cs typeface="Times New Roman" panose="02020603050405020304" pitchFamily="18" charset="0"/>
              </a:rPr>
              <a:t>SOS</a:t>
            </a:r>
            <a:r>
              <a:rPr lang="ja-JP" kern="100" dirty="0">
                <a:effectLst/>
                <a:latin typeface="+mn-ea"/>
                <a:cs typeface="Times New Roman" panose="02020603050405020304" pitchFamily="18" charset="0"/>
              </a:rPr>
              <a:t>の出し方に関する教育）</a:t>
            </a:r>
          </a:p>
          <a:p>
            <a:pPr marL="0" indent="0" algn="just">
              <a:lnSpc>
                <a:spcPts val="1600"/>
              </a:lnSpc>
              <a:spcAft>
                <a:spcPts val="0"/>
              </a:spcAft>
              <a:buNone/>
            </a:pPr>
            <a:endParaRPr lang="ja-JP" altLang="en-US" kern="100" dirty="0">
              <a:effectLst/>
              <a:latin typeface="+mn-ea"/>
              <a:cs typeface="Times New Roman" panose="02020603050405020304" pitchFamily="18" charset="0"/>
            </a:endParaRPr>
          </a:p>
          <a:p>
            <a:pPr marL="0" indent="0" algn="just">
              <a:lnSpc>
                <a:spcPts val="1600"/>
              </a:lnSpc>
              <a:spcAft>
                <a:spcPts val="0"/>
              </a:spcAft>
              <a:buNone/>
            </a:pPr>
            <a:r>
              <a:rPr lang="ja-JP" kern="100" dirty="0">
                <a:effectLst/>
                <a:latin typeface="+mn-ea"/>
                <a:cs typeface="Times New Roman" panose="02020603050405020304" pitchFamily="18" charset="0"/>
              </a:rPr>
              <a:t>ウ　心の健康の保持に係る教育</a:t>
            </a:r>
          </a:p>
          <a:p>
            <a:pPr marL="0" indent="0" algn="just">
              <a:spcAft>
                <a:spcPts val="0"/>
              </a:spcAft>
              <a:buNone/>
            </a:pPr>
            <a:endParaRPr lang="ja-JP" b="1" kern="100" dirty="0">
              <a:effectLst/>
              <a:latin typeface="+mn-ea"/>
              <a:cs typeface="Times New Roman" panose="02020603050405020304" pitchFamily="18" charset="0"/>
            </a:endParaRPr>
          </a:p>
        </p:txBody>
      </p:sp>
      <p:sp>
        <p:nvSpPr>
          <p:cNvPr id="6" name="正方形/長方形 5"/>
          <p:cNvSpPr/>
          <p:nvPr/>
        </p:nvSpPr>
        <p:spPr>
          <a:xfrm>
            <a:off x="393777" y="1930048"/>
            <a:ext cx="5252224" cy="523220"/>
          </a:xfrm>
          <a:prstGeom prst="rect">
            <a:avLst/>
          </a:prstGeom>
        </p:spPr>
        <p:txBody>
          <a:bodyPr wrap="square">
            <a:spAutoFit/>
          </a:bodyPr>
          <a:lstStyle/>
          <a:p>
            <a:r>
              <a:rPr lang="ja-JP" altLang="ja-JP" sz="2800" b="1" dirty="0">
                <a:solidFill>
                  <a:schemeClr val="accent5">
                    <a:lumMod val="75000"/>
                  </a:schemeClr>
                </a:solidFill>
              </a:rPr>
              <a:t>自殺</a:t>
            </a:r>
            <a:r>
              <a:rPr lang="ja-JP" altLang="en-US" sz="2800" b="1" dirty="0">
                <a:solidFill>
                  <a:schemeClr val="accent5">
                    <a:lumMod val="75000"/>
                  </a:schemeClr>
                </a:solidFill>
              </a:rPr>
              <a:t>総合対策大綱</a:t>
            </a:r>
          </a:p>
        </p:txBody>
      </p:sp>
    </p:spTree>
    <p:extLst>
      <p:ext uri="{BB962C8B-B14F-4D97-AF65-F5344CB8AC3E}">
        <p14:creationId xmlns:p14="http://schemas.microsoft.com/office/powerpoint/2010/main" val="221722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sp>
        <p:nvSpPr>
          <p:cNvPr id="5" name="テキスト ボックス 2"/>
          <p:cNvSpPr txBox="1">
            <a:spLocks noChangeArrowheads="1"/>
          </p:cNvSpPr>
          <p:nvPr/>
        </p:nvSpPr>
        <p:spPr bwMode="auto">
          <a:xfrm>
            <a:off x="160020" y="1902831"/>
            <a:ext cx="8823960" cy="4018121"/>
          </a:xfrm>
          <a:prstGeom prst="rect">
            <a:avLst/>
          </a:prstGeom>
          <a:solidFill>
            <a:srgbClr val="FFFF99"/>
          </a:solidFill>
          <a:ln w="9525">
            <a:solidFill>
              <a:srgbClr val="000000"/>
            </a:solidFill>
            <a:miter lim="800000"/>
            <a:headEnd/>
            <a:tailEnd/>
          </a:ln>
        </p:spPr>
        <p:txBody>
          <a:bodyPr rot="0" vert="horz" wrap="square" lIns="91440" tIns="45720" rIns="91440" bIns="45720" anchor="t" anchorCtr="0">
            <a:noAutofit/>
          </a:bodyPr>
          <a:lstStyle/>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r>
              <a:rPr lang="ja-JP" sz="2800" kern="100" dirty="0">
                <a:effectLst/>
                <a:latin typeface="+mn-ea"/>
                <a:cs typeface="Times New Roman" panose="02020603050405020304" pitchFamily="18" charset="0"/>
              </a:rPr>
              <a:t>○　</a:t>
            </a:r>
            <a:r>
              <a:rPr lang="en-US" sz="2800" kern="100" dirty="0">
                <a:solidFill>
                  <a:srgbClr val="FF0000"/>
                </a:solidFill>
                <a:effectLst/>
                <a:latin typeface="+mn-ea"/>
                <a:cs typeface="Times New Roman" panose="02020603050405020304" pitchFamily="18" charset="0"/>
              </a:rPr>
              <a:t>SOS</a:t>
            </a:r>
            <a:r>
              <a:rPr lang="ja-JP" sz="2800" kern="100" dirty="0">
                <a:solidFill>
                  <a:srgbClr val="FF0000"/>
                </a:solidFill>
                <a:effectLst/>
                <a:latin typeface="+mn-ea"/>
                <a:cs typeface="Times New Roman" panose="02020603050405020304" pitchFamily="18" charset="0"/>
              </a:rPr>
              <a:t>の出し方</a:t>
            </a:r>
            <a:r>
              <a:rPr lang="ja-JP" sz="2800" kern="100" dirty="0">
                <a:effectLst/>
                <a:latin typeface="+mn-ea"/>
                <a:cs typeface="Times New Roman" panose="02020603050405020304" pitchFamily="18" charset="0"/>
              </a:rPr>
              <a:t>のみならず，心の危機に陥った友人の</a:t>
            </a: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endParaRPr lang="ja-JP" altLang="en-US" sz="2800" kern="100" dirty="0">
              <a:latin typeface="+mn-ea"/>
              <a:cs typeface="Times New Roman" panose="02020603050405020304" pitchFamily="18" charset="0"/>
            </a:endParaRPr>
          </a:p>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r>
              <a:rPr lang="ja-JP" altLang="en-US" sz="2800" kern="100" dirty="0">
                <a:latin typeface="+mn-ea"/>
                <a:cs typeface="Times New Roman" panose="02020603050405020304" pitchFamily="18" charset="0"/>
              </a:rPr>
              <a:t>　</a:t>
            </a:r>
            <a:r>
              <a:rPr lang="ja-JP" sz="2800" kern="100" dirty="0">
                <a:effectLst/>
                <a:latin typeface="+mn-ea"/>
                <a:cs typeface="Times New Roman" panose="02020603050405020304" pitchFamily="18" charset="0"/>
              </a:rPr>
              <a:t>感情を受け止め，考えや行動を理解しようとする姿勢</a:t>
            </a: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endParaRPr lang="ja-JP" altLang="en-US" sz="2800" kern="100" dirty="0">
              <a:latin typeface="+mn-ea"/>
              <a:cs typeface="Times New Roman" panose="02020603050405020304" pitchFamily="18" charset="0"/>
            </a:endParaRPr>
          </a:p>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r>
              <a:rPr lang="ja-JP" altLang="en-US" sz="2800" kern="100" dirty="0">
                <a:latin typeface="+mn-ea"/>
                <a:cs typeface="Times New Roman" panose="02020603050405020304" pitchFamily="18" charset="0"/>
              </a:rPr>
              <a:t>　</a:t>
            </a:r>
            <a:r>
              <a:rPr lang="ja-JP" sz="2800" kern="100" dirty="0">
                <a:effectLst/>
                <a:latin typeface="+mn-ea"/>
                <a:cs typeface="Times New Roman" panose="02020603050405020304" pitchFamily="18" charset="0"/>
              </a:rPr>
              <a:t>など</a:t>
            </a:r>
            <a:r>
              <a:rPr lang="ja-JP" sz="2800" kern="100" dirty="0">
                <a:solidFill>
                  <a:srgbClr val="FF0000"/>
                </a:solidFill>
                <a:effectLst/>
                <a:latin typeface="+mn-ea"/>
                <a:cs typeface="Times New Roman" panose="02020603050405020304" pitchFamily="18" charset="0"/>
              </a:rPr>
              <a:t>（</a:t>
            </a:r>
            <a:r>
              <a:rPr lang="en-US" sz="2800" kern="100" dirty="0">
                <a:solidFill>
                  <a:srgbClr val="FF0000"/>
                </a:solidFill>
                <a:effectLst/>
                <a:latin typeface="+mn-ea"/>
                <a:cs typeface="Times New Roman" panose="02020603050405020304" pitchFamily="18" charset="0"/>
              </a:rPr>
              <a:t>SOS</a:t>
            </a:r>
            <a:r>
              <a:rPr lang="ja-JP" sz="2800" kern="100" dirty="0">
                <a:solidFill>
                  <a:srgbClr val="FF0000"/>
                </a:solidFill>
                <a:effectLst/>
                <a:latin typeface="+mn-ea"/>
                <a:cs typeface="Times New Roman" panose="02020603050405020304" pitchFamily="18" charset="0"/>
              </a:rPr>
              <a:t>の受け止め方）についても指導</a:t>
            </a:r>
            <a:r>
              <a:rPr lang="ja-JP" sz="2800" kern="100" dirty="0">
                <a:effectLst/>
                <a:latin typeface="+mn-ea"/>
                <a:cs typeface="Times New Roman" panose="02020603050405020304" pitchFamily="18" charset="0"/>
              </a:rPr>
              <a:t>すること。</a:t>
            </a:r>
          </a:p>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endParaRPr lang="ja-JP" altLang="en-US" sz="2800" kern="100" dirty="0">
              <a:latin typeface="+mn-ea"/>
              <a:cs typeface="Times New Roman" panose="02020603050405020304" pitchFamily="18" charset="0"/>
            </a:endParaRPr>
          </a:p>
          <a:p>
            <a:pPr marL="161290" indent="-152400" algn="just">
              <a:lnSpc>
                <a:spcPts val="1600"/>
              </a:lnSpc>
              <a:spcAft>
                <a:spcPts val="0"/>
              </a:spcAft>
            </a:pPr>
            <a:endParaRPr lang="ja-JP" altLang="en-US" sz="2800" kern="100" dirty="0">
              <a:effectLst/>
              <a:latin typeface="+mn-ea"/>
              <a:cs typeface="Times New Roman" panose="02020603050405020304" pitchFamily="18" charset="0"/>
            </a:endParaRPr>
          </a:p>
          <a:p>
            <a:pPr marL="161290" indent="-152400" algn="just">
              <a:lnSpc>
                <a:spcPts val="1600"/>
              </a:lnSpc>
              <a:spcAft>
                <a:spcPts val="0"/>
              </a:spcAft>
            </a:pPr>
            <a:r>
              <a:rPr lang="ja-JP" sz="2800" kern="100" dirty="0">
                <a:effectLst/>
                <a:latin typeface="+mn-ea"/>
                <a:cs typeface="Times New Roman" panose="02020603050405020304" pitchFamily="18" charset="0"/>
              </a:rPr>
              <a:t>○　児童生徒が出した</a:t>
            </a:r>
            <a:r>
              <a:rPr lang="en-US" sz="2800" kern="100" dirty="0">
                <a:effectLst/>
                <a:latin typeface="+mn-ea"/>
                <a:cs typeface="Times New Roman" panose="02020603050405020304" pitchFamily="18" charset="0"/>
              </a:rPr>
              <a:t>SOS</a:t>
            </a:r>
            <a:r>
              <a:rPr lang="ja-JP" sz="2800" kern="100" dirty="0">
                <a:effectLst/>
                <a:latin typeface="+mn-ea"/>
                <a:cs typeface="Times New Roman" panose="02020603050405020304" pitchFamily="18" charset="0"/>
              </a:rPr>
              <a:t>について，</a:t>
            </a:r>
            <a:r>
              <a:rPr lang="ja-JP" sz="2800" kern="100" dirty="0">
                <a:solidFill>
                  <a:srgbClr val="FF0000"/>
                </a:solidFill>
                <a:effectLst/>
                <a:latin typeface="+mn-ea"/>
                <a:cs typeface="Times New Roman" panose="02020603050405020304" pitchFamily="18" charset="0"/>
              </a:rPr>
              <a:t>教職員自身が気</a:t>
            </a:r>
            <a:endParaRPr lang="ja-JP" altLang="en-US" sz="2800" kern="100" dirty="0">
              <a:solidFill>
                <a:srgbClr val="FF0000"/>
              </a:solidFill>
              <a:effectLst/>
              <a:latin typeface="+mn-ea"/>
              <a:cs typeface="Times New Roman" panose="02020603050405020304" pitchFamily="18" charset="0"/>
            </a:endParaRPr>
          </a:p>
          <a:p>
            <a:pPr marL="161290" indent="-152400" algn="just">
              <a:lnSpc>
                <a:spcPts val="1600"/>
              </a:lnSpc>
              <a:spcAft>
                <a:spcPts val="0"/>
              </a:spcAft>
            </a:pPr>
            <a:endParaRPr lang="ja-JP" altLang="en-US" sz="2800" kern="100" dirty="0">
              <a:solidFill>
                <a:srgbClr val="FF0000"/>
              </a:solidFill>
              <a:latin typeface="+mn-ea"/>
              <a:cs typeface="Times New Roman" panose="02020603050405020304" pitchFamily="18" charset="0"/>
            </a:endParaRPr>
          </a:p>
          <a:p>
            <a:pPr marL="161290" indent="-152400" algn="just">
              <a:lnSpc>
                <a:spcPts val="1600"/>
              </a:lnSpc>
              <a:spcAft>
                <a:spcPts val="0"/>
              </a:spcAft>
            </a:pPr>
            <a:endParaRPr lang="ja-JP" altLang="en-US" sz="2800" kern="100" dirty="0">
              <a:solidFill>
                <a:srgbClr val="FF0000"/>
              </a:solidFill>
              <a:effectLst/>
              <a:latin typeface="+mn-ea"/>
              <a:cs typeface="Times New Roman" panose="02020603050405020304" pitchFamily="18" charset="0"/>
            </a:endParaRPr>
          </a:p>
          <a:p>
            <a:pPr marL="161290" indent="-152400" algn="just">
              <a:lnSpc>
                <a:spcPts val="1600"/>
              </a:lnSpc>
              <a:spcAft>
                <a:spcPts val="0"/>
              </a:spcAft>
            </a:pPr>
            <a:r>
              <a:rPr lang="ja-JP" altLang="en-US" sz="2800" kern="100" dirty="0">
                <a:solidFill>
                  <a:srgbClr val="FF0000"/>
                </a:solidFill>
                <a:latin typeface="+mn-ea"/>
                <a:cs typeface="Times New Roman" panose="02020603050405020304" pitchFamily="18" charset="0"/>
              </a:rPr>
              <a:t>　</a:t>
            </a:r>
            <a:r>
              <a:rPr lang="ja-JP" sz="2800" kern="100" dirty="0">
                <a:solidFill>
                  <a:srgbClr val="FF0000"/>
                </a:solidFill>
                <a:effectLst/>
                <a:latin typeface="+mn-ea"/>
                <a:cs typeface="Times New Roman" panose="02020603050405020304" pitchFamily="18" charset="0"/>
              </a:rPr>
              <a:t>付き，受け止めるための資質・能力を高める</a:t>
            </a:r>
            <a:r>
              <a:rPr lang="ja-JP" sz="2800" kern="100" dirty="0">
                <a:effectLst/>
                <a:latin typeface="+mn-ea"/>
                <a:cs typeface="Times New Roman" panose="02020603050405020304" pitchFamily="18" charset="0"/>
              </a:rPr>
              <a:t>こと。</a:t>
            </a:r>
          </a:p>
          <a:p>
            <a:pPr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タイトル 1"/>
          <p:cNvSpPr txBox="1">
            <a:spLocks/>
          </p:cNvSpPr>
          <p:nvPr/>
        </p:nvSpPr>
        <p:spPr>
          <a:xfrm>
            <a:off x="414686" y="639022"/>
            <a:ext cx="8314628" cy="575893"/>
          </a:xfrm>
          <a:prstGeom prst="rect">
            <a:avLst/>
          </a:prstGeom>
          <a:solidFill>
            <a:srgbClr val="CCFFFF"/>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latin typeface="BIZ UDゴシック" panose="020B0400000000000000" pitchFamily="49" charset="-128"/>
                <a:ea typeface="BIZ UDゴシック" panose="020B0400000000000000" pitchFamily="49" charset="-128"/>
              </a:rPr>
              <a:t>教職員が身に付けておくこと</a:t>
            </a:r>
          </a:p>
        </p:txBody>
      </p:sp>
    </p:spTree>
    <p:extLst>
      <p:ext uri="{BB962C8B-B14F-4D97-AF65-F5344CB8AC3E}">
        <p14:creationId xmlns:p14="http://schemas.microsoft.com/office/powerpoint/2010/main" val="154660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a:p>
        </p:txBody>
      </p:sp>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012968" y="728052"/>
            <a:ext cx="6642641" cy="5091561"/>
          </a:xfrm>
          <a:prstGeom prst="rect">
            <a:avLst/>
          </a:prstGeom>
          <a:noFill/>
          <a:ln w="12700">
            <a:solidFill>
              <a:schemeClr val="bg1"/>
            </a:solidFill>
          </a:ln>
        </p:spPr>
      </p:pic>
      <p:sp>
        <p:nvSpPr>
          <p:cNvPr id="7" name="角丸四角形 6"/>
          <p:cNvSpPr/>
          <p:nvPr/>
        </p:nvSpPr>
        <p:spPr>
          <a:xfrm>
            <a:off x="267528" y="5239504"/>
            <a:ext cx="8247822" cy="1525831"/>
          </a:xfrm>
          <a:prstGeom prst="roundRect">
            <a:avLst/>
          </a:prstGeom>
          <a:solidFill>
            <a:srgbClr val="003300"/>
          </a:solidFill>
          <a:ln w="12700" cap="flat" cmpd="sng" algn="ctr">
            <a:noFill/>
            <a:prstDash val="solid"/>
            <a:miter lim="800000"/>
          </a:ln>
          <a:effectLst/>
        </p:spPr>
        <p:txBody>
          <a:bodyPr rot="0" spcFirstLastPara="0" vert="horz" wrap="square" lIns="0" tIns="180000" rIns="0" bIns="0" numCol="1" spcCol="0" rtlCol="0" fromWordArt="0" anchor="ctr" anchorCtr="0" forceAA="0" compatLnSpc="1">
            <a:prstTxWarp prst="textNoShape">
              <a:avLst/>
            </a:prstTxWarp>
            <a:noAutofit/>
          </a:bodyPr>
          <a:lstStyle/>
          <a:p>
            <a:pPr marL="533400" indent="152400" algn="just">
              <a:lnSpc>
                <a:spcPts val="1400"/>
              </a:lnSpc>
              <a:spcAft>
                <a:spcPts val="0"/>
              </a:spcAft>
            </a:pPr>
            <a:r>
              <a:rPr lang="ja-JP"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rPr>
              <a:t>自殺予防教育の下地づくりとなる教育活動の充実は，</a:t>
            </a:r>
            <a:endParaRPr lang="ja-JP" altLang="en-US"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endParaRPr>
          </a:p>
          <a:p>
            <a:pPr marL="533400" indent="152400" algn="just">
              <a:lnSpc>
                <a:spcPts val="1400"/>
              </a:lnSpc>
              <a:spcAft>
                <a:spcPts val="0"/>
              </a:spcAft>
            </a:pPr>
            <a:endParaRPr lang="ja-JP" altLang="en-US" sz="2400" kern="100" dirty="0">
              <a:solidFill>
                <a:schemeClr val="bg1"/>
              </a:solidFill>
              <a:latin typeface="Century" panose="02040604050505020304" pitchFamily="18" charset="0"/>
              <a:ea typeface="UD デジタル 教科書体 N-B" panose="02020700000000000000" pitchFamily="17" charset="-128"/>
              <a:cs typeface="Times New Roman" panose="02020603050405020304" pitchFamily="18" charset="0"/>
            </a:endParaRPr>
          </a:p>
          <a:p>
            <a:pPr marL="533400" indent="152400" algn="just">
              <a:lnSpc>
                <a:spcPts val="1400"/>
              </a:lnSpc>
              <a:spcAft>
                <a:spcPts val="0"/>
              </a:spcAft>
            </a:pPr>
            <a:r>
              <a:rPr lang="ja-JP"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rPr>
              <a:t>全ての児童生徒が生き生きと学校生活を送るために大</a:t>
            </a:r>
            <a:endParaRPr lang="ja-JP" altLang="en-US"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endParaRPr>
          </a:p>
          <a:p>
            <a:pPr marL="533400" indent="152400" algn="just">
              <a:lnSpc>
                <a:spcPts val="1400"/>
              </a:lnSpc>
              <a:spcAft>
                <a:spcPts val="0"/>
              </a:spcAft>
            </a:pPr>
            <a:endParaRPr lang="ja-JP" altLang="en-US" sz="2400" kern="100" dirty="0">
              <a:solidFill>
                <a:schemeClr val="bg1"/>
              </a:solidFill>
              <a:latin typeface="Century" panose="02040604050505020304" pitchFamily="18" charset="0"/>
              <a:ea typeface="UD デジタル 教科書体 N-B" panose="02020700000000000000" pitchFamily="17" charset="-128"/>
              <a:cs typeface="Times New Roman" panose="02020603050405020304" pitchFamily="18" charset="0"/>
            </a:endParaRPr>
          </a:p>
          <a:p>
            <a:pPr marL="533400" indent="152400" algn="just">
              <a:lnSpc>
                <a:spcPts val="1400"/>
              </a:lnSpc>
              <a:spcAft>
                <a:spcPts val="0"/>
              </a:spcAft>
            </a:pPr>
            <a:r>
              <a:rPr lang="ja-JP"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rPr>
              <a:t>切なことであり，下地づくりの教育と自殺予防教育を</a:t>
            </a:r>
            <a:endParaRPr lang="ja-JP" altLang="en-US"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endParaRPr>
          </a:p>
          <a:p>
            <a:pPr marL="533400" indent="152400" algn="just">
              <a:lnSpc>
                <a:spcPts val="1400"/>
              </a:lnSpc>
              <a:spcAft>
                <a:spcPts val="0"/>
              </a:spcAft>
            </a:pPr>
            <a:endParaRPr lang="ja-JP" altLang="en-US" sz="2400" kern="100" dirty="0">
              <a:solidFill>
                <a:schemeClr val="bg1"/>
              </a:solidFill>
              <a:latin typeface="Century" panose="02040604050505020304" pitchFamily="18" charset="0"/>
              <a:ea typeface="UD デジタル 教科書体 N-B" panose="02020700000000000000" pitchFamily="17" charset="-128"/>
              <a:cs typeface="Times New Roman" panose="02020603050405020304" pitchFamily="18" charset="0"/>
            </a:endParaRPr>
          </a:p>
          <a:p>
            <a:pPr marL="533400" indent="152400" algn="just">
              <a:lnSpc>
                <a:spcPts val="1400"/>
              </a:lnSpc>
              <a:spcAft>
                <a:spcPts val="0"/>
              </a:spcAft>
            </a:pPr>
            <a:r>
              <a:rPr lang="ja-JP" sz="2400" kern="100" dirty="0">
                <a:solidFill>
                  <a:schemeClr val="bg1"/>
                </a:solidFill>
                <a:effectLst/>
                <a:latin typeface="Century" panose="02040604050505020304" pitchFamily="18" charset="0"/>
                <a:ea typeface="UD デジタル 教科書体 N-B" panose="02020700000000000000" pitchFamily="17" charset="-128"/>
                <a:cs typeface="Times New Roman" panose="02020603050405020304" pitchFamily="18" charset="0"/>
              </a:rPr>
              <a:t>つなぎ支えるものが，まさに人権教育です。</a:t>
            </a:r>
            <a:endParaRPr lang="ja-JP" sz="2400" kern="100" dirty="0">
              <a:solidFill>
                <a:schemeClr val="bg1"/>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9" name="図 8" descr="挿絵 が含まれている画像&#10;&#10;自動的に生成された説明"/>
          <p:cNvPicPr/>
          <p:nvPr/>
        </p:nvPicPr>
        <p:blipFill>
          <a:blip r:embed="rId4" cstate="print">
            <a:extLst>
              <a:ext uri="{28A0092B-C50C-407E-A947-70E740481C1C}">
                <a14:useLocalDpi xmlns:a14="http://schemas.microsoft.com/office/drawing/2010/main" val="0"/>
              </a:ext>
            </a:extLst>
          </a:blip>
          <a:stretch>
            <a:fillRect/>
          </a:stretch>
        </p:blipFill>
        <p:spPr>
          <a:xfrm>
            <a:off x="8256896" y="5905419"/>
            <a:ext cx="887104" cy="901863"/>
          </a:xfrm>
          <a:prstGeom prst="rect">
            <a:avLst/>
          </a:prstGeom>
        </p:spPr>
      </p:pic>
      <p:sp>
        <p:nvSpPr>
          <p:cNvPr id="10" name="タイトル 9"/>
          <p:cNvSpPr txBox="1">
            <a:spLocks/>
          </p:cNvSpPr>
          <p:nvPr/>
        </p:nvSpPr>
        <p:spPr>
          <a:xfrm>
            <a:off x="5508702" y="863251"/>
            <a:ext cx="3635298" cy="1387278"/>
          </a:xfrm>
          <a:prstGeom prst="wedgeRoundRectCallout">
            <a:avLst>
              <a:gd name="adj1" fmla="val -47058"/>
              <a:gd name="adj2" fmla="val 78855"/>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indent="152400" algn="l">
              <a:lnSpc>
                <a:spcPts val="1400"/>
              </a:lnSpc>
            </a:pPr>
            <a:endPar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52400" algn="l">
              <a:lnSpc>
                <a:spcPts val="1400"/>
              </a:lnSpc>
            </a:pP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この図は</a:t>
            </a:r>
          </a:p>
          <a:p>
            <a:pPr indent="152400" algn="l">
              <a:lnSpc>
                <a:spcPts val="1400"/>
              </a:lnSpc>
            </a:pPr>
            <a:endPar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52400" algn="l">
              <a:lnSpc>
                <a:spcPts val="1400"/>
              </a:lnSpc>
            </a:pP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平成</a:t>
            </a:r>
            <a: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26</a:t>
            </a: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月　文部科学省</a:t>
            </a:r>
          </a:p>
          <a:p>
            <a:pPr indent="152400" algn="l">
              <a:lnSpc>
                <a:spcPts val="1400"/>
              </a:lnSpc>
            </a:pPr>
            <a:endPar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52400" algn="l">
              <a:lnSpc>
                <a:spcPts val="1400"/>
              </a:lnSpc>
            </a:pP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「子供に伝えたい自殺予防」　　</a:t>
            </a:r>
          </a:p>
          <a:p>
            <a:pPr indent="152400" algn="l">
              <a:lnSpc>
                <a:spcPts val="1400"/>
              </a:lnSpc>
            </a:pP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p>
          <a:p>
            <a:pPr indent="152400" algn="l">
              <a:lnSpc>
                <a:spcPts val="1400"/>
              </a:lnSpc>
            </a:pPr>
            <a:r>
              <a:rPr lang="ja-JP" altLang="en-US" sz="2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角丸四角形 7"/>
          <p:cNvSpPr/>
          <p:nvPr/>
        </p:nvSpPr>
        <p:spPr>
          <a:xfrm>
            <a:off x="153227" y="69426"/>
            <a:ext cx="8608636" cy="694630"/>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自殺予防教育を支える人権教育について</a:t>
            </a:r>
            <a:endParaRPr kumimoji="1" lang="ja-JP" altLang="en-US" sz="3200" dirty="0"/>
          </a:p>
        </p:txBody>
      </p:sp>
    </p:spTree>
    <p:extLst>
      <p:ext uri="{BB962C8B-B14F-4D97-AF65-F5344CB8AC3E}">
        <p14:creationId xmlns:p14="http://schemas.microsoft.com/office/powerpoint/2010/main" val="202881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a:p>
        </p:txBody>
      </p:sp>
      <p:sp>
        <p:nvSpPr>
          <p:cNvPr id="15" name="角丸四角形 14"/>
          <p:cNvSpPr/>
          <p:nvPr/>
        </p:nvSpPr>
        <p:spPr>
          <a:xfrm>
            <a:off x="2141596" y="417679"/>
            <a:ext cx="4667250" cy="805165"/>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ja-JP" altLang="en-US" kern="100" dirty="0">
              <a:effectLst/>
              <a:latin typeface="Century" panose="02040604050505020304" pitchFamily="18" charset="0"/>
              <a:ea typeface="HGP創英角ｺﾞｼｯｸUB" panose="020B0900000000000000" pitchFamily="50" charset="-128"/>
              <a:cs typeface="Times New Roman" panose="02020603050405020304" pitchFamily="18" charset="0"/>
            </a:endParaRPr>
          </a:p>
          <a:p>
            <a:pPr algn="ctr">
              <a:spcAft>
                <a:spcPts val="0"/>
              </a:spcAft>
            </a:pPr>
            <a:endParaRPr lang="ja-JP" altLang="en-US" kern="100" dirty="0">
              <a:latin typeface="Century" panose="02040604050505020304" pitchFamily="18" charset="0"/>
              <a:ea typeface="HGP創英角ｺﾞｼｯｸUB" panose="020B0900000000000000" pitchFamily="50" charset="-128"/>
              <a:cs typeface="Times New Roman" panose="02020603050405020304" pitchFamily="18" charset="0"/>
            </a:endParaRPr>
          </a:p>
          <a:p>
            <a:pPr algn="ctr">
              <a:spcAft>
                <a:spcPts val="0"/>
              </a:spcAft>
            </a:pPr>
            <a:endParaRPr lang="ja-JP" altLang="en-US"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endParaRPr>
          </a:p>
          <a:p>
            <a:pPr algn="ctr">
              <a:spcAft>
                <a:spcPts val="0"/>
              </a:spcAft>
            </a:pPr>
            <a:r>
              <a:rPr lang="ja-JP" sz="24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「見つめる」観察ポイント</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24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～見ようとしなければ見えない～</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b="1" kern="100" dirty="0">
                <a:effectLst/>
                <a:latin typeface="HG創英角ﾎﾟｯﾌﾟ体" panose="040B0A09000000000000" pitchFamily="49" charset="-128"/>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b="1" kern="100" dirty="0">
                <a:effectLst/>
                <a:latin typeface="HG創英角ﾎﾟｯﾌﾟ体" panose="040B0A09000000000000" pitchFamily="49" charset="-128"/>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角丸四角形 15"/>
          <p:cNvSpPr/>
          <p:nvPr/>
        </p:nvSpPr>
        <p:spPr>
          <a:xfrm>
            <a:off x="152007" y="1729899"/>
            <a:ext cx="4077727" cy="1350069"/>
          </a:xfrm>
          <a:prstGeom prst="roundRect">
            <a:avLst>
              <a:gd name="adj" fmla="val 11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39700" algn="l">
              <a:lnSpc>
                <a:spcPts val="1400"/>
              </a:lnSpc>
              <a:spcAft>
                <a:spcPts val="0"/>
              </a:spcAft>
            </a:pPr>
            <a:endParaRPr lang="ja-JP" altLang="en-US" sz="2000" u="sng" kern="100" dirty="0">
              <a:solidFill>
                <a:srgbClr val="000000"/>
              </a:solidFill>
              <a:effectLst/>
              <a:ea typeface="UD デジタル 教科書体 N-R" panose="02020400000000000000" pitchFamily="17" charset="-128"/>
              <a:cs typeface="Times New Roman" panose="02020603050405020304" pitchFamily="18" charset="0"/>
            </a:endParaRPr>
          </a:p>
          <a:p>
            <a:pPr indent="139700" algn="l">
              <a:lnSpc>
                <a:spcPts val="1400"/>
              </a:lnSpc>
              <a:spcAft>
                <a:spcPts val="0"/>
              </a:spcAft>
            </a:pPr>
            <a:r>
              <a:rPr lang="ja-JP" sz="2000" u="sng" kern="100" dirty="0">
                <a:solidFill>
                  <a:srgbClr val="000000"/>
                </a:solidFill>
                <a:effectLst/>
                <a:ea typeface="UD デジタル 教科書体 N-R" panose="02020400000000000000" pitchFamily="17" charset="-128"/>
                <a:cs typeface="Times New Roman" panose="02020603050405020304" pitchFamily="18" charset="0"/>
              </a:rPr>
              <a:t>場面１　登校時・下校時</a:t>
            </a:r>
            <a:endParaRPr lang="ja-JP" altLang="en-US" sz="2000" u="sng" kern="100" dirty="0">
              <a:solidFill>
                <a:srgbClr val="000000"/>
              </a:solidFill>
              <a:effectLst/>
              <a:ea typeface="UD デジタル 教科書体 N-R" panose="02020400000000000000" pitchFamily="17" charset="-128"/>
              <a:cs typeface="Times New Roman" panose="02020603050405020304" pitchFamily="18" charset="0"/>
            </a:endParaRPr>
          </a:p>
          <a:p>
            <a:pPr indent="139700" algn="l">
              <a:lnSpc>
                <a:spcPts val="1400"/>
              </a:lnSpc>
              <a:spcAft>
                <a:spcPts val="0"/>
              </a:spcAft>
            </a:pP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登下校を渋る</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友達と一緒に登下校したが</a:t>
            </a:r>
            <a:r>
              <a:rPr lang="ja-JP" sz="2000" kern="100" dirty="0" err="1">
                <a:solidFill>
                  <a:srgbClr val="000000"/>
                </a:solidFill>
                <a:effectLst/>
                <a:ea typeface="UD デジタル 教科書体 N-R" panose="02020400000000000000" pitchFamily="17" charset="-128"/>
                <a:cs typeface="Times New Roman" panose="02020603050405020304" pitchFamily="18" charset="0"/>
              </a:rPr>
              <a:t>ら</a:t>
            </a: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altLang="en-US" sz="2000" kern="100" dirty="0">
                <a:solidFill>
                  <a:srgbClr val="000000"/>
                </a:solidFill>
                <a:ea typeface="UD デジタル 教科書体 N-R" panose="02020400000000000000" pitchFamily="17" charset="-128"/>
                <a:cs typeface="Times New Roman" panose="02020603050405020304" pitchFamily="18" charset="0"/>
              </a:rPr>
              <a:t>　</a:t>
            </a:r>
          </a:p>
          <a:p>
            <a:pPr algn="l">
              <a:lnSpc>
                <a:spcPts val="1400"/>
              </a:lnSpc>
              <a:spcAft>
                <a:spcPts val="0"/>
              </a:spcAft>
            </a:pPr>
            <a:r>
              <a:rPr lang="ja-JP" altLang="en-US" sz="2000" kern="100" dirty="0">
                <a:solidFill>
                  <a:srgbClr val="000000"/>
                </a:solidFill>
                <a:effectLst/>
                <a:ea typeface="UD デジタル 教科書体 N-R" panose="02020400000000000000" pitchFamily="17" charset="-128"/>
                <a:cs typeface="Times New Roman" panose="02020603050405020304" pitchFamily="18" charset="0"/>
              </a:rPr>
              <a:t>　　</a:t>
            </a:r>
            <a:r>
              <a:rPr lang="ja-JP" sz="2000" kern="100" dirty="0">
                <a:solidFill>
                  <a:srgbClr val="000000"/>
                </a:solidFill>
                <a:effectLst/>
                <a:ea typeface="UD デジタル 教科書体 N-R" panose="02020400000000000000" pitchFamily="17" charset="-128"/>
                <a:cs typeface="Times New Roman" panose="02020603050405020304" pitchFamily="18" charset="0"/>
              </a:rPr>
              <a:t>ない</a:t>
            </a:r>
            <a:endParaRPr lang="ja-JP" sz="2000" kern="100" dirty="0">
              <a:effectLst/>
              <a:ea typeface="ＭＳ 明朝" panose="02020609040205080304" pitchFamily="17" charset="-128"/>
              <a:cs typeface="Times New Roman" panose="02020603050405020304" pitchFamily="18" charset="0"/>
            </a:endParaRPr>
          </a:p>
        </p:txBody>
      </p:sp>
      <p:sp>
        <p:nvSpPr>
          <p:cNvPr id="17" name="角丸四角形 16"/>
          <p:cNvSpPr/>
          <p:nvPr/>
        </p:nvSpPr>
        <p:spPr>
          <a:xfrm>
            <a:off x="4431251" y="1634687"/>
            <a:ext cx="4402666" cy="1482819"/>
          </a:xfrm>
          <a:prstGeom prst="roundRect">
            <a:avLst>
              <a:gd name="adj" fmla="val 11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39700" algn="l">
              <a:lnSpc>
                <a:spcPts val="1400"/>
              </a:lnSpc>
              <a:spcAft>
                <a:spcPts val="0"/>
              </a:spcAft>
            </a:pPr>
            <a:endParaRPr lang="ja-JP" altLang="en-US" sz="2000" u="sng" kern="100" dirty="0">
              <a:solidFill>
                <a:srgbClr val="000000"/>
              </a:solidFill>
              <a:effectLst/>
              <a:ea typeface="UD デジタル 教科書体 N-R" panose="02020400000000000000" pitchFamily="17" charset="-128"/>
              <a:cs typeface="Times New Roman" panose="02020603050405020304" pitchFamily="18" charset="0"/>
            </a:endParaRPr>
          </a:p>
          <a:p>
            <a:pPr indent="139700" algn="l">
              <a:lnSpc>
                <a:spcPts val="1400"/>
              </a:lnSpc>
              <a:spcAft>
                <a:spcPts val="0"/>
              </a:spcAft>
            </a:pPr>
            <a:r>
              <a:rPr lang="ja-JP" sz="2000" u="sng" kern="100" dirty="0">
                <a:solidFill>
                  <a:srgbClr val="000000"/>
                </a:solidFill>
                <a:effectLst/>
                <a:ea typeface="UD デジタル 教科書体 N-R" panose="02020400000000000000" pitchFamily="17" charset="-128"/>
                <a:cs typeface="Times New Roman" panose="02020603050405020304" pitchFamily="18" charset="0"/>
              </a:rPr>
              <a:t>場面２　朝の会・帰りの会</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altLang="en-US" sz="2000" kern="100" spc="-3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　健康観察時に体調不良をよく</a:t>
            </a:r>
            <a:r>
              <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rPr>
              <a:t> </a:t>
            </a: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訴</a:t>
            </a:r>
            <a:endPar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endParaRPr lang="en-US" altLang="ja-JP" sz="2000" kern="100" spc="-30" dirty="0">
              <a:solidFill>
                <a:srgbClr val="000000"/>
              </a:solidFill>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rPr>
              <a:t>     </a:t>
            </a: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える</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altLang="en-US" sz="2000" kern="100" spc="-3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　表情がいつもと違う</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18" name="角丸四角形 17"/>
          <p:cNvSpPr/>
          <p:nvPr/>
        </p:nvSpPr>
        <p:spPr>
          <a:xfrm>
            <a:off x="154790" y="3310066"/>
            <a:ext cx="4074944" cy="1490534"/>
          </a:xfrm>
          <a:prstGeom prst="roundRect">
            <a:avLst>
              <a:gd name="adj" fmla="val 11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39700" algn="l">
              <a:lnSpc>
                <a:spcPts val="1400"/>
              </a:lnSpc>
              <a:spcAft>
                <a:spcPts val="0"/>
              </a:spcAft>
            </a:pPr>
            <a:endParaRPr lang="ja-JP" altLang="en-US" sz="2000" u="sng" kern="100" dirty="0">
              <a:solidFill>
                <a:srgbClr val="000000"/>
              </a:solidFill>
              <a:effectLst/>
              <a:ea typeface="UD デジタル 教科書体 N-R" panose="02020400000000000000" pitchFamily="17" charset="-128"/>
              <a:cs typeface="Times New Roman" panose="02020603050405020304" pitchFamily="18" charset="0"/>
            </a:endParaRPr>
          </a:p>
          <a:p>
            <a:pPr indent="139700" algn="l">
              <a:lnSpc>
                <a:spcPts val="1400"/>
              </a:lnSpc>
              <a:spcAft>
                <a:spcPts val="0"/>
              </a:spcAft>
            </a:pPr>
            <a:r>
              <a:rPr lang="ja-JP" sz="2000" u="sng" kern="100" dirty="0">
                <a:solidFill>
                  <a:srgbClr val="000000"/>
                </a:solidFill>
                <a:effectLst/>
                <a:ea typeface="UD デジタル 教科書体 N-R" panose="02020400000000000000" pitchFamily="17" charset="-128"/>
                <a:cs typeface="Times New Roman" panose="02020603050405020304" pitchFamily="18" charset="0"/>
              </a:rPr>
              <a:t>場面３　授業中</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　学習用具の忘れ物が増える</a:t>
            </a:r>
            <a:endParaRPr lang="ja-JP" sz="2000" kern="100" dirty="0">
              <a:effectLst/>
              <a:ea typeface="ＭＳ 明朝" panose="02020609040205080304" pitchFamily="17" charset="-128"/>
              <a:cs typeface="Times New Roman" panose="02020603050405020304" pitchFamily="18" charset="0"/>
            </a:endParaRPr>
          </a:p>
          <a:p>
            <a:pPr marL="132080" indent="-132080" algn="l">
              <a:lnSpc>
                <a:spcPts val="1400"/>
              </a:lnSpc>
              <a:spcAft>
                <a:spcPts val="0"/>
              </a:spcAft>
            </a:pPr>
            <a:endPar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endParaRPr>
          </a:p>
          <a:p>
            <a:pPr marL="132080" indent="-132080" algn="l">
              <a:lnSpc>
                <a:spcPts val="1400"/>
              </a:lnSpc>
              <a:spcAft>
                <a:spcPts val="0"/>
              </a:spcAft>
            </a:pP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　友達と関わる活動でも参加し</a:t>
            </a:r>
            <a:endPar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endParaRPr>
          </a:p>
          <a:p>
            <a:pPr marL="132080" indent="-132080" algn="l">
              <a:lnSpc>
                <a:spcPts val="1400"/>
              </a:lnSpc>
              <a:spcAft>
                <a:spcPts val="0"/>
              </a:spcAft>
            </a:pPr>
            <a:endParaRPr lang="en-US" altLang="ja-JP" sz="2000" kern="100" spc="-30" dirty="0">
              <a:solidFill>
                <a:srgbClr val="000000"/>
              </a:solidFill>
              <a:ea typeface="UD デジタル 教科書体 N-R" panose="02020400000000000000" pitchFamily="17" charset="-128"/>
              <a:cs typeface="Times New Roman" panose="02020603050405020304" pitchFamily="18" charset="0"/>
            </a:endParaRPr>
          </a:p>
          <a:p>
            <a:pPr marL="132080" indent="-132080" algn="l">
              <a:lnSpc>
                <a:spcPts val="1400"/>
              </a:lnSpc>
              <a:spcAft>
                <a:spcPts val="0"/>
              </a:spcAft>
            </a:pPr>
            <a:r>
              <a:rPr lang="en-US" altLang="ja-JP" sz="2000" kern="100" spc="-30" dirty="0">
                <a:solidFill>
                  <a:srgbClr val="000000"/>
                </a:solidFill>
                <a:effectLst/>
                <a:ea typeface="UD デジタル 教科書体 N-R" panose="02020400000000000000" pitchFamily="17" charset="-128"/>
                <a:cs typeface="Times New Roman" panose="02020603050405020304" pitchFamily="18" charset="0"/>
              </a:rPr>
              <a:t>     </a:t>
            </a:r>
            <a:r>
              <a:rPr lang="ja-JP" sz="2000" kern="100" spc="-30" dirty="0">
                <a:solidFill>
                  <a:srgbClr val="000000"/>
                </a:solidFill>
                <a:effectLst/>
                <a:ea typeface="UD デジタル 教科書体 N-R" panose="02020400000000000000" pitchFamily="17" charset="-128"/>
                <a:cs typeface="Times New Roman" panose="02020603050405020304" pitchFamily="18" charset="0"/>
              </a:rPr>
              <a:t>たがらない</a:t>
            </a:r>
            <a:endParaRPr lang="ja-JP" sz="2000" kern="100" dirty="0">
              <a:effectLst/>
              <a:ea typeface="ＭＳ 明朝" panose="02020609040205080304" pitchFamily="17" charset="-128"/>
              <a:cs typeface="Times New Roman" panose="02020603050405020304" pitchFamily="18" charset="0"/>
            </a:endParaRPr>
          </a:p>
        </p:txBody>
      </p:sp>
      <p:sp>
        <p:nvSpPr>
          <p:cNvPr id="19" name="角丸四角形 18"/>
          <p:cNvSpPr/>
          <p:nvPr/>
        </p:nvSpPr>
        <p:spPr>
          <a:xfrm>
            <a:off x="4431252" y="3310066"/>
            <a:ext cx="4402666" cy="1170494"/>
          </a:xfrm>
          <a:prstGeom prst="roundRect">
            <a:avLst>
              <a:gd name="adj" fmla="val 11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lnSpc>
                <a:spcPts val="1400"/>
              </a:lnSpc>
              <a:spcAft>
                <a:spcPts val="0"/>
              </a:spcAft>
            </a:pPr>
            <a:r>
              <a:rPr lang="ja-JP" sz="1200" kern="100" dirty="0">
                <a:solidFill>
                  <a:srgbClr val="000000"/>
                </a:solidFill>
                <a:effectLst/>
                <a:ea typeface="UD デジタル 教科書体 N-R" panose="02020400000000000000" pitchFamily="17" charset="-128"/>
                <a:cs typeface="Times New Roman" panose="02020603050405020304" pitchFamily="18" charset="0"/>
              </a:rPr>
              <a:t>　</a:t>
            </a:r>
            <a:endParaRPr lang="en-US" altLang="ja-JP" sz="12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en-US" altLang="ja-JP" sz="1200" u="sng" kern="100" dirty="0">
                <a:solidFill>
                  <a:srgbClr val="000000"/>
                </a:solidFill>
                <a:ea typeface="UD デジタル 教科書体 N-R" panose="02020400000000000000" pitchFamily="17" charset="-128"/>
                <a:cs typeface="Times New Roman" panose="02020603050405020304" pitchFamily="18" charset="0"/>
              </a:rPr>
              <a:t>    </a:t>
            </a:r>
            <a:r>
              <a:rPr lang="ja-JP" sz="2000" u="sng" kern="100" dirty="0">
                <a:solidFill>
                  <a:srgbClr val="000000"/>
                </a:solidFill>
                <a:effectLst/>
                <a:ea typeface="UD デジタル 教科書体 N-R" panose="02020400000000000000" pitchFamily="17" charset="-128"/>
                <a:cs typeface="Times New Roman" panose="02020603050405020304" pitchFamily="18" charset="0"/>
              </a:rPr>
              <a:t>場面４　休み時間</a:t>
            </a:r>
            <a:endParaRPr lang="en-US" altLang="ja-JP" sz="2000" u="sng"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友達と遊びたがらない</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en-US" altLang="ja-JP" sz="20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他学年の友達とばかり遊ぶ</a:t>
            </a:r>
            <a:endParaRPr lang="ja-JP" sz="2000" kern="100" dirty="0">
              <a:effectLst/>
              <a:ea typeface="ＭＳ 明朝" panose="02020609040205080304" pitchFamily="17" charset="-128"/>
              <a:cs typeface="Times New Roman" panose="02020603050405020304" pitchFamily="18" charset="0"/>
            </a:endParaRPr>
          </a:p>
        </p:txBody>
      </p:sp>
      <p:sp>
        <p:nvSpPr>
          <p:cNvPr id="22" name="角丸四角形 21"/>
          <p:cNvSpPr/>
          <p:nvPr/>
        </p:nvSpPr>
        <p:spPr>
          <a:xfrm>
            <a:off x="4431251" y="4800600"/>
            <a:ext cx="4402666" cy="1555751"/>
          </a:xfrm>
          <a:prstGeom prst="roundRect">
            <a:avLst>
              <a:gd name="adj" fmla="val 11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39700" algn="l">
              <a:lnSpc>
                <a:spcPts val="1400"/>
              </a:lnSpc>
              <a:spcAft>
                <a:spcPts val="0"/>
              </a:spcAft>
            </a:pPr>
            <a:endParaRPr lang="ja-JP" altLang="en-US" sz="2000" u="sng" kern="100" dirty="0">
              <a:solidFill>
                <a:srgbClr val="000000"/>
              </a:solidFill>
              <a:effectLst/>
              <a:ea typeface="UD デジタル 教科書体 N-R" panose="02020400000000000000" pitchFamily="17" charset="-128"/>
              <a:cs typeface="Times New Roman" panose="02020603050405020304" pitchFamily="18" charset="0"/>
            </a:endParaRPr>
          </a:p>
          <a:p>
            <a:pPr indent="139700" algn="l">
              <a:lnSpc>
                <a:spcPts val="1400"/>
              </a:lnSpc>
              <a:spcAft>
                <a:spcPts val="0"/>
              </a:spcAft>
            </a:pPr>
            <a:r>
              <a:rPr lang="ja-JP" sz="2000" u="sng" kern="100" dirty="0">
                <a:solidFill>
                  <a:srgbClr val="000000"/>
                </a:solidFill>
                <a:effectLst/>
                <a:ea typeface="UD デジタル 教科書体 N-R" panose="02020400000000000000" pitchFamily="17" charset="-128"/>
                <a:cs typeface="Times New Roman" panose="02020603050405020304" pitchFamily="18" charset="0"/>
              </a:rPr>
              <a:t>場面６　学校行事</a:t>
            </a:r>
            <a:endParaRPr lang="ja-JP" sz="2000" kern="100" dirty="0">
              <a:effectLst/>
              <a:ea typeface="ＭＳ 明朝" panose="02020609040205080304" pitchFamily="17" charset="-128"/>
              <a:cs typeface="Times New Roman" panose="02020603050405020304" pitchFamily="18" charset="0"/>
            </a:endParaRPr>
          </a:p>
          <a:p>
            <a:pPr marL="139700" indent="-139700" algn="l">
              <a:lnSpc>
                <a:spcPts val="1400"/>
              </a:lnSpc>
              <a:spcAft>
                <a:spcPts val="0"/>
              </a:spcAft>
            </a:pP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marL="139700" indent="-139700"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参加への不安を訴えたり，参</a:t>
            </a: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marL="139700" indent="-139700" algn="l">
              <a:lnSpc>
                <a:spcPts val="1400"/>
              </a:lnSpc>
              <a:spcAft>
                <a:spcPts val="0"/>
              </a:spcAft>
            </a:pPr>
            <a:r>
              <a:rPr lang="ja-JP" altLang="en-US" sz="2000" kern="100" dirty="0">
                <a:solidFill>
                  <a:srgbClr val="000000"/>
                </a:solidFill>
                <a:ea typeface="UD デジタル 教科書体 N-R" panose="02020400000000000000" pitchFamily="17" charset="-128"/>
                <a:cs typeface="Times New Roman" panose="02020603050405020304" pitchFamily="18" charset="0"/>
              </a:rPr>
              <a:t>　</a:t>
            </a:r>
          </a:p>
          <a:p>
            <a:pPr marL="139700" indent="-139700" algn="l">
              <a:lnSpc>
                <a:spcPts val="1400"/>
              </a:lnSpc>
              <a:spcAft>
                <a:spcPts val="0"/>
              </a:spcAft>
            </a:pPr>
            <a:r>
              <a:rPr lang="ja-JP" altLang="en-US" sz="2000" kern="100" dirty="0">
                <a:solidFill>
                  <a:srgbClr val="000000"/>
                </a:solidFill>
                <a:effectLst/>
                <a:ea typeface="UD デジタル 教科書体 N-R" panose="02020400000000000000" pitchFamily="17" charset="-128"/>
                <a:cs typeface="Times New Roman" panose="02020603050405020304" pitchFamily="18" charset="0"/>
              </a:rPr>
              <a:t>　</a:t>
            </a:r>
            <a:r>
              <a:rPr lang="ja-JP" sz="2000" kern="100" dirty="0">
                <a:solidFill>
                  <a:srgbClr val="000000"/>
                </a:solidFill>
                <a:effectLst/>
                <a:ea typeface="UD デジタル 教科書体 N-R" panose="02020400000000000000" pitchFamily="17" charset="-128"/>
                <a:cs typeface="Times New Roman" panose="02020603050405020304" pitchFamily="18" charset="0"/>
              </a:rPr>
              <a:t>加を拒んだりする</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行事が近づくと体調不良になる</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sz="2000" kern="100" dirty="0">
              <a:effectLst/>
              <a:ea typeface="ＭＳ 明朝" panose="02020609040205080304" pitchFamily="17" charset="-128"/>
              <a:cs typeface="Times New Roman" panose="02020603050405020304" pitchFamily="18" charset="0"/>
            </a:endParaRPr>
          </a:p>
        </p:txBody>
      </p:sp>
      <p:pic>
        <p:nvPicPr>
          <p:cNvPr id="21" name="図 20"/>
          <p:cNvPicPr/>
          <p:nvPr/>
        </p:nvPicPr>
        <p:blipFill>
          <a:blip r:embed="rId3" cstate="print">
            <a:extLst>
              <a:ext uri="{28A0092B-C50C-407E-A947-70E740481C1C}">
                <a14:useLocalDpi xmlns:a14="http://schemas.microsoft.com/office/drawing/2010/main" val="0"/>
              </a:ext>
            </a:extLst>
          </a:blip>
          <a:stretch>
            <a:fillRect/>
          </a:stretch>
        </p:blipFill>
        <p:spPr>
          <a:xfrm>
            <a:off x="1724669" y="585103"/>
            <a:ext cx="676275" cy="745490"/>
          </a:xfrm>
          <a:prstGeom prst="rect">
            <a:avLst/>
          </a:prstGeom>
        </p:spPr>
      </p:pic>
      <p:sp>
        <p:nvSpPr>
          <p:cNvPr id="23" name="テキスト ボックス 88074"/>
          <p:cNvSpPr txBox="1"/>
          <p:nvPr/>
        </p:nvSpPr>
        <p:spPr>
          <a:xfrm rot="20970871">
            <a:off x="846464" y="201598"/>
            <a:ext cx="1756410" cy="828936"/>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just">
              <a:spcAft>
                <a:spcPts val="0"/>
              </a:spcAft>
            </a:pPr>
            <a:r>
              <a:rPr lang="ja-JP" sz="1800" b="1" kern="100" dirty="0">
                <a:ln w="6731" cap="flat" cmpd="sng" algn="ctr">
                  <a:solidFill>
                    <a:srgbClr val="FFFFFF"/>
                  </a:solidFill>
                  <a:prstDash val="solid"/>
                  <a:round/>
                </a:ln>
                <a:solidFill>
                  <a:srgbClr val="FF0000"/>
                </a:solidFill>
                <a:effectLst>
                  <a:outerShdw dist="38100" dir="2700000" algn="bl">
                    <a:schemeClr val="accent5"/>
                  </a:outerShdw>
                </a:effectLst>
                <a:latin typeface="Century" panose="02040604050505020304" pitchFamily="18" charset="0"/>
                <a:ea typeface="HGS創英角ﾎﾟｯﾌﾟ体" panose="040B0A00000000000000" pitchFamily="50" charset="-128"/>
                <a:cs typeface="ＭＳ 明朝" panose="02020609040205080304" pitchFamily="17" charset="-128"/>
              </a:rPr>
              <a:t>チェック！</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角丸四角形 23"/>
          <p:cNvSpPr/>
          <p:nvPr/>
        </p:nvSpPr>
        <p:spPr>
          <a:xfrm>
            <a:off x="152007" y="5181790"/>
            <a:ext cx="4122813" cy="1174561"/>
          </a:xfrm>
          <a:prstGeom prst="roundRect">
            <a:avLst>
              <a:gd name="adj" fmla="val 11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39700" algn="l">
              <a:lnSpc>
                <a:spcPts val="1400"/>
              </a:lnSpc>
              <a:spcAft>
                <a:spcPts val="0"/>
              </a:spcAft>
            </a:pPr>
            <a:endParaRPr lang="ja-JP" altLang="en-US" sz="2000" u="sng" kern="100" dirty="0">
              <a:solidFill>
                <a:srgbClr val="000000"/>
              </a:solidFill>
              <a:effectLst/>
              <a:ea typeface="UD デジタル 教科書体 N-R" panose="02020400000000000000" pitchFamily="17" charset="-128"/>
              <a:cs typeface="Times New Roman" panose="02020603050405020304" pitchFamily="18" charset="0"/>
            </a:endParaRPr>
          </a:p>
          <a:p>
            <a:pPr indent="139700" algn="l">
              <a:lnSpc>
                <a:spcPts val="1400"/>
              </a:lnSpc>
              <a:spcAft>
                <a:spcPts val="0"/>
              </a:spcAft>
            </a:pPr>
            <a:r>
              <a:rPr lang="ja-JP" sz="2000" u="sng" kern="100" dirty="0">
                <a:solidFill>
                  <a:srgbClr val="000000"/>
                </a:solidFill>
                <a:effectLst/>
                <a:ea typeface="UD デジタル 教科書体 N-R" panose="02020400000000000000" pitchFamily="17" charset="-128"/>
                <a:cs typeface="Times New Roman" panose="02020603050405020304" pitchFamily="18" charset="0"/>
              </a:rPr>
              <a:t>場面５　給食（昼食）</a:t>
            </a:r>
            <a:endParaRPr lang="ja-JP" sz="2000" kern="100" dirty="0">
              <a:effectLst/>
              <a:ea typeface="ＭＳ 明朝" panose="02020609040205080304" pitchFamily="17" charset="-128"/>
              <a:cs typeface="Times New Roman" panose="02020603050405020304" pitchFamily="18" charset="0"/>
            </a:endParaRPr>
          </a:p>
          <a:p>
            <a:pPr marL="139700" indent="-139700" algn="l">
              <a:lnSpc>
                <a:spcPts val="1400"/>
              </a:lnSpc>
              <a:spcAft>
                <a:spcPts val="0"/>
              </a:spcAft>
            </a:pP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食欲がないと訴える</a:t>
            </a:r>
            <a:endParaRPr lang="ja-JP" sz="2000" kern="100" dirty="0">
              <a:effectLst/>
              <a:ea typeface="ＭＳ 明朝" panose="02020609040205080304" pitchFamily="17" charset="-128"/>
              <a:cs typeface="Times New Roman" panose="02020603050405020304" pitchFamily="18" charset="0"/>
            </a:endParaRPr>
          </a:p>
          <a:p>
            <a:pPr algn="l">
              <a:lnSpc>
                <a:spcPts val="1400"/>
              </a:lnSpc>
              <a:spcAft>
                <a:spcPts val="0"/>
              </a:spcAft>
            </a:pPr>
            <a:endParaRPr lang="ja-JP" altLang="en-US" sz="2000" kern="100" dirty="0">
              <a:solidFill>
                <a:srgbClr val="000000"/>
              </a:solidFill>
              <a:effectLst/>
              <a:ea typeface="UD デジタル 教科書体 N-R" panose="02020400000000000000" pitchFamily="17" charset="-128"/>
              <a:cs typeface="Times New Roman" panose="02020603050405020304" pitchFamily="18" charset="0"/>
            </a:endParaRPr>
          </a:p>
          <a:p>
            <a:pPr algn="l">
              <a:lnSpc>
                <a:spcPts val="1400"/>
              </a:lnSpc>
              <a:spcAft>
                <a:spcPts val="0"/>
              </a:spcAft>
            </a:pPr>
            <a:r>
              <a:rPr lang="ja-JP" sz="2000" kern="100" dirty="0">
                <a:solidFill>
                  <a:srgbClr val="000000"/>
                </a:solidFill>
                <a:effectLst/>
                <a:ea typeface="UD デジタル 教科書体 N-R" panose="02020400000000000000" pitchFamily="17" charset="-128"/>
                <a:cs typeface="Times New Roman" panose="02020603050405020304" pitchFamily="18" charset="0"/>
              </a:rPr>
              <a:t>○　友達と一緒に食べたがらない</a:t>
            </a:r>
            <a:endParaRPr lang="ja-JP" sz="20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714459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5653</TotalTime>
  <Words>3684</Words>
  <Application>Microsoft Office PowerPoint</Application>
  <PresentationFormat>画面に合わせる (4:3)</PresentationFormat>
  <Paragraphs>310</Paragraphs>
  <Slides>15</Slides>
  <Notes>15</Notes>
  <HiddenSlides>0</HiddenSlides>
  <MMClips>0</MMClips>
  <ScaleCrop>false</ScaleCrop>
  <HeadingPairs>
    <vt:vector size="6" baseType="variant">
      <vt:variant>
        <vt:lpstr>使用されているフォント</vt:lpstr>
      </vt:variant>
      <vt:variant>
        <vt:i4>23</vt:i4>
      </vt:variant>
      <vt:variant>
        <vt:lpstr>テーマ</vt:lpstr>
      </vt:variant>
      <vt:variant>
        <vt:i4>2</vt:i4>
      </vt:variant>
      <vt:variant>
        <vt:lpstr>スライド タイトル</vt:lpstr>
      </vt:variant>
      <vt:variant>
        <vt:i4>15</vt:i4>
      </vt:variant>
    </vt:vector>
  </HeadingPairs>
  <TitlesOfParts>
    <vt:vector size="40" baseType="lpstr">
      <vt:lpstr>BIZ UDゴシック</vt:lpstr>
      <vt:lpstr>BIZ UD明朝 Medium</vt:lpstr>
      <vt:lpstr>ＤＨＰ特太ゴシック体</vt:lpstr>
      <vt:lpstr>HGP創英角ｺﾞｼｯｸUB</vt:lpstr>
      <vt:lpstr>HGS創英角ﾎﾟｯﾌﾟ体</vt:lpstr>
      <vt:lpstr>HGｺﾞｼｯｸM</vt:lpstr>
      <vt:lpstr>HG丸ｺﾞｼｯｸM-PRO</vt:lpstr>
      <vt:lpstr>HG創英角ﾎﾟｯﾌﾟ体</vt:lpstr>
      <vt:lpstr>ＭＳ Ｐゴシック</vt:lpstr>
      <vt:lpstr>ＭＳ ゴシック</vt:lpstr>
      <vt:lpstr>ＭＳ 明朝</vt:lpstr>
      <vt:lpstr>UD デジタル 教科書体 N-B</vt:lpstr>
      <vt:lpstr>UD デジタル 教科書体 NP-R</vt:lpstr>
      <vt:lpstr>UD デジタル 教科書体 N-R</vt:lpstr>
      <vt:lpstr>Arial</vt:lpstr>
      <vt:lpstr>Calibri</vt:lpstr>
      <vt:lpstr>Calibri Light</vt:lpstr>
      <vt:lpstr>Century</vt:lpstr>
      <vt:lpstr>Comic Sans MS</vt:lpstr>
      <vt:lpstr>Georgia</vt:lpstr>
      <vt:lpstr>Microsoft Himalaya</vt:lpstr>
      <vt:lpstr>Times New Roman</vt:lpstr>
      <vt:lpstr>Trebuchet MS</vt:lpstr>
      <vt:lpstr>Office テーマ</vt:lpstr>
      <vt:lpstr>スリップストリーム</vt:lpstr>
      <vt:lpstr>　自殺予防教育を支える   　　 人権教育について</vt:lpstr>
      <vt:lpstr>PowerPoint プレゼンテーション</vt:lpstr>
      <vt:lpstr>自殺者の  総数は減少  傾向にあり  ますが，自  殺した児童  生徒数は  増加傾向に  あります。</vt:lpstr>
      <vt:lpstr>　自殺をした児童生徒が置かれていた状況（国公私立）</vt:lpstr>
      <vt:lpstr>  ・2006年(H18)　 自殺対策基本法の施行（厚生労働省）               ・2007年(H19) 　自殺総合対策大綱の策定（厚生労働省） ・2009年(H21)  「教師が知っておきたい子供の自殺予防」のマニュ　 　　　　アル及びリーフレット  　　　　 ・2010年(H22) 　子供の自殺が起きたときの緊急対応の手引き  ・2012年(H24)　 自殺総合対策大綱の見直し（厚生労働省） ・2014年(H26)　 子供に伝えたい自殺予防（学校における自殺予　　 　　　　防教育導入の手引き） ・2016年(H28)　 自殺対策基本法の一部を改正（厚生労働省） ・2017年(H29)　 新たな自殺総合対策大綱の策定（厚生労働省） ・2018年(H30)　「児童生徒の自殺予防に向けた困難な事態，強い　　　　　 　　　　心理的負担を受けた場合等における対処の仕方を　　　　　 　　　　身に付ける等のための教育の推進について」通知</vt:lpstr>
      <vt:lpstr>自殺予防教育は「ＳＯＳの出し方に関する教育」を重視</vt:lpstr>
      <vt:lpstr>PowerPoint プレゼンテーション</vt:lpstr>
      <vt:lpstr>PowerPoint プレゼンテーション</vt:lpstr>
      <vt:lpstr>PowerPoint プレゼンテーション</vt:lpstr>
      <vt:lpstr>ＴＡＬＫ(トーク)の原則</vt:lpstr>
      <vt:lpstr>PowerPoint プレゼンテーション</vt:lpstr>
      <vt:lpstr>PowerPoint プレゼンテーション</vt:lpstr>
      <vt:lpstr> 例えば，こんな専門家がいます  </vt:lpstr>
      <vt:lpstr>① 担任による個別面談</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376</cp:revision>
  <cp:lastPrinted>2021-03-21T09:33:11Z</cp:lastPrinted>
  <dcterms:created xsi:type="dcterms:W3CDTF">2020-05-11T09:35:31Z</dcterms:created>
  <dcterms:modified xsi:type="dcterms:W3CDTF">2023-03-24T05:36:22Z</dcterms:modified>
</cp:coreProperties>
</file>