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5"/>
  </p:notesMasterIdLst>
  <p:handoutMasterIdLst>
    <p:handoutMasterId r:id="rId16"/>
  </p:handoutMasterIdLst>
  <p:sldIdLst>
    <p:sldId id="407" r:id="rId3"/>
    <p:sldId id="406" r:id="rId4"/>
    <p:sldId id="354" r:id="rId5"/>
    <p:sldId id="408" r:id="rId6"/>
    <p:sldId id="356" r:id="rId7"/>
    <p:sldId id="409" r:id="rId8"/>
    <p:sldId id="411" r:id="rId9"/>
    <p:sldId id="414" r:id="rId10"/>
    <p:sldId id="359" r:id="rId11"/>
    <p:sldId id="368" r:id="rId12"/>
    <p:sldId id="369" r:id="rId13"/>
    <p:sldId id="376" r:id="rId1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CCFF99"/>
    <a:srgbClr val="CCFFCC"/>
    <a:srgbClr val="FFFF99"/>
    <a:srgbClr val="CCFFFF"/>
    <a:srgbClr val="FFFFCC"/>
    <a:srgbClr val="FF0066"/>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8" autoAdjust="0"/>
    <p:restoredTop sz="65548" autoAdjust="0"/>
  </p:normalViewPr>
  <p:slideViewPr>
    <p:cSldViewPr snapToGrid="0">
      <p:cViewPr varScale="1">
        <p:scale>
          <a:sx n="61" d="100"/>
          <a:sy n="61" d="100"/>
        </p:scale>
        <p:origin x="48" y="1914"/>
      </p:cViewPr>
      <p:guideLst/>
    </p:cSldViewPr>
  </p:slideViewPr>
  <p:outlineViewPr>
    <p:cViewPr>
      <p:scale>
        <a:sx n="33" d="100"/>
        <a:sy n="33" d="100"/>
      </p:scale>
      <p:origin x="0" y="-6252"/>
    </p:cViewPr>
  </p:outlineViewPr>
  <p:notesTextViewPr>
    <p:cViewPr>
      <p:scale>
        <a:sx n="150" d="100"/>
        <a:sy n="150" d="100"/>
      </p:scale>
      <p:origin x="0" y="0"/>
    </p:cViewPr>
  </p:notesTextViewPr>
  <p:notesViewPr>
    <p:cSldViewPr snapToGrid="0">
      <p:cViewPr varScale="1">
        <p:scale>
          <a:sx n="53" d="100"/>
          <a:sy n="53" d="100"/>
        </p:scale>
        <p:origin x="218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1549" tIns="45774" rIns="91549" bIns="4577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9" y="0"/>
            <a:ext cx="2949787" cy="498693"/>
          </a:xfrm>
          <a:prstGeom prst="rect">
            <a:avLst/>
          </a:prstGeom>
        </p:spPr>
        <p:txBody>
          <a:bodyPr vert="horz" lIns="91549" tIns="45774" rIns="91549" bIns="45774" rtlCol="0"/>
          <a:lstStyle>
            <a:lvl1pPr algn="r">
              <a:defRPr sz="1200"/>
            </a:lvl1pPr>
          </a:lstStyle>
          <a:p>
            <a:fld id="{32DCD440-C21B-4EF5-A4D3-BB56BB656102}" type="datetimeFigureOut">
              <a:rPr kumimoji="1" lang="ja-JP" altLang="en-US" smtClean="0"/>
              <a:t>2023/3/24</a:t>
            </a:fld>
            <a:endParaRPr kumimoji="1" lang="ja-JP" altLang="en-US"/>
          </a:p>
        </p:txBody>
      </p:sp>
      <p:sp>
        <p:nvSpPr>
          <p:cNvPr id="4" name="フッター プレースホルダー 3"/>
          <p:cNvSpPr>
            <a:spLocks noGrp="1"/>
          </p:cNvSpPr>
          <p:nvPr>
            <p:ph type="ftr" sz="quarter" idx="2"/>
          </p:nvPr>
        </p:nvSpPr>
        <p:spPr>
          <a:xfrm>
            <a:off x="1" y="9440648"/>
            <a:ext cx="2949787" cy="498693"/>
          </a:xfrm>
          <a:prstGeom prst="rect">
            <a:avLst/>
          </a:prstGeom>
        </p:spPr>
        <p:txBody>
          <a:bodyPr vert="horz" lIns="91549" tIns="45774" rIns="91549" bIns="4577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9" y="9440648"/>
            <a:ext cx="2949787" cy="498693"/>
          </a:xfrm>
          <a:prstGeom prst="rect">
            <a:avLst/>
          </a:prstGeom>
        </p:spPr>
        <p:txBody>
          <a:bodyPr vert="horz" lIns="91549" tIns="45774" rIns="91549" bIns="45774" rtlCol="0" anchor="b"/>
          <a:lstStyle>
            <a:lvl1pPr algn="r">
              <a:defRPr sz="1200"/>
            </a:lvl1pPr>
          </a:lstStyle>
          <a:p>
            <a:fld id="{EA04D44B-18CE-49B1-81BD-BBDF30D86B47}" type="slidenum">
              <a:rPr kumimoji="1" lang="ja-JP" altLang="en-US" smtClean="0"/>
              <a:t>‹#›</a:t>
            </a:fld>
            <a:endParaRPr kumimoji="1" lang="ja-JP" altLang="en-US"/>
          </a:p>
        </p:txBody>
      </p:sp>
    </p:spTree>
    <p:extLst>
      <p:ext uri="{BB962C8B-B14F-4D97-AF65-F5344CB8AC3E}">
        <p14:creationId xmlns:p14="http://schemas.microsoft.com/office/powerpoint/2010/main" val="2839878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1549" tIns="45774" rIns="91549" bIns="4577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7" cy="498693"/>
          </a:xfrm>
          <a:prstGeom prst="rect">
            <a:avLst/>
          </a:prstGeom>
        </p:spPr>
        <p:txBody>
          <a:bodyPr vert="horz" lIns="91549" tIns="45774" rIns="91549" bIns="45774" rtlCol="0"/>
          <a:lstStyle>
            <a:lvl1pPr algn="r">
              <a:defRPr sz="1200"/>
            </a:lvl1pPr>
          </a:lstStyle>
          <a:p>
            <a:fld id="{C6B2C924-E609-4431-B130-84FA06EF891B}" type="datetimeFigureOut">
              <a:rPr kumimoji="1" lang="ja-JP" altLang="en-US" smtClean="0"/>
              <a:t>2023/3/24</a:t>
            </a:fld>
            <a:endParaRPr kumimoji="1" lang="ja-JP" altLang="en-US"/>
          </a:p>
        </p:txBody>
      </p:sp>
      <p:sp>
        <p:nvSpPr>
          <p:cNvPr id="4" name="スライド イメージ プレースホルダー 3"/>
          <p:cNvSpPr>
            <a:spLocks noGrp="1" noRot="1" noChangeAspect="1"/>
          </p:cNvSpPr>
          <p:nvPr>
            <p:ph type="sldImg" idx="2"/>
          </p:nvPr>
        </p:nvSpPr>
        <p:spPr>
          <a:xfrm>
            <a:off x="1169988" y="1244600"/>
            <a:ext cx="4467225" cy="3351213"/>
          </a:xfrm>
          <a:prstGeom prst="rect">
            <a:avLst/>
          </a:prstGeom>
          <a:noFill/>
          <a:ln w="12700">
            <a:solidFill>
              <a:prstClr val="black"/>
            </a:solidFill>
          </a:ln>
        </p:spPr>
        <p:txBody>
          <a:bodyPr vert="horz" lIns="91549" tIns="45774" rIns="91549" bIns="45774" rtlCol="0" anchor="ctr"/>
          <a:lstStyle/>
          <a:p>
            <a:endParaRPr lang="ja-JP" altLang="en-US"/>
          </a:p>
        </p:txBody>
      </p:sp>
      <p:sp>
        <p:nvSpPr>
          <p:cNvPr id="5" name="ノート プレースホルダー 4"/>
          <p:cNvSpPr>
            <a:spLocks noGrp="1"/>
          </p:cNvSpPr>
          <p:nvPr>
            <p:ph type="body" sz="quarter" idx="3"/>
          </p:nvPr>
        </p:nvSpPr>
        <p:spPr>
          <a:xfrm>
            <a:off x="680720" y="4783308"/>
            <a:ext cx="5445760" cy="3913615"/>
          </a:xfrm>
          <a:prstGeom prst="rect">
            <a:avLst/>
          </a:prstGeom>
        </p:spPr>
        <p:txBody>
          <a:bodyPr vert="horz" lIns="91549" tIns="45774" rIns="91549" bIns="4577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8"/>
            <a:ext cx="2949787" cy="498693"/>
          </a:xfrm>
          <a:prstGeom prst="rect">
            <a:avLst/>
          </a:prstGeom>
        </p:spPr>
        <p:txBody>
          <a:bodyPr vert="horz" lIns="91549" tIns="45774" rIns="91549" bIns="4577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8"/>
            <a:ext cx="2949787" cy="498693"/>
          </a:xfrm>
          <a:prstGeom prst="rect">
            <a:avLst/>
          </a:prstGeom>
        </p:spPr>
        <p:txBody>
          <a:bodyPr vert="horz" lIns="91549" tIns="45774" rIns="91549" bIns="45774" rtlCol="0" anchor="b"/>
          <a:lstStyle>
            <a:lvl1pPr algn="r">
              <a:defRPr sz="1200"/>
            </a:lvl1pPr>
          </a:lstStyle>
          <a:p>
            <a:fld id="{184984E0-F49F-46EB-BF71-BD6138E2374E}" type="slidenum">
              <a:rPr kumimoji="1" lang="ja-JP" altLang="en-US" smtClean="0"/>
              <a:t>‹#›</a:t>
            </a:fld>
            <a:endParaRPr kumimoji="1" lang="ja-JP" altLang="en-US"/>
          </a:p>
        </p:txBody>
      </p:sp>
    </p:spTree>
    <p:extLst>
      <p:ext uri="{BB962C8B-B14F-4D97-AF65-F5344CB8AC3E}">
        <p14:creationId xmlns:p14="http://schemas.microsoft.com/office/powerpoint/2010/main" val="19258748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ー 1"/>
          <p:cNvSpPr>
            <a:spLocks noGrp="1" noRot="1" noChangeAspect="1" noTextEdit="1"/>
          </p:cNvSpPr>
          <p:nvPr>
            <p:ph type="sldImg"/>
          </p:nvPr>
        </p:nvSpPr>
        <p:spPr>
          <a:ln/>
        </p:spPr>
      </p:sp>
      <p:sp>
        <p:nvSpPr>
          <p:cNvPr id="7475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Arial" panose="020B0604020202020204" pitchFamily="34" charset="0"/>
              </a:rPr>
              <a:t>人権同和教育課ｅコンテンツナンバー</a:t>
            </a:r>
            <a:r>
              <a:rPr lang="en-US" altLang="ja-JP" dirty="0">
                <a:latin typeface="Arial" panose="020B0604020202020204" pitchFamily="34" charset="0"/>
              </a:rPr>
              <a:t>14</a:t>
            </a:r>
            <a:endParaRPr lang="ja-JP" altLang="en-US" dirty="0">
              <a:latin typeface="Arial" panose="020B0604020202020204" pitchFamily="34" charset="0"/>
            </a:endParaRPr>
          </a:p>
          <a:p>
            <a:r>
              <a:rPr lang="ja-JP" altLang="en-US" dirty="0">
                <a:latin typeface="Arial" panose="020B0604020202020204" pitchFamily="34" charset="0"/>
              </a:rPr>
              <a:t>参加型学習の進め方について</a:t>
            </a:r>
          </a:p>
        </p:txBody>
      </p:sp>
      <p:sp>
        <p:nvSpPr>
          <p:cNvPr id="7475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9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8600" indent="-287679" defTabSz="91389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304" indent="-230461" defTabSz="91389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3225" indent="-230461" defTabSz="91389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4147" indent="-230461" defTabSz="91389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1889" indent="-230461" defTabSz="91389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631" indent="-230461" defTabSz="91389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7374" indent="-230461" defTabSz="91389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5116" indent="-230461" defTabSz="91389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56C5FEA-64CA-482B-9545-867AF59F6823}" type="slidenum">
              <a:rPr lang="en-US" altLang="ja-JP" smtClean="0">
                <a:solidFill>
                  <a:srgbClr val="000000"/>
                </a:solidFill>
                <a:ea typeface="ＭＳ Ｐゴシック" panose="020B0600070205080204" pitchFamily="50" charset="-128"/>
              </a:rPr>
              <a:pPr>
                <a:spcBef>
                  <a:spcPct val="0"/>
                </a:spcBef>
              </a:pPr>
              <a:t>1</a:t>
            </a:fld>
            <a:endParaRPr lang="en-US" altLang="ja-JP">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1840732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クティビティ後に行うのが，シェアリングになります。参加型学習において，このシェアリングの時間は，とても大切です。活動を通して，気付いたこと，思ったこと，考えたことを発表するなどの交流を通して，これまでの行動との違いなどについて振り返ります。</a:t>
            </a:r>
            <a:endParaRPr kumimoji="1" lang="en-US" altLang="ja-JP" dirty="0"/>
          </a:p>
          <a:p>
            <a:r>
              <a:rPr kumimoji="1" lang="ja-JP" altLang="en-US" dirty="0"/>
              <a:t>発表タイムでは，全体で話し合ったことを発表し，学んだことを共有します。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全体のまとめでは，参加型学習を通して学習した事柄が実際の生活とどのような関係にあるのかまとめ，自分の生活に生かせるようにします。</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10</a:t>
            </a:fld>
            <a:endParaRPr kumimoji="1" lang="ja-JP" altLang="en-US"/>
          </a:p>
        </p:txBody>
      </p:sp>
    </p:spTree>
    <p:extLst>
      <p:ext uri="{BB962C8B-B14F-4D97-AF65-F5344CB8AC3E}">
        <p14:creationId xmlns:p14="http://schemas.microsoft.com/office/powerpoint/2010/main" val="3061326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最後に，参加型学習を通して，「新しいことを学び合う場」，「それぞれの違いを認め合う場」，「様々なことに気付く場」，「自分の生き方を振り返る場」を確保することができます。</a:t>
            </a:r>
          </a:p>
          <a:p>
            <a:r>
              <a:rPr kumimoji="1" lang="ja-JP" altLang="en-US" dirty="0"/>
              <a:t>　自分自身の心と頭脳と体を使って，主体的・実践的に取り組む参加型学習を通して，自分自身を見つめ直す機会，自他を大切にすることを再認識する機会にしていただければと思います。</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11</a:t>
            </a:fld>
            <a:endParaRPr kumimoji="1" lang="ja-JP" altLang="en-US"/>
          </a:p>
        </p:txBody>
      </p:sp>
    </p:spTree>
    <p:extLst>
      <p:ext uri="{BB962C8B-B14F-4D97-AF65-F5344CB8AC3E}">
        <p14:creationId xmlns:p14="http://schemas.microsoft.com/office/powerpoint/2010/main" val="4099838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ー 1"/>
          <p:cNvSpPr>
            <a:spLocks noGrp="1" noRot="1" noChangeAspect="1" noTextEdit="1"/>
          </p:cNvSpPr>
          <p:nvPr>
            <p:ph type="sldImg"/>
          </p:nvPr>
        </p:nvSpPr>
        <p:spPr>
          <a:ln/>
        </p:spPr>
      </p:sp>
      <p:sp>
        <p:nvSpPr>
          <p:cNvPr id="10240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人権教育は全ての教育の基本です。</a:t>
            </a:r>
            <a:endParaRPr lang="en-US" altLang="ja-JP" dirty="0"/>
          </a:p>
          <a:p>
            <a:r>
              <a:rPr lang="ja-JP" altLang="en-US" dirty="0"/>
              <a:t>子どもたちが，今日も行きたいと思う学校づくりを進めましょう。</a:t>
            </a:r>
          </a:p>
        </p:txBody>
      </p:sp>
    </p:spTree>
    <p:extLst>
      <p:ext uri="{BB962C8B-B14F-4D97-AF65-F5344CB8AC3E}">
        <p14:creationId xmlns:p14="http://schemas.microsoft.com/office/powerpoint/2010/main" val="2740941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このコンテンツでは，次の内容を学習します。</a:t>
            </a:r>
          </a:p>
          <a:p>
            <a:r>
              <a:rPr kumimoji="1" lang="ja-JP" altLang="en-US" dirty="0"/>
              <a:t>１　参加型学習に取り組む必要性</a:t>
            </a:r>
            <a:endParaRPr kumimoji="1" lang="en-US" altLang="ja-JP" dirty="0"/>
          </a:p>
          <a:p>
            <a:r>
              <a:rPr kumimoji="1" lang="ja-JP" altLang="en-US" dirty="0"/>
              <a:t>２　効果的な参加型学習にするために</a:t>
            </a:r>
            <a:endParaRPr kumimoji="1" lang="en-US" altLang="ja-JP" dirty="0"/>
          </a:p>
          <a:p>
            <a:r>
              <a:rPr kumimoji="1" lang="ja-JP" altLang="en-US" dirty="0"/>
              <a:t>３　参加型学習の進め方　例</a:t>
            </a:r>
            <a:endParaRPr kumimoji="1" lang="en-US" altLang="ja-JP" dirty="0"/>
          </a:p>
        </p:txBody>
      </p:sp>
      <p:sp>
        <p:nvSpPr>
          <p:cNvPr id="4" name="スライド番号プレースホルダー 3"/>
          <p:cNvSpPr>
            <a:spLocks noGrp="1"/>
          </p:cNvSpPr>
          <p:nvPr>
            <p:ph type="sldNum" sz="quarter" idx="10"/>
          </p:nvPr>
        </p:nvSpPr>
        <p:spPr/>
        <p:txBody>
          <a:bodyPr/>
          <a:lstStyle/>
          <a:p>
            <a:fld id="{184984E0-F49F-46EB-BF71-BD6138E2374E}"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1636455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defRPr/>
            </a:pPr>
            <a:r>
              <a:rPr lang="ja-JP" altLang="en-US" dirty="0">
                <a:solidFill>
                  <a:prstClr val="black"/>
                </a:solidFill>
                <a:latin typeface="+mj-ea"/>
                <a:ea typeface="+mj-ea"/>
              </a:rPr>
              <a:t>参加型学習に取り組む必要性についてです。</a:t>
            </a:r>
            <a:endParaRPr lang="en-US" altLang="ja-JP" dirty="0">
              <a:solidFill>
                <a:prstClr val="black"/>
              </a:solidFill>
              <a:latin typeface="+mj-ea"/>
              <a:ea typeface="+mj-ea"/>
            </a:endParaRPr>
          </a:p>
          <a:p>
            <a:pPr eaLnBrk="1" hangingPunct="1">
              <a:defRPr/>
            </a:pPr>
            <a:r>
              <a:rPr lang="ja-JP" altLang="en-US" dirty="0">
                <a:solidFill>
                  <a:prstClr val="black"/>
                </a:solidFill>
                <a:latin typeface="+mj-ea"/>
                <a:ea typeface="+mj-ea"/>
              </a:rPr>
              <a:t>自分の人権を守り，他者の人権を守ろうとする意識・意欲・態度を促進するためには，人権に関する知的理解を深めるとともに，人権感覚を育成する必要があります。知的理解や人権感覚の育成は，単に一方的に教え込んでも身に付くものではなく，児童生徒が自分で「感じ，考え，行動する」こと，つまり，主体的・実践的な学習が不可欠です。</a:t>
            </a:r>
            <a:endParaRPr lang="en-US" altLang="ja-JP" dirty="0">
              <a:solidFill>
                <a:prstClr val="black"/>
              </a:solidFill>
              <a:latin typeface="+mj-ea"/>
              <a:ea typeface="+mj-ea"/>
            </a:endParaRP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3</a:t>
            </a:fld>
            <a:endParaRPr kumimoji="1" lang="ja-JP" altLang="en-US"/>
          </a:p>
        </p:txBody>
      </p:sp>
    </p:spTree>
    <p:extLst>
      <p:ext uri="{BB962C8B-B14F-4D97-AF65-F5344CB8AC3E}">
        <p14:creationId xmlns:p14="http://schemas.microsoft.com/office/powerpoint/2010/main" val="2472377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こうした</a:t>
            </a:r>
            <a:r>
              <a:rPr kumimoji="1" lang="ja-JP" altLang="en-US" sz="1200" kern="1200" dirty="0">
                <a:solidFill>
                  <a:schemeClr val="tx1"/>
                </a:solidFill>
                <a:latin typeface="+mj-ea"/>
                <a:ea typeface="+mn-ea"/>
                <a:cs typeface="+mn-cs"/>
              </a:rPr>
              <a:t>主体的・実践的に取り組む学習に係る</a:t>
            </a:r>
            <a:r>
              <a:rPr kumimoji="1" lang="ja-JP" altLang="en-US" dirty="0"/>
              <a:t>指導法として，児童生徒の「参加」，「協力」，「体験」を中核に置く学習形態が大切です。</a:t>
            </a:r>
            <a:endParaRPr kumimoji="1" lang="en-US" altLang="ja-JP" dirty="0"/>
          </a:p>
          <a:p>
            <a:r>
              <a:rPr kumimoji="1" lang="ja-JP" altLang="en-US" dirty="0"/>
              <a:t>参加的な取組による学習は，同じ考えをもつなどの仲間と一緒に主体的に学習に参加することで，他者の意見を傾聴し，他者の痛みや苦しみを共感し，他者を尊重し，自分自身の決断と行為に対して責任を負うなどの能力を発展させることができます。</a:t>
            </a:r>
            <a:endParaRPr kumimoji="1" lang="en-US" altLang="ja-JP" dirty="0"/>
          </a:p>
          <a:p>
            <a:r>
              <a:rPr kumimoji="1" lang="ja-JP" altLang="en-US" dirty="0"/>
              <a:t>協力的な取組による学習は，有益となるような結果を求め仲間と協力しながら進めることで，生産的・建設的に活動する能力を促進させ，結果として学力の向上にも影響を与えます。さらに，配慮的，支持的で責任感に満ちた人間関係を助長し，精神面・心理面での成長を促し，社会的技能や自尊感情を培います。</a:t>
            </a:r>
            <a:endParaRPr kumimoji="1" lang="en-US" altLang="ja-JP" dirty="0"/>
          </a:p>
          <a:p>
            <a:r>
              <a:rPr kumimoji="1" lang="ja-JP" altLang="en-US" dirty="0"/>
              <a:t>体験的な取組による学習は，問題を発見したり，その解決方法を探究したりすることで，心と頭脳と体を働かせ，試行錯誤しながら身をもって，生きた知識や技能を身に付けることができます。</a:t>
            </a:r>
            <a:endParaRPr kumimoji="1" lang="en-US" altLang="ja-JP" dirty="0"/>
          </a:p>
          <a:p>
            <a:r>
              <a:rPr kumimoji="1" lang="ja-JP" altLang="en-US" dirty="0"/>
              <a:t>この学習は，学習指導要領における「主体的･対話的で深い学び」に通ずるものです。</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4</a:t>
            </a:fld>
            <a:endParaRPr kumimoji="1" lang="ja-JP" altLang="en-US"/>
          </a:p>
        </p:txBody>
      </p:sp>
    </p:spTree>
    <p:extLst>
      <p:ext uri="{BB962C8B-B14F-4D97-AF65-F5344CB8AC3E}">
        <p14:creationId xmlns:p14="http://schemas.microsoft.com/office/powerpoint/2010/main" val="1959691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j-ea"/>
              </a:rPr>
              <a:t>参加型学習は，体験的な学習ともいわれ，例えば様々な人との交流活動や疑似体験活動などにより，</a:t>
            </a:r>
            <a:r>
              <a:rPr kumimoji="1" lang="ja-JP" altLang="en-US" dirty="0">
                <a:latin typeface="+mn-lt"/>
              </a:rPr>
              <a:t>「人間関係を築く能力」や「コミュニケーションの技能」，「他の人の立場に立って考えられるような想像力」等の資質や能力</a:t>
            </a:r>
            <a:r>
              <a:rPr kumimoji="1" lang="ja-JP" altLang="en-US">
                <a:latin typeface="+mn-lt"/>
              </a:rPr>
              <a:t>を培えるこが</a:t>
            </a:r>
            <a:r>
              <a:rPr kumimoji="1" lang="ja-JP" altLang="en-US" dirty="0">
                <a:latin typeface="+mn-lt"/>
              </a:rPr>
              <a:t>できるとされて</a:t>
            </a:r>
            <a:r>
              <a:rPr lang="ja-JP" altLang="en-US" dirty="0">
                <a:latin typeface="+mj-ea"/>
              </a:rPr>
              <a:t>います</a:t>
            </a:r>
            <a:r>
              <a:rPr kumimoji="1" lang="ja-JP" altLang="en-US" dirty="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5</a:t>
            </a:fld>
            <a:endParaRPr kumimoji="1" lang="ja-JP" altLang="en-US"/>
          </a:p>
        </p:txBody>
      </p:sp>
    </p:spTree>
    <p:extLst>
      <p:ext uri="{BB962C8B-B14F-4D97-AF65-F5344CB8AC3E}">
        <p14:creationId xmlns:p14="http://schemas.microsoft.com/office/powerpoint/2010/main" val="2064951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体験的な学習」には，基本的な学習サイクルが考えられています。例えば，ボランティア活動の体験を行ったとき，まずは体験後に気付いたことを話し合って体験活動の内容を深めます。次に，話し合った内容をもとに，日頃の行動との違いがあるのかを振り返ります。そして，「ボランティア活動は自分自身が自発的・主体的に問題を解決しようとする姿勢が大切だ」などのように自分の生活に生かせるように一般化します。こうした流れを経て，体験したことが，自己の行動や態度へ適用されていきます。</a:t>
            </a:r>
            <a:endParaRPr kumimoji="1" lang="en-US" altLang="ja-JP" dirty="0"/>
          </a:p>
          <a:p>
            <a:pPr defTabSz="918332">
              <a:defRPr/>
            </a:pPr>
            <a:r>
              <a:rPr kumimoji="1" lang="ja-JP" altLang="en-US" dirty="0"/>
              <a:t>つまり，体験することから始まり学んだことを日常生活に生かしたり，自らの変容につなげたりするところまで高めるこの流れが重要になります。</a:t>
            </a:r>
          </a:p>
          <a:p>
            <a:pPr defTabSz="918332">
              <a:defRPr/>
            </a:pPr>
            <a:endParaRPr kumimoji="1" lang="en-US" altLang="ja-JP"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6</a:t>
            </a:fld>
            <a:endParaRPr kumimoji="1" lang="ja-JP" altLang="en-US"/>
          </a:p>
        </p:txBody>
      </p:sp>
    </p:spTree>
    <p:extLst>
      <p:ext uri="{BB962C8B-B14F-4D97-AF65-F5344CB8AC3E}">
        <p14:creationId xmlns:p14="http://schemas.microsoft.com/office/powerpoint/2010/main" val="1289365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「体験すること」とは，明確な目的意識の下に考案された学習活動（アクティビティ）によるロールプレイイング，シュミレーション，ドラマなど疑似体験や間接体験の活動も含まれます。</a:t>
            </a:r>
            <a:endParaRPr kumimoji="1" lang="en-US" altLang="ja-JP" dirty="0"/>
          </a:p>
          <a:p>
            <a:r>
              <a:rPr kumimoji="1" lang="ja-JP" altLang="en-US" dirty="0"/>
              <a:t>具体的な事例としては，</a:t>
            </a:r>
            <a:endParaRPr kumimoji="1" lang="en-US" altLang="ja-JP" dirty="0"/>
          </a:p>
          <a:p>
            <a:r>
              <a:rPr kumimoji="1" lang="ja-JP" altLang="en-US" dirty="0"/>
              <a:t>○　一人暮らしや体の不自由な高齢者との交流・ボランティア体験</a:t>
            </a:r>
          </a:p>
          <a:p>
            <a:r>
              <a:rPr kumimoji="1" lang="ja-JP" altLang="en-US" dirty="0"/>
              <a:t>○　保育所・幼稚園との交流と保育実習体験</a:t>
            </a:r>
          </a:p>
          <a:p>
            <a:r>
              <a:rPr kumimoji="1" lang="ja-JP" altLang="en-US" dirty="0"/>
              <a:t>○　疑似体験や間接体験を通して，「聴く技能」，「イマジネーション能力」などを育てる指導</a:t>
            </a:r>
            <a:endParaRPr kumimoji="1" lang="en-US" altLang="ja-JP" dirty="0"/>
          </a:p>
          <a:p>
            <a:r>
              <a:rPr kumimoji="1" lang="ja-JP" altLang="en-US" dirty="0"/>
              <a:t>などがあります。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7</a:t>
            </a:fld>
            <a:endParaRPr kumimoji="1" lang="ja-JP" altLang="en-US"/>
          </a:p>
        </p:txBody>
      </p:sp>
    </p:spTree>
    <p:extLst>
      <p:ext uri="{BB962C8B-B14F-4D97-AF65-F5344CB8AC3E}">
        <p14:creationId xmlns:p14="http://schemas.microsoft.com/office/powerpoint/2010/main" val="120591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学校では，様々な形で，参加型学習が進められていると思いますが，ここでは，疑似体験，間接体験などのアクティビティを取り入れた参加型学習の進め方の例として，アイスブレーキング，アクティビティ，シェアリング，発表，全体のまとめの５つの流れについて説明します。</a:t>
            </a:r>
          </a:p>
          <a:p>
            <a:r>
              <a:rPr kumimoji="1" lang="ja-JP" altLang="en-US" dirty="0"/>
              <a:t>取り組むに当たっては，学習者の構成やニーズを考慮に入れ，ねらいにあったアクティビティを組み合わせながらプログラムを作っていくことが大切です。また，どんな意見もまずは聞くことが大事です。間違いＯＫ，失敗は大歓迎の気持ちでお願いします。楽しみながら進めることも大切です。もう一つ，時間は限られています。時間通りに始め，時間通りに終わることに努めてください。</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8</a:t>
            </a:fld>
            <a:endParaRPr kumimoji="1" lang="ja-JP" altLang="en-US"/>
          </a:p>
        </p:txBody>
      </p:sp>
    </p:spTree>
    <p:extLst>
      <p:ext uri="{BB962C8B-B14F-4D97-AF65-F5344CB8AC3E}">
        <p14:creationId xmlns:p14="http://schemas.microsoft.com/office/powerpoint/2010/main" val="2205960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それでは，それぞれの活動のポイントについて説明します。</a:t>
            </a:r>
            <a:endParaRPr kumimoji="1" lang="en-US" altLang="ja-JP" dirty="0"/>
          </a:p>
          <a:p>
            <a:r>
              <a:rPr kumimoji="1" lang="ja-JP" altLang="en-US" dirty="0"/>
              <a:t>アイスブレーキングは，体を動かしたり，触れあったりすることで，学習者の緊張をほぐし，安心して参加できる温かい雰囲気をつくることが大切です。ポイントは，「笑顔で触れあう」，「中心となる活動（アクティビティ）と関連させる」，「なんでも言える，なんでも受け止めてくれると感じられる雰囲気をつくる」ことです。</a:t>
            </a:r>
            <a:endParaRPr kumimoji="1" lang="en-US" altLang="ja-JP" dirty="0"/>
          </a:p>
          <a:p>
            <a:r>
              <a:rPr kumimoji="1" lang="ja-JP" altLang="en-US" dirty="0"/>
              <a:t>アクティビテイでは，学級の実態や，他の教育活動との関連を踏まえ，ねらいを設定し，ねらいに応じた活動を選択します。その際，体験自体が目的とならないように，学習での「気付き」や「学び」から行動につなげることが重要になります。</a:t>
            </a:r>
          </a:p>
          <a:p>
            <a:r>
              <a:rPr kumimoji="1" lang="ja-JP" altLang="en-US" dirty="0"/>
              <a:t>そして，学習者の主体性を引き出し，全員が参加できるようにすることが大切です。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9</a:t>
            </a:fld>
            <a:endParaRPr kumimoji="1" lang="ja-JP" altLang="en-US"/>
          </a:p>
        </p:txBody>
      </p:sp>
    </p:spTree>
    <p:extLst>
      <p:ext uri="{BB962C8B-B14F-4D97-AF65-F5344CB8AC3E}">
        <p14:creationId xmlns:p14="http://schemas.microsoft.com/office/powerpoint/2010/main" val="2776584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CD010C2-1B78-4F8D-B061-6C9D13E65A7B}"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894215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7682674-1BBA-4FAB-9031-A7BF3D386012}"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403350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8C6E368-6E55-4638-942C-D9E57C61ABF9}"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48575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ja-JP" altLang="en-US"/>
              <a:t>マスター タイトルの書式設定</a:t>
            </a:r>
            <a:endParaRPr lang="en-US" dirty="0"/>
          </a:p>
        </p:txBody>
      </p:sp>
      <p:sp>
        <p:nvSpPr>
          <p:cNvPr id="8"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A333AB67-D2FE-4986-960A-095B70B03639}" type="datetime1">
              <a:rPr lang="ja-JP" altLang="en-US"/>
              <a:pPr>
                <a:defRPr/>
              </a:pPr>
              <a:t>2023/3/24</a:t>
            </a:fld>
            <a:endParaRPr lang="en-US" altLang="ja-JP"/>
          </a:p>
        </p:txBody>
      </p:sp>
      <p:sp>
        <p:nvSpPr>
          <p:cNvPr id="9"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0"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50BF549F-D222-4EF5-8768-E05B12B7AE77}" type="slidenum">
              <a:rPr lang="en-US" altLang="ja-JP"/>
              <a:pPr>
                <a:defRPr/>
              </a:pPr>
              <a:t>‹#›</a:t>
            </a:fld>
            <a:endParaRPr lang="en-US" altLang="ja-JP"/>
          </a:p>
        </p:txBody>
      </p:sp>
    </p:spTree>
    <p:extLst>
      <p:ext uri="{BB962C8B-B14F-4D97-AF65-F5344CB8AC3E}">
        <p14:creationId xmlns:p14="http://schemas.microsoft.com/office/powerpoint/2010/main" val="1082223129"/>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4"/>
          </p:nvPr>
        </p:nvSpPr>
        <p:spPr/>
        <p:txBody>
          <a:bodyPr/>
          <a:lstStyle>
            <a:lvl1pPr eaLnBrk="1" hangingPunct="1">
              <a:lnSpc>
                <a:spcPct val="80000"/>
              </a:lnSpc>
              <a:spcBef>
                <a:spcPct val="20000"/>
              </a:spcBef>
              <a:defRPr kumimoji="1">
                <a:latin typeface="Comic Sans MS" pitchFamily="66" charset="0"/>
              </a:defRPr>
            </a:lvl1pPr>
          </a:lstStyle>
          <a:p>
            <a:pPr>
              <a:defRPr/>
            </a:pPr>
            <a:fld id="{76DA075B-1A0C-4D92-8194-E7AD2C5B10A6}" type="datetime1">
              <a:rPr lang="ja-JP" altLang="en-US"/>
              <a:pPr>
                <a:defRPr/>
              </a:pPr>
              <a:t>2023/3/24</a:t>
            </a:fld>
            <a:endParaRPr lang="en-US" altLang="ja-JP"/>
          </a:p>
        </p:txBody>
      </p:sp>
      <p:sp>
        <p:nvSpPr>
          <p:cNvPr id="5" name="Footer Placeholder 4"/>
          <p:cNvSpPr>
            <a:spLocks noGrp="1"/>
          </p:cNvSpPr>
          <p:nvPr>
            <p:ph type="ftr" sz="quarter" idx="15"/>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6"/>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C1526B65-FD4E-4548-A82F-D7C93CEB1517}" type="slidenum">
              <a:rPr lang="en-US" altLang="ja-JP"/>
              <a:pPr>
                <a:defRPr/>
              </a:pPr>
              <a:t>‹#›</a:t>
            </a:fld>
            <a:endParaRPr lang="en-US" altLang="ja-JP"/>
          </a:p>
        </p:txBody>
      </p:sp>
    </p:spTree>
    <p:extLst>
      <p:ext uri="{BB962C8B-B14F-4D97-AF65-F5344CB8AC3E}">
        <p14:creationId xmlns:p14="http://schemas.microsoft.com/office/powerpoint/2010/main" val="1213147249"/>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8"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5335BB29-8855-4406-8530-D86797E9A469}" type="datetime1">
              <a:rPr lang="ja-JP" altLang="en-US"/>
              <a:pPr>
                <a:defRPr/>
              </a:pPr>
              <a:t>2023/3/24</a:t>
            </a:fld>
            <a:endParaRPr lang="en-US" altLang="ja-JP"/>
          </a:p>
        </p:txBody>
      </p:sp>
      <p:sp>
        <p:nvSpPr>
          <p:cNvPr id="9"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0"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02DCDE8A-E861-4D01-976A-A6A150A8F71E}" type="slidenum">
              <a:rPr lang="en-US" altLang="ja-JP"/>
              <a:pPr>
                <a:defRPr/>
              </a:pPr>
              <a:t>‹#›</a:t>
            </a:fld>
            <a:endParaRPr lang="en-US" altLang="ja-JP"/>
          </a:p>
        </p:txBody>
      </p:sp>
    </p:spTree>
    <p:extLst>
      <p:ext uri="{BB962C8B-B14F-4D97-AF65-F5344CB8AC3E}">
        <p14:creationId xmlns:p14="http://schemas.microsoft.com/office/powerpoint/2010/main" val="2878826796"/>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5"/>
          </p:nvPr>
        </p:nvSpPr>
        <p:spPr/>
        <p:txBody>
          <a:bodyPr/>
          <a:lstStyle>
            <a:lvl1pPr eaLnBrk="1" hangingPunct="1">
              <a:lnSpc>
                <a:spcPct val="80000"/>
              </a:lnSpc>
              <a:spcBef>
                <a:spcPct val="20000"/>
              </a:spcBef>
              <a:defRPr kumimoji="1">
                <a:latin typeface="Comic Sans MS" pitchFamily="66" charset="0"/>
              </a:defRPr>
            </a:lvl1pPr>
          </a:lstStyle>
          <a:p>
            <a:pPr>
              <a:defRPr/>
            </a:pPr>
            <a:fld id="{119E149A-AC29-4F09-9E9E-12C9FF2397F7}" type="datetime1">
              <a:rPr lang="ja-JP" altLang="en-US"/>
              <a:pPr>
                <a:defRPr/>
              </a:pPr>
              <a:t>2023/3/24</a:t>
            </a:fld>
            <a:endParaRPr lang="en-US" altLang="ja-JP"/>
          </a:p>
        </p:txBody>
      </p:sp>
      <p:sp>
        <p:nvSpPr>
          <p:cNvPr id="6" name="Footer Placeholder 5"/>
          <p:cNvSpPr>
            <a:spLocks noGrp="1"/>
          </p:cNvSpPr>
          <p:nvPr>
            <p:ph type="ftr" sz="quarter" idx="16"/>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7" name="Slide Number Placeholder 6"/>
          <p:cNvSpPr>
            <a:spLocks noGrp="1"/>
          </p:cNvSpPr>
          <p:nvPr>
            <p:ph type="sldNum" sz="quarter" idx="17"/>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3A56A5D0-ED38-4AE4-B1FE-384CFFBC7503}" type="slidenum">
              <a:rPr lang="en-US" altLang="ja-JP"/>
              <a:pPr>
                <a:defRPr/>
              </a:pPr>
              <a:t>‹#›</a:t>
            </a:fld>
            <a:endParaRPr lang="en-US" altLang="ja-JP"/>
          </a:p>
        </p:txBody>
      </p:sp>
    </p:spTree>
    <p:extLst>
      <p:ext uri="{BB962C8B-B14F-4D97-AF65-F5344CB8AC3E}">
        <p14:creationId xmlns:p14="http://schemas.microsoft.com/office/powerpoint/2010/main" val="4076538973"/>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7" name="Date Placeholder 6"/>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1CF82326-8390-4B34-A8B6-ED2BB698B93D}" type="datetime1">
              <a:rPr lang="ja-JP" altLang="en-US"/>
              <a:pPr>
                <a:defRPr/>
              </a:pPr>
              <a:t>2023/3/24</a:t>
            </a:fld>
            <a:endParaRPr lang="en-US" altLang="ja-JP"/>
          </a:p>
        </p:txBody>
      </p:sp>
      <p:sp>
        <p:nvSpPr>
          <p:cNvPr id="8" name="Footer Placeholder 7"/>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9" name="Slide Number Placeholder 8"/>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315962FB-F9BA-4E58-9055-08961B1FDB7F}" type="slidenum">
              <a:rPr lang="en-US" altLang="ja-JP"/>
              <a:pPr>
                <a:defRPr/>
              </a:pPr>
              <a:t>‹#›</a:t>
            </a:fld>
            <a:endParaRPr lang="en-US" altLang="ja-JP"/>
          </a:p>
        </p:txBody>
      </p:sp>
    </p:spTree>
    <p:extLst>
      <p:ext uri="{BB962C8B-B14F-4D97-AF65-F5344CB8AC3E}">
        <p14:creationId xmlns:p14="http://schemas.microsoft.com/office/powerpoint/2010/main" val="125553872"/>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B4A7750A-2447-45F3-BC21-09A75D5CCF84}" type="datetime1">
              <a:rPr lang="ja-JP" altLang="en-US"/>
              <a:pPr>
                <a:defRPr/>
              </a:pPr>
              <a:t>2023/3/24</a:t>
            </a:fld>
            <a:endParaRPr lang="en-US" altLang="ja-JP"/>
          </a:p>
        </p:txBody>
      </p:sp>
      <p:sp>
        <p:nvSpPr>
          <p:cNvPr id="4" name="Footer Placeholder 3"/>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5" name="Slide Number Placeholder 4"/>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A82B04D6-2BC2-4001-81AC-549283C36E14}" type="slidenum">
              <a:rPr lang="en-US" altLang="ja-JP"/>
              <a:pPr>
                <a:defRPr/>
              </a:pPr>
              <a:t>‹#›</a:t>
            </a:fld>
            <a:endParaRPr lang="en-US" altLang="ja-JP"/>
          </a:p>
        </p:txBody>
      </p:sp>
    </p:spTree>
    <p:extLst>
      <p:ext uri="{BB962C8B-B14F-4D97-AF65-F5344CB8AC3E}">
        <p14:creationId xmlns:p14="http://schemas.microsoft.com/office/powerpoint/2010/main" val="2048762641"/>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076B5C4E-57B9-47D9-8225-29819BCBADB9}" type="datetime1">
              <a:rPr lang="ja-JP" altLang="en-US"/>
              <a:pPr>
                <a:defRPr/>
              </a:pPr>
              <a:t>2023/3/24</a:t>
            </a:fld>
            <a:endParaRPr lang="en-US" altLang="ja-JP"/>
          </a:p>
        </p:txBody>
      </p:sp>
      <p:sp>
        <p:nvSpPr>
          <p:cNvPr id="3" name="Footer Placeholder 2"/>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4" name="Slide Number Placeholder 3"/>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FEC3D354-C017-4000-AA40-61378D1D80F9}" type="slidenum">
              <a:rPr lang="en-US" altLang="ja-JP"/>
              <a:pPr>
                <a:defRPr/>
              </a:pPr>
              <a:t>‹#›</a:t>
            </a:fld>
            <a:endParaRPr lang="en-US" altLang="ja-JP"/>
          </a:p>
        </p:txBody>
      </p:sp>
    </p:spTree>
    <p:extLst>
      <p:ext uri="{BB962C8B-B14F-4D97-AF65-F5344CB8AC3E}">
        <p14:creationId xmlns:p14="http://schemas.microsoft.com/office/powerpoint/2010/main" val="535001418"/>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6C7FFAD0-6193-4A04-A05F-CA45B3D3E7C2}" type="datetime1">
              <a:rPr lang="ja-JP" altLang="en-US"/>
              <a:pPr>
                <a:defRPr/>
              </a:pPr>
              <a:t>2023/3/24</a:t>
            </a:fld>
            <a:endParaRPr lang="en-US" altLang="ja-JP"/>
          </a:p>
        </p:txBody>
      </p:sp>
      <p:sp>
        <p:nvSpPr>
          <p:cNvPr id="6" name="Footer Placeholder 5"/>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7" name="Slide Number Placeholder 6"/>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15E1E530-F2E0-42EC-BA0C-561C2FD6D509}" type="slidenum">
              <a:rPr lang="en-US" altLang="ja-JP"/>
              <a:pPr>
                <a:defRPr/>
              </a:pPr>
              <a:t>‹#›</a:t>
            </a:fld>
            <a:endParaRPr lang="en-US" altLang="ja-JP"/>
          </a:p>
        </p:txBody>
      </p:sp>
    </p:spTree>
    <p:extLst>
      <p:ext uri="{BB962C8B-B14F-4D97-AF65-F5344CB8AC3E}">
        <p14:creationId xmlns:p14="http://schemas.microsoft.com/office/powerpoint/2010/main" val="406197007"/>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DE0E71-53FC-41EF-9ED3-D1C24C75A257}"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676257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ja-JP" altLang="en-US"/>
              <a:t>マスター タイトルの書式設定</a:t>
            </a:r>
            <a:endParaRPr lang="en-US" dirty="0"/>
          </a:p>
        </p:txBody>
      </p:sp>
      <p:sp>
        <p:nvSpPr>
          <p:cNvPr id="9" name="Date Placeholder 4"/>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7665E75D-B319-4242-9C67-F749CC8E88A9}" type="datetime1">
              <a:rPr lang="ja-JP" altLang="en-US"/>
              <a:pPr>
                <a:defRPr/>
              </a:pPr>
              <a:t>2023/3/24</a:t>
            </a:fld>
            <a:endParaRPr lang="en-US" altLang="ja-JP"/>
          </a:p>
        </p:txBody>
      </p:sp>
      <p:sp>
        <p:nvSpPr>
          <p:cNvPr id="10" name="Footer Placeholder 5"/>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1" name="Slide Number Placeholder 6"/>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0E2C8CCD-E83C-43DC-ACD1-A18E5B8B77D0}" type="slidenum">
              <a:rPr lang="en-US" altLang="ja-JP"/>
              <a:pPr>
                <a:defRPr/>
              </a:pPr>
              <a:t>‹#›</a:t>
            </a:fld>
            <a:endParaRPr lang="en-US" altLang="ja-JP"/>
          </a:p>
        </p:txBody>
      </p:sp>
    </p:spTree>
    <p:extLst>
      <p:ext uri="{BB962C8B-B14F-4D97-AF65-F5344CB8AC3E}">
        <p14:creationId xmlns:p14="http://schemas.microsoft.com/office/powerpoint/2010/main" val="317701693"/>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2E0343C3-501B-4173-B3FB-3C381FF98453}" type="datetime1">
              <a:rPr lang="ja-JP" altLang="en-US"/>
              <a:pPr>
                <a:defRPr/>
              </a:pPr>
              <a:t>2023/3/24</a:t>
            </a:fld>
            <a:endParaRPr lang="en-US" altLang="ja-JP"/>
          </a:p>
        </p:txBody>
      </p:sp>
      <p:sp>
        <p:nvSpPr>
          <p:cNvPr id="5"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E442A5AB-76B7-426F-AF54-54CA3B10B34F}" type="slidenum">
              <a:rPr lang="en-US" altLang="ja-JP"/>
              <a:pPr>
                <a:defRPr/>
              </a:pPr>
              <a:t>‹#›</a:t>
            </a:fld>
            <a:endParaRPr lang="en-US" altLang="ja-JP"/>
          </a:p>
        </p:txBody>
      </p:sp>
    </p:spTree>
    <p:extLst>
      <p:ext uri="{BB962C8B-B14F-4D97-AF65-F5344CB8AC3E}">
        <p14:creationId xmlns:p14="http://schemas.microsoft.com/office/powerpoint/2010/main" val="2810767867"/>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186554C1-A424-48CE-AF2F-13FF839B3615}" type="datetime1">
              <a:rPr lang="ja-JP" altLang="en-US"/>
              <a:pPr>
                <a:defRPr/>
              </a:pPr>
              <a:t>2023/3/24</a:t>
            </a:fld>
            <a:endParaRPr lang="en-US" altLang="ja-JP"/>
          </a:p>
        </p:txBody>
      </p:sp>
      <p:sp>
        <p:nvSpPr>
          <p:cNvPr id="5"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DF3C95F4-857D-4AC3-A692-F77564E4A832}" type="slidenum">
              <a:rPr lang="en-US" altLang="ja-JP"/>
              <a:pPr>
                <a:defRPr/>
              </a:pPr>
              <a:t>‹#›</a:t>
            </a:fld>
            <a:endParaRPr lang="en-US" altLang="ja-JP"/>
          </a:p>
        </p:txBody>
      </p:sp>
    </p:spTree>
    <p:extLst>
      <p:ext uri="{BB962C8B-B14F-4D97-AF65-F5344CB8AC3E}">
        <p14:creationId xmlns:p14="http://schemas.microsoft.com/office/powerpoint/2010/main" val="3754871694"/>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lnSpc>
                <a:spcPct val="80000"/>
              </a:lnSpc>
              <a:spcBef>
                <a:spcPct val="20000"/>
              </a:spcBef>
              <a:defRPr kumimoji="1">
                <a:solidFill>
                  <a:prstClr val="black">
                    <a:tint val="75000"/>
                  </a:prstClr>
                </a:solidFill>
                <a:latin typeface="Arial" charset="0"/>
              </a:defRPr>
            </a:lvl1pPr>
          </a:lstStyle>
          <a:p>
            <a:pPr>
              <a:defRPr/>
            </a:pPr>
            <a:fld id="{48CB87C3-A6F5-49F9-AF83-653D1D0D0E35}" type="datetime1">
              <a:rPr lang="ja-JP" altLang="en-US"/>
              <a:pPr>
                <a:defRPr/>
              </a:pPr>
              <a:t>2023/3/24</a:t>
            </a:fld>
            <a:endParaRPr lang="en-US" altLang="ja-JP"/>
          </a:p>
        </p:txBody>
      </p:sp>
      <p:sp>
        <p:nvSpPr>
          <p:cNvPr id="6" name="Rectangle 5"/>
          <p:cNvSpPr>
            <a:spLocks noGrp="1" noChangeArrowheads="1"/>
          </p:cNvSpPr>
          <p:nvPr>
            <p:ph type="ftr" sz="quarter" idx="11"/>
          </p:nvPr>
        </p:nvSpPr>
        <p:spPr/>
        <p:txBody>
          <a:bodyPr/>
          <a:lstStyle>
            <a:lvl1pPr eaLnBrk="0" hangingPunct="0">
              <a:lnSpc>
                <a:spcPct val="80000"/>
              </a:lnSpc>
              <a:spcBef>
                <a:spcPct val="20000"/>
              </a:spcBef>
              <a:defRPr kumimoji="1">
                <a:solidFill>
                  <a:prstClr val="black">
                    <a:tint val="75000"/>
                  </a:prstClr>
                </a:solidFill>
                <a:latin typeface="Arial" charset="0"/>
              </a:defRPr>
            </a:lvl1pPr>
          </a:lstStyle>
          <a:p>
            <a:pPr>
              <a:defRPr/>
            </a:pPr>
            <a:r>
              <a:rPr lang="en-US" altLang="ja-JP"/>
              <a:t>なくそう差別　築こう明るい社会</a:t>
            </a:r>
          </a:p>
        </p:txBody>
      </p:sp>
      <p:sp>
        <p:nvSpPr>
          <p:cNvPr id="7" name="Rectangle 6"/>
          <p:cNvSpPr>
            <a:spLocks noGrp="1" noChangeArrowheads="1"/>
          </p:cNvSpPr>
          <p:nvPr>
            <p:ph type="sldNum" sz="quarter" idx="12"/>
          </p:nvPr>
        </p:nvSpPr>
        <p:spPr/>
        <p:txBody>
          <a:bodyPr/>
          <a:lstStyle>
            <a:lvl1pPr>
              <a:lnSpc>
                <a:spcPct val="80000"/>
              </a:lnSpc>
              <a:spcBef>
                <a:spcPct val="20000"/>
              </a:spcBef>
              <a:defRPr kumimoji="1">
                <a:solidFill>
                  <a:srgbClr val="898989"/>
                </a:solidFill>
              </a:defRPr>
            </a:lvl1pPr>
          </a:lstStyle>
          <a:p>
            <a:pPr>
              <a:defRPr/>
            </a:pPr>
            <a:fld id="{E63AA457-7CF6-4FEE-A73E-47B14AB8A5EB}" type="slidenum">
              <a:rPr lang="en-US" altLang="ja-JP"/>
              <a:pPr>
                <a:defRPr/>
              </a:pPr>
              <a:t>‹#›</a:t>
            </a:fld>
            <a:endParaRPr lang="en-US" altLang="ja-JP"/>
          </a:p>
        </p:txBody>
      </p:sp>
    </p:spTree>
    <p:extLst>
      <p:ext uri="{BB962C8B-B14F-4D97-AF65-F5344CB8AC3E}">
        <p14:creationId xmlns:p14="http://schemas.microsoft.com/office/powerpoint/2010/main" val="345263718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1752776-D8A9-49A9-B190-7FF50CE87585}"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503088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0CCC42A-7960-47AC-A098-B2114D9C513B}" type="datetime1">
              <a:rPr kumimoji="1" lang="ja-JP" altLang="en-US" smtClean="0"/>
              <a:t>2023/3/24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765297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F744A93-D569-4C71-B1D5-4C9357322637}" type="datetime1">
              <a:rPr kumimoji="1" lang="ja-JP" altLang="en-US" smtClean="0"/>
              <a:t>2023/3/24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903877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05E652B-C722-4764-8B76-33FD1F2EE77A}" type="datetime1">
              <a:rPr kumimoji="1" lang="ja-JP" altLang="en-US" smtClean="0"/>
              <a:t>2023/3/24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962932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11DD10-6414-46D6-B4AF-BE6AC33E419F}" type="datetime1">
              <a:rPr kumimoji="1" lang="ja-JP" altLang="en-US" smtClean="0"/>
              <a:t>2023/3/24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03910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38C1D8D-557A-4FC6-8B98-E88748716945}" type="datetime1">
              <a:rPr kumimoji="1" lang="ja-JP" altLang="en-US" smtClean="0"/>
              <a:t>2023/3/24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91427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EE6244-F34A-4C9B-B2A7-C1DB98C992D8}" type="datetime1">
              <a:rPr kumimoji="1" lang="ja-JP" altLang="en-US" smtClean="0"/>
              <a:t>2023/3/24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458145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A7432-16A2-4873-967F-3CB2999788E5}" type="datetime1">
              <a:rPr kumimoji="1" lang="ja-JP" altLang="en-US" smtClean="0"/>
              <a:t>2023/3/24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35583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ja-JP" altLang="en-US"/>
              <a:t>マスター タイトルの書式設定</a:t>
            </a:r>
            <a:endParaRPr lang="en-US" dirty="0"/>
          </a:p>
        </p:txBody>
      </p:sp>
      <p:sp>
        <p:nvSpPr>
          <p:cNvPr id="3085"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0" hangingPunct="0">
              <a:lnSpc>
                <a:spcPct val="100000"/>
              </a:lnSpc>
              <a:spcBef>
                <a:spcPct val="0"/>
              </a:spcBef>
              <a:defRPr kumimoji="0" sz="1100" b="1">
                <a:solidFill>
                  <a:prstClr val="black">
                    <a:lumMod val="50000"/>
                    <a:lumOff val="50000"/>
                  </a:prstClr>
                </a:solidFill>
                <a:latin typeface="Arial" charset="0"/>
                <a:ea typeface="ＭＳ Ｐゴシック" pitchFamily="48" charset="-128"/>
              </a:defRPr>
            </a:lvl1pPr>
          </a:lstStyle>
          <a:p>
            <a:pPr fontAlgn="base">
              <a:spcAft>
                <a:spcPct val="0"/>
              </a:spcAft>
              <a:defRPr/>
            </a:pPr>
            <a:fld id="{F42797C2-A3D2-4FC5-B3C9-BA9D8B5A163A}" type="datetime1">
              <a:rPr lang="ja-JP" altLang="en-US"/>
              <a:pPr fontAlgn="base">
                <a:spcAft>
                  <a:spcPct val="0"/>
                </a:spcAft>
                <a:defRPr/>
              </a:pPr>
              <a:t>2023/3/24</a:t>
            </a:fld>
            <a:endParaRPr lang="en-US" altLang="ja-JP"/>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0" hangingPunct="0">
              <a:lnSpc>
                <a:spcPct val="100000"/>
              </a:lnSpc>
              <a:spcBef>
                <a:spcPct val="0"/>
              </a:spcBef>
              <a:defRPr kumimoji="0" sz="1100" b="1">
                <a:solidFill>
                  <a:prstClr val="black">
                    <a:lumMod val="50000"/>
                    <a:lumOff val="50000"/>
                  </a:prstClr>
                </a:solidFill>
                <a:latin typeface="Arial" charset="0"/>
                <a:ea typeface="ＭＳ Ｐゴシック" pitchFamily="48" charset="-128"/>
              </a:defRPr>
            </a:lvl1pPr>
          </a:lstStyle>
          <a:p>
            <a:pPr fontAlgn="base">
              <a:spcAft>
                <a:spcPct val="0"/>
              </a:spcAft>
              <a:defRPr/>
            </a:pPr>
            <a:r>
              <a:rPr lang="ja-JP" altLang="en-US"/>
              <a:t>なくそう差別　築こう明るい社会</a:t>
            </a:r>
            <a:endParaRPr lang="en-US" altLang="ja-JP"/>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lnSpc>
                <a:spcPct val="100000"/>
              </a:lnSpc>
              <a:spcBef>
                <a:spcPct val="0"/>
              </a:spcBef>
              <a:defRPr kumimoji="0" sz="1200">
                <a:solidFill>
                  <a:srgbClr val="7F7F7F"/>
                </a:solidFill>
                <a:latin typeface="Arial" panose="020B0604020202020204" pitchFamily="34" charset="0"/>
              </a:defRPr>
            </a:lvl1pPr>
          </a:lstStyle>
          <a:p>
            <a:pPr fontAlgn="base">
              <a:spcAft>
                <a:spcPct val="0"/>
              </a:spcAft>
              <a:defRPr/>
            </a:pPr>
            <a:fld id="{BD9267C2-DD6F-45F4-8D8E-1D2B28DA1CE7}" type="slidenum">
              <a:rPr lang="en-US" altLang="ja-JP" b="1">
                <a:ea typeface="ＭＳ Ｐゴシック" panose="020B0600070205080204" pitchFamily="50" charset="-128"/>
              </a:rPr>
              <a:pPr fontAlgn="base">
                <a:spcAft>
                  <a:spcPct val="0"/>
                </a:spcAft>
                <a:defRPr/>
              </a:pPr>
              <a:t>‹#›</a:t>
            </a:fld>
            <a:endParaRPr lang="en-US" altLang="ja-JP" b="1">
              <a:ea typeface="ＭＳ Ｐゴシック" panose="020B0600070205080204" pitchFamily="50" charset="-128"/>
            </a:endParaRPr>
          </a:p>
        </p:txBody>
      </p:sp>
    </p:spTree>
    <p:extLst>
      <p:ext uri="{BB962C8B-B14F-4D97-AF65-F5344CB8AC3E}">
        <p14:creationId xmlns:p14="http://schemas.microsoft.com/office/powerpoint/2010/main" val="22700204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med">
    <p:fade/>
  </p:transition>
  <p:hf sldNum="0" hdr="0" ftr="0" dt="0"/>
  <p:txStyles>
    <p:titleStyle>
      <a:lvl1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2pPr>
      <a:lvl3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3pPr>
      <a:lvl4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4pPr>
      <a:lvl5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13631" y="2577921"/>
            <a:ext cx="10009148" cy="1725067"/>
          </a:xfrm>
        </p:spPr>
        <p:txBody>
          <a:bodyPr/>
          <a:lstStyle/>
          <a:p>
            <a:pPr marL="182880" indent="0" eaLnBrk="1" hangingPunct="1">
              <a:lnSpc>
                <a:spcPts val="3000"/>
              </a:lnSpc>
              <a:buNone/>
              <a:defRPr/>
            </a:pPr>
            <a:r>
              <a:rPr lang="ja-JP" altLang="en-US" b="0" spc="-150" dirty="0">
                <a:solidFill>
                  <a:schemeClr val="tx1"/>
                </a:solidFill>
                <a:latin typeface="HGP創英角ｺﾞｼｯｸUB" panose="020B0900000000000000" pitchFamily="50" charset="-128"/>
                <a:ea typeface="HGP創英角ｺﾞｼｯｸUB" panose="020B0900000000000000" pitchFamily="50" charset="-128"/>
              </a:rPr>
              <a:t>　参加型学習の進め方について</a:t>
            </a:r>
            <a:br>
              <a:rPr lang="en-US" altLang="ja-JP" b="0" spc="-150" dirty="0">
                <a:solidFill>
                  <a:schemeClr val="tx1"/>
                </a:solidFill>
                <a:latin typeface="HGP創英角ｺﾞｼｯｸUB" panose="020B0900000000000000" pitchFamily="50" charset="-128"/>
                <a:ea typeface="HGP創英角ｺﾞｼｯｸUB" panose="020B0900000000000000" pitchFamily="50" charset="-128"/>
              </a:rPr>
            </a:br>
            <a:endParaRPr lang="ja-JP" altLang="en-US" b="0" spc="-15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058" name="Rectangle 10"/>
          <p:cNvSpPr>
            <a:spLocks noChangeArrowheads="1"/>
          </p:cNvSpPr>
          <p:nvPr/>
        </p:nvSpPr>
        <p:spPr bwMode="auto">
          <a:xfrm>
            <a:off x="5202846" y="6168755"/>
            <a:ext cx="3600450" cy="457200"/>
          </a:xfrm>
          <a:prstGeom prst="rect">
            <a:avLst/>
          </a:prstGeom>
          <a:noFill/>
          <a:ln w="9525">
            <a:noFill/>
            <a:miter lim="800000"/>
            <a:headEnd/>
            <a:tailEnd/>
          </a:ln>
        </p:spPr>
        <p:txBody>
          <a:bodyPr>
            <a:spAutoFit/>
          </a:bodyPr>
          <a:lstStyle/>
          <a:p>
            <a:pPr fontAlgn="base">
              <a:spcBef>
                <a:spcPct val="20000"/>
              </a:spcBef>
              <a:spcAft>
                <a:spcPct val="0"/>
              </a:spcAft>
              <a:defRPr/>
            </a:pPr>
            <a:r>
              <a:rPr lang="ja-JP" altLang="en-US" sz="2400" dirty="0">
                <a:solidFill>
                  <a:prstClr val="black"/>
                </a:solidFill>
                <a:latin typeface="Comic Sans MS" panose="030F0702030302020204" pitchFamily="66" charset="0"/>
                <a:ea typeface="ＭＳ Ｐゴシック" panose="020B0600070205080204" pitchFamily="50" charset="-128"/>
              </a:rPr>
              <a:t>県教育庁人権同和教育課</a:t>
            </a:r>
          </a:p>
        </p:txBody>
      </p:sp>
      <p:sp>
        <p:nvSpPr>
          <p:cNvPr id="2" name="正方形/長方形 1"/>
          <p:cNvSpPr/>
          <p:nvPr/>
        </p:nvSpPr>
        <p:spPr>
          <a:xfrm>
            <a:off x="855201" y="374836"/>
            <a:ext cx="7417415" cy="646331"/>
          </a:xfrm>
          <a:prstGeom prst="rect">
            <a:avLst/>
          </a:prstGeom>
          <a:noFill/>
        </p:spPr>
        <p:txBody>
          <a:bodyPr wrap="none" lIns="91440" tIns="45720" rIns="91440" bIns="45720">
            <a:spAutoFit/>
          </a:bodyPr>
          <a:lstStyle/>
          <a:p>
            <a:pPr algn="ctr"/>
            <a:r>
              <a:rPr lang="ja-JP" altLang="en-US" sz="3600" u="sng" spc="-150" dirty="0">
                <a:ln w="0"/>
                <a:solidFill>
                  <a:prstClr val="black"/>
                </a:solidFill>
                <a:effectLst>
                  <a:outerShdw blurRad="38100" dist="19050" dir="2700000" algn="tl" rotWithShape="0">
                    <a:prstClr val="black">
                      <a:alpha val="40000"/>
                    </a:prstClr>
                  </a:outerShdw>
                </a:effectLst>
                <a:latin typeface="HGｺﾞｼｯｸM" panose="020B0609000000000000" pitchFamily="49" charset="-128"/>
              </a:rPr>
              <a:t>人権同和教育課ｅ</a:t>
            </a:r>
            <a:r>
              <a:rPr lang="en-US" altLang="ja-JP" sz="3600" u="sng" spc="-150" dirty="0">
                <a:ln w="0"/>
                <a:solidFill>
                  <a:prstClr val="black"/>
                </a:solidFill>
                <a:effectLst>
                  <a:outerShdw blurRad="38100" dist="19050" dir="2700000" algn="tl" rotWithShape="0">
                    <a:prstClr val="black">
                      <a:alpha val="40000"/>
                    </a:prstClr>
                  </a:outerShdw>
                </a:effectLst>
                <a:latin typeface="HGｺﾞｼｯｸM" panose="020B0609000000000000" pitchFamily="49" charset="-128"/>
              </a:rPr>
              <a:t>-</a:t>
            </a:r>
            <a:r>
              <a:rPr lang="ja-JP" altLang="en-US" sz="3600" u="sng" spc="-150" dirty="0">
                <a:ln w="0"/>
                <a:solidFill>
                  <a:prstClr val="black"/>
                </a:solidFill>
                <a:effectLst>
                  <a:outerShdw blurRad="38100" dist="19050" dir="2700000" algn="tl" rotWithShape="0">
                    <a:prstClr val="black">
                      <a:alpha val="40000"/>
                    </a:prstClr>
                  </a:outerShdw>
                </a:effectLst>
                <a:latin typeface="HGｺﾞｼｯｸM" panose="020B0609000000000000" pitchFamily="49" charset="-128"/>
              </a:rPr>
              <a:t>コンテンツ </a:t>
            </a:r>
            <a:r>
              <a:rPr lang="en-US" altLang="ja-JP" sz="3600" u="sng" spc="-150" dirty="0">
                <a:ln w="0"/>
                <a:solidFill>
                  <a:prstClr val="black"/>
                </a:solidFill>
                <a:effectLst>
                  <a:outerShdw blurRad="38100" dist="19050" dir="2700000" algn="tl" rotWithShape="0">
                    <a:prstClr val="black">
                      <a:alpha val="40000"/>
                    </a:prstClr>
                  </a:outerShdw>
                </a:effectLst>
                <a:latin typeface="HGｺﾞｼｯｸM" panose="020B0609000000000000" pitchFamily="49" charset="-128"/>
              </a:rPr>
              <a:t>No.14</a:t>
            </a:r>
            <a:endParaRPr lang="ja-JP" altLang="en-US" sz="3600" u="sng" spc="-150" dirty="0">
              <a:ln w="0"/>
              <a:solidFill>
                <a:prstClr val="black"/>
              </a:solidFill>
              <a:effectLst>
                <a:outerShdw blurRad="38100" dist="19050" dir="2700000" algn="tl" rotWithShape="0">
                  <a:prstClr val="black">
                    <a:alpha val="40000"/>
                  </a:prstClr>
                </a:outerShdw>
              </a:effectLst>
              <a:latin typeface="HGｺﾞｼｯｸM" panose="020B0609000000000000" pitchFamily="49" charset="-128"/>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2846" y="3616220"/>
            <a:ext cx="3225064" cy="2243522"/>
          </a:xfrm>
          <a:prstGeom prst="rect">
            <a:avLst/>
          </a:prstGeom>
        </p:spPr>
      </p:pic>
    </p:spTree>
    <p:extLst>
      <p:ext uri="{BB962C8B-B14F-4D97-AF65-F5344CB8AC3E}">
        <p14:creationId xmlns:p14="http://schemas.microsoft.com/office/powerpoint/2010/main" val="4142053836"/>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4"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8154" y="1116531"/>
            <a:ext cx="2420552" cy="2464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233463" y="27696"/>
            <a:ext cx="4751387" cy="792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buFont typeface="Georgia" panose="02040502050405020303" pitchFamily="18" charset="0"/>
              <a:buNone/>
              <a:defRPr/>
            </a:pPr>
            <a:r>
              <a:rPr lang="ja-JP" altLang="en-US" spc="-300" dirty="0">
                <a:solidFill>
                  <a:srgbClr val="0000CC"/>
                </a:solidFill>
                <a:latin typeface="HGP創英角ｺﾞｼｯｸUB" panose="020B0900000000000000" pitchFamily="50" charset="-128"/>
                <a:ea typeface="HGP創英角ｺﾞｼｯｸUB" panose="020B0900000000000000" pitchFamily="50" charset="-128"/>
              </a:rPr>
              <a:t>③　シェアリング</a:t>
            </a:r>
          </a:p>
        </p:txBody>
      </p:sp>
      <p:sp>
        <p:nvSpPr>
          <p:cNvPr id="8" name="Rectangle 2"/>
          <p:cNvSpPr txBox="1">
            <a:spLocks noChangeArrowheads="1"/>
          </p:cNvSpPr>
          <p:nvPr/>
        </p:nvSpPr>
        <p:spPr>
          <a:xfrm>
            <a:off x="233459" y="2846143"/>
            <a:ext cx="4751387" cy="792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buFont typeface="Georgia" panose="02040502050405020303" pitchFamily="18" charset="0"/>
              <a:buNone/>
              <a:defRPr/>
            </a:pPr>
            <a:r>
              <a:rPr lang="ja-JP" altLang="en-US" spc="-300" dirty="0">
                <a:solidFill>
                  <a:srgbClr val="0000CC"/>
                </a:solidFill>
                <a:latin typeface="HGP創英角ｺﾞｼｯｸUB" panose="020B0900000000000000" pitchFamily="50" charset="-128"/>
                <a:ea typeface="HGP創英角ｺﾞｼｯｸUB" panose="020B0900000000000000" pitchFamily="50" charset="-128"/>
              </a:rPr>
              <a:t>④　発表タイム</a:t>
            </a:r>
          </a:p>
        </p:txBody>
      </p:sp>
      <p:sp>
        <p:nvSpPr>
          <p:cNvPr id="9" name="Rectangle 2"/>
          <p:cNvSpPr txBox="1">
            <a:spLocks noChangeArrowheads="1"/>
          </p:cNvSpPr>
          <p:nvPr/>
        </p:nvSpPr>
        <p:spPr>
          <a:xfrm>
            <a:off x="233460" y="4965805"/>
            <a:ext cx="4751387" cy="792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buFont typeface="Georgia" panose="02040502050405020303" pitchFamily="18" charset="0"/>
              <a:buNone/>
              <a:defRPr/>
            </a:pPr>
            <a:r>
              <a:rPr lang="ja-JP" altLang="en-US" spc="-300" dirty="0">
                <a:solidFill>
                  <a:srgbClr val="0000CC"/>
                </a:solidFill>
                <a:latin typeface="HGP創英角ｺﾞｼｯｸUB" panose="020B0900000000000000" pitchFamily="50" charset="-128"/>
                <a:ea typeface="HGP創英角ｺﾞｼｯｸUB" panose="020B0900000000000000" pitchFamily="50" charset="-128"/>
              </a:rPr>
              <a:t>⑤　全体のまとめ</a:t>
            </a:r>
          </a:p>
        </p:txBody>
      </p:sp>
      <p:sp>
        <p:nvSpPr>
          <p:cNvPr id="2" name="正方形/長方形 1"/>
          <p:cNvSpPr/>
          <p:nvPr/>
        </p:nvSpPr>
        <p:spPr>
          <a:xfrm>
            <a:off x="573931" y="3580550"/>
            <a:ext cx="8661509" cy="1077218"/>
          </a:xfrm>
          <a:prstGeom prst="rect">
            <a:avLst/>
          </a:prstGeom>
        </p:spPr>
        <p:txBody>
          <a:bodyPr wrap="square" lIns="72000" rIns="72000">
            <a:spAutoFit/>
          </a:bodyPr>
          <a:lstStyle/>
          <a:p>
            <a:r>
              <a:rPr lang="ja-JP" altLang="en-US" sz="3200" dirty="0"/>
              <a:t>　　どんな意見が出たかを発表し合い，学びを共</a:t>
            </a:r>
            <a:endParaRPr lang="en-US" altLang="ja-JP" sz="3200" dirty="0"/>
          </a:p>
          <a:p>
            <a:r>
              <a:rPr lang="ja-JP" altLang="en-US" sz="3200" dirty="0"/>
              <a:t>  有しましょう。　</a:t>
            </a:r>
          </a:p>
        </p:txBody>
      </p:sp>
      <p:sp>
        <p:nvSpPr>
          <p:cNvPr id="3" name="正方形/長方形 2"/>
          <p:cNvSpPr/>
          <p:nvPr/>
        </p:nvSpPr>
        <p:spPr>
          <a:xfrm>
            <a:off x="573931" y="644435"/>
            <a:ext cx="8570069" cy="2062103"/>
          </a:xfrm>
          <a:prstGeom prst="rect">
            <a:avLst/>
          </a:prstGeom>
        </p:spPr>
        <p:txBody>
          <a:bodyPr wrap="square">
            <a:spAutoFit/>
          </a:bodyPr>
          <a:lstStyle/>
          <a:p>
            <a:r>
              <a:rPr lang="ja-JP" altLang="en-US" sz="3200" dirty="0"/>
              <a:t>　　活動を通して感想の交流をしましょう。</a:t>
            </a:r>
          </a:p>
          <a:p>
            <a:r>
              <a:rPr lang="ja-JP" altLang="en-US" sz="3200" dirty="0"/>
              <a:t>　　・気付いたことは？</a:t>
            </a:r>
          </a:p>
          <a:p>
            <a:r>
              <a:rPr lang="ja-JP" altLang="en-US" sz="3200" dirty="0"/>
              <a:t>　　・思ったことは？</a:t>
            </a:r>
          </a:p>
          <a:p>
            <a:r>
              <a:rPr lang="ja-JP" altLang="en-US" sz="3200" dirty="0"/>
              <a:t>　　・考えたことは？　　</a:t>
            </a:r>
          </a:p>
        </p:txBody>
      </p:sp>
      <p:sp>
        <p:nvSpPr>
          <p:cNvPr id="10" name="正方形/長方形 9"/>
          <p:cNvSpPr/>
          <p:nvPr/>
        </p:nvSpPr>
        <p:spPr>
          <a:xfrm>
            <a:off x="796115" y="5649805"/>
            <a:ext cx="8210725" cy="1077218"/>
          </a:xfrm>
          <a:prstGeom prst="rect">
            <a:avLst/>
          </a:prstGeom>
        </p:spPr>
        <p:txBody>
          <a:bodyPr wrap="square" lIns="72000" rIns="72000">
            <a:spAutoFit/>
          </a:bodyPr>
          <a:lstStyle/>
          <a:p>
            <a:r>
              <a:rPr lang="ja-JP" altLang="en-US" sz="3200" dirty="0"/>
              <a:t>    これまでの学習を振り返り，実際の生活に生かされるようしましょう。　</a:t>
            </a:r>
          </a:p>
        </p:txBody>
      </p:sp>
    </p:spTree>
    <p:extLst>
      <p:ext uri="{BB962C8B-B14F-4D97-AF65-F5344CB8AC3E}">
        <p14:creationId xmlns:p14="http://schemas.microsoft.com/office/powerpoint/2010/main" val="428251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角丸四角形 3"/>
          <p:cNvSpPr/>
          <p:nvPr/>
        </p:nvSpPr>
        <p:spPr>
          <a:xfrm>
            <a:off x="315205" y="96463"/>
            <a:ext cx="1673856" cy="653524"/>
          </a:xfrm>
          <a:prstGeom prst="roundRect">
            <a:avLst>
              <a:gd name="adj" fmla="val 50000"/>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778079" y="2709674"/>
            <a:ext cx="7777162" cy="2303463"/>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marL="46037" eaLnBrk="1" hangingPunct="1">
              <a:lnSpc>
                <a:spcPct val="80000"/>
              </a:lnSpc>
              <a:spcBef>
                <a:spcPct val="20000"/>
              </a:spcBef>
              <a:spcAft>
                <a:spcPts val="300"/>
              </a:spcAft>
              <a:buClr>
                <a:srgbClr val="C3260C"/>
              </a:buClr>
              <a:buSzPct val="130000"/>
              <a:defRPr/>
            </a:pPr>
            <a:r>
              <a:rPr lang="ja-JP" altLang="en-US" sz="3200" b="0" dirty="0">
                <a:solidFill>
                  <a:srgbClr val="404040"/>
                </a:solidFill>
                <a:latin typeface="HG丸ｺﾞｼｯｸM-PRO" pitchFamily="50" charset="-128"/>
                <a:ea typeface="HG丸ｺﾞｼｯｸM-PRO" pitchFamily="50" charset="-128"/>
              </a:rPr>
              <a:t>○　新しいことを</a:t>
            </a:r>
            <a:r>
              <a:rPr lang="ja-JP" altLang="en-US" sz="3200" b="0" dirty="0">
                <a:solidFill>
                  <a:srgbClr val="FF0000"/>
                </a:solidFill>
                <a:latin typeface="HGP創英角ｺﾞｼｯｸUB" panose="020B0900000000000000" pitchFamily="50" charset="-128"/>
                <a:ea typeface="HGP創英角ｺﾞｼｯｸUB" panose="020B0900000000000000" pitchFamily="50" charset="-128"/>
              </a:rPr>
              <a:t>学び合う</a:t>
            </a:r>
            <a:r>
              <a:rPr lang="ja-JP" altLang="en-US" sz="3200" b="0" dirty="0">
                <a:solidFill>
                  <a:srgbClr val="404040"/>
                </a:solidFill>
                <a:latin typeface="HG丸ｺﾞｼｯｸM-PRO" pitchFamily="50" charset="-128"/>
                <a:ea typeface="HG丸ｺﾞｼｯｸM-PRO" pitchFamily="50" charset="-128"/>
              </a:rPr>
              <a:t>場</a:t>
            </a:r>
          </a:p>
          <a:p>
            <a:pPr marL="46037" eaLnBrk="1" hangingPunct="1">
              <a:lnSpc>
                <a:spcPct val="80000"/>
              </a:lnSpc>
              <a:spcBef>
                <a:spcPct val="20000"/>
              </a:spcBef>
              <a:spcAft>
                <a:spcPts val="300"/>
              </a:spcAft>
              <a:buClr>
                <a:srgbClr val="C3260C"/>
              </a:buClr>
              <a:buSzPct val="130000"/>
              <a:defRPr/>
            </a:pPr>
            <a:r>
              <a:rPr lang="ja-JP" altLang="en-US" sz="3200" b="0" dirty="0">
                <a:solidFill>
                  <a:srgbClr val="404040"/>
                </a:solidFill>
                <a:latin typeface="HG丸ｺﾞｼｯｸM-PRO" pitchFamily="50" charset="-128"/>
                <a:ea typeface="HG丸ｺﾞｼｯｸM-PRO" pitchFamily="50" charset="-128"/>
              </a:rPr>
              <a:t>○　それぞれの</a:t>
            </a:r>
            <a:r>
              <a:rPr lang="ja-JP" altLang="en-US" sz="3200" b="0" dirty="0">
                <a:solidFill>
                  <a:srgbClr val="FF0000"/>
                </a:solidFill>
                <a:latin typeface="HGP創英角ｺﾞｼｯｸUB" panose="020B0900000000000000" pitchFamily="50" charset="-128"/>
                <a:ea typeface="HGP創英角ｺﾞｼｯｸUB" panose="020B0900000000000000" pitchFamily="50" charset="-128"/>
              </a:rPr>
              <a:t>違いを認め合う</a:t>
            </a:r>
            <a:r>
              <a:rPr lang="ja-JP" altLang="en-US" sz="3200" b="0" dirty="0">
                <a:solidFill>
                  <a:srgbClr val="404040"/>
                </a:solidFill>
                <a:latin typeface="HG丸ｺﾞｼｯｸM-PRO" pitchFamily="50" charset="-128"/>
                <a:ea typeface="HG丸ｺﾞｼｯｸM-PRO" pitchFamily="50" charset="-128"/>
              </a:rPr>
              <a:t>場</a:t>
            </a:r>
          </a:p>
          <a:p>
            <a:pPr marL="46037" eaLnBrk="1" hangingPunct="1">
              <a:lnSpc>
                <a:spcPct val="80000"/>
              </a:lnSpc>
              <a:spcBef>
                <a:spcPct val="20000"/>
              </a:spcBef>
              <a:spcAft>
                <a:spcPts val="300"/>
              </a:spcAft>
              <a:buClr>
                <a:srgbClr val="C3260C"/>
              </a:buClr>
              <a:buSzPct val="130000"/>
              <a:defRPr/>
            </a:pPr>
            <a:r>
              <a:rPr lang="ja-JP" altLang="en-US" sz="3200" b="0" dirty="0">
                <a:solidFill>
                  <a:srgbClr val="404040"/>
                </a:solidFill>
                <a:latin typeface="HG丸ｺﾞｼｯｸM-PRO" pitchFamily="50" charset="-128"/>
                <a:ea typeface="HG丸ｺﾞｼｯｸM-PRO" pitchFamily="50" charset="-128"/>
              </a:rPr>
              <a:t>○　様々なことに</a:t>
            </a:r>
            <a:r>
              <a:rPr lang="ja-JP" altLang="en-US" sz="3200" b="0" dirty="0">
                <a:solidFill>
                  <a:srgbClr val="FF0000"/>
                </a:solidFill>
                <a:latin typeface="HGP創英角ｺﾞｼｯｸUB" panose="020B0900000000000000" pitchFamily="50" charset="-128"/>
                <a:ea typeface="HGP創英角ｺﾞｼｯｸUB" panose="020B0900000000000000" pitchFamily="50" charset="-128"/>
              </a:rPr>
              <a:t>気付く</a:t>
            </a:r>
            <a:r>
              <a:rPr lang="ja-JP" altLang="en-US" sz="3200" b="0" dirty="0">
                <a:solidFill>
                  <a:srgbClr val="404040"/>
                </a:solidFill>
                <a:latin typeface="HG丸ｺﾞｼｯｸM-PRO" pitchFamily="50" charset="-128"/>
                <a:ea typeface="HG丸ｺﾞｼｯｸM-PRO" pitchFamily="50" charset="-128"/>
              </a:rPr>
              <a:t>場</a:t>
            </a:r>
          </a:p>
          <a:p>
            <a:pPr marL="46037" eaLnBrk="1" hangingPunct="1">
              <a:lnSpc>
                <a:spcPct val="80000"/>
              </a:lnSpc>
              <a:spcBef>
                <a:spcPct val="20000"/>
              </a:spcBef>
              <a:spcAft>
                <a:spcPts val="300"/>
              </a:spcAft>
              <a:buClr>
                <a:srgbClr val="C3260C"/>
              </a:buClr>
              <a:buSzPct val="130000"/>
              <a:defRPr/>
            </a:pPr>
            <a:r>
              <a:rPr lang="ja-JP" altLang="en-US" sz="3200" b="0" dirty="0">
                <a:solidFill>
                  <a:srgbClr val="404040"/>
                </a:solidFill>
                <a:latin typeface="HG丸ｺﾞｼｯｸM-PRO" pitchFamily="50" charset="-128"/>
                <a:ea typeface="HG丸ｺﾞｼｯｸM-PRO" pitchFamily="50" charset="-128"/>
              </a:rPr>
              <a:t>○　自分の生き方を</a:t>
            </a:r>
            <a:r>
              <a:rPr lang="ja-JP" altLang="en-US" sz="3200" b="0" dirty="0">
                <a:solidFill>
                  <a:srgbClr val="FF0000"/>
                </a:solidFill>
                <a:latin typeface="HGP創英角ｺﾞｼｯｸUB" panose="020B0900000000000000" pitchFamily="50" charset="-128"/>
                <a:ea typeface="HGP創英角ｺﾞｼｯｸUB" panose="020B0900000000000000" pitchFamily="50" charset="-128"/>
              </a:rPr>
              <a:t>振り返る</a:t>
            </a:r>
            <a:r>
              <a:rPr lang="ja-JP" altLang="en-US" sz="3200" b="0" dirty="0">
                <a:solidFill>
                  <a:srgbClr val="404040"/>
                </a:solidFill>
                <a:latin typeface="HG丸ｺﾞｼｯｸM-PRO" pitchFamily="50" charset="-128"/>
                <a:ea typeface="HG丸ｺﾞｼｯｸM-PRO" pitchFamily="50" charset="-128"/>
              </a:rPr>
              <a:t>場</a:t>
            </a:r>
          </a:p>
        </p:txBody>
      </p:sp>
      <p:sp>
        <p:nvSpPr>
          <p:cNvPr id="15" name="円/楕円 14"/>
          <p:cNvSpPr/>
          <p:nvPr/>
        </p:nvSpPr>
        <p:spPr bwMode="auto">
          <a:xfrm>
            <a:off x="587579" y="599023"/>
            <a:ext cx="7967662" cy="1985962"/>
          </a:xfrm>
          <a:prstGeom prst="ellipse">
            <a:avLst/>
          </a:prstGeom>
          <a:solidFill>
            <a:srgbClr val="FFFFCC"/>
          </a:solidFill>
          <a:ln/>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ja-JP" altLang="en-US" sz="2800" b="0" dirty="0">
                <a:solidFill>
                  <a:srgbClr val="000000"/>
                </a:solidFill>
                <a:latin typeface="HGPｺﾞｼｯｸE" panose="020B0900000000000000" pitchFamily="50" charset="-128"/>
                <a:ea typeface="HGPｺﾞｼｯｸE" panose="020B0900000000000000" pitchFamily="50" charset="-128"/>
              </a:rPr>
              <a:t>自分自身の</a:t>
            </a:r>
            <a:r>
              <a:rPr lang="ja-JP" altLang="en-US" sz="2800" b="0" dirty="0">
                <a:solidFill>
                  <a:srgbClr val="0000CC"/>
                </a:solidFill>
                <a:latin typeface="HGPｺﾞｼｯｸE" panose="020B0900000000000000" pitchFamily="50" charset="-128"/>
                <a:ea typeface="HGPｺﾞｼｯｸE" panose="020B0900000000000000" pitchFamily="50" charset="-128"/>
              </a:rPr>
              <a:t>心と頭脳と体を使って，</a:t>
            </a:r>
            <a:endParaRPr lang="en-US" altLang="ja-JP" sz="2800" b="0" dirty="0">
              <a:solidFill>
                <a:srgbClr val="0000CC"/>
              </a:solidFill>
              <a:latin typeface="HGPｺﾞｼｯｸE" panose="020B0900000000000000" pitchFamily="50" charset="-128"/>
              <a:ea typeface="HGPｺﾞｼｯｸE" panose="020B0900000000000000" pitchFamily="50" charset="-128"/>
            </a:endParaRPr>
          </a:p>
          <a:p>
            <a:pPr algn="ctr" eaLnBrk="1" hangingPunct="1">
              <a:defRPr/>
            </a:pPr>
            <a:r>
              <a:rPr lang="ja-JP" altLang="en-US" sz="2800" b="0" dirty="0">
                <a:solidFill>
                  <a:srgbClr val="FF0000"/>
                </a:solidFill>
                <a:latin typeface="HGPｺﾞｼｯｸE" panose="020B0900000000000000" pitchFamily="50" charset="-128"/>
                <a:ea typeface="HGPｺﾞｼｯｸE" panose="020B0900000000000000" pitchFamily="50" charset="-128"/>
              </a:rPr>
              <a:t>主体的，実践的に取り組む</a:t>
            </a:r>
            <a:endParaRPr lang="ja-JP" altLang="en-US" sz="2800" b="0" spc="-300" dirty="0">
              <a:solidFill>
                <a:srgbClr val="0000CC"/>
              </a:solidFill>
              <a:latin typeface="HGS創英角ﾎﾟｯﾌﾟ体" panose="040B0A00000000000000" pitchFamily="50" charset="-128"/>
              <a:ea typeface="HGS創英角ﾎﾟｯﾌﾟ体" panose="040B0A00000000000000" pitchFamily="50" charset="-128"/>
            </a:endParaRPr>
          </a:p>
          <a:p>
            <a:pPr algn="ctr" eaLnBrk="1" hangingPunct="1">
              <a:defRPr/>
            </a:pPr>
            <a:r>
              <a:rPr lang="ja-JP" altLang="en-US" sz="5400" b="0" dirty="0">
                <a:solidFill>
                  <a:srgbClr val="000000"/>
                </a:solidFill>
                <a:latin typeface="HGS創英角ｺﾞｼｯｸUB" panose="020B0900000000000000" pitchFamily="50" charset="-128"/>
                <a:ea typeface="HGS創英角ｺﾞｼｯｸUB" panose="020B0900000000000000" pitchFamily="50" charset="-128"/>
              </a:rPr>
              <a:t>参加型学習</a:t>
            </a:r>
          </a:p>
        </p:txBody>
      </p:sp>
      <p:sp>
        <p:nvSpPr>
          <p:cNvPr id="13" name="横巻き 12"/>
          <p:cNvSpPr/>
          <p:nvPr/>
        </p:nvSpPr>
        <p:spPr>
          <a:xfrm>
            <a:off x="722313" y="5563206"/>
            <a:ext cx="7777162" cy="1203325"/>
          </a:xfrm>
          <a:prstGeom prst="horizontalScroll">
            <a:avLst/>
          </a:prstGeom>
          <a:solidFill>
            <a:srgbClr val="CCFFFF"/>
          </a:solidFill>
        </p:spPr>
        <p:style>
          <a:lnRef idx="1">
            <a:schemeClr val="accent6"/>
          </a:lnRef>
          <a:fillRef idx="2">
            <a:schemeClr val="accent6"/>
          </a:fillRef>
          <a:effectRef idx="1">
            <a:schemeClr val="accent6"/>
          </a:effectRef>
          <a:fontRef idx="minor">
            <a:schemeClr val="dk1"/>
          </a:fontRef>
        </p:style>
        <p:txBody>
          <a:bodyPr anchor="ctr"/>
          <a:lstStyle/>
          <a:p>
            <a:pPr algn="ctr" eaLnBrk="1" hangingPunct="1">
              <a:lnSpc>
                <a:spcPct val="80000"/>
              </a:lnSpc>
              <a:spcBef>
                <a:spcPct val="20000"/>
              </a:spcBef>
              <a:defRPr/>
            </a:pPr>
            <a:r>
              <a:rPr lang="ja-JP" altLang="en-US" sz="2800" dirty="0">
                <a:latin typeface="HG丸ｺﾞｼｯｸM-PRO" panose="020F0600000000000000" pitchFamily="50" charset="-128"/>
                <a:ea typeface="HG丸ｺﾞｼｯｸM-PRO" panose="020F0600000000000000" pitchFamily="50" charset="-128"/>
              </a:rPr>
              <a:t>自分自身を見つめ直す機会に！</a:t>
            </a:r>
            <a:endParaRPr lang="en-US" altLang="ja-JP" sz="2800" dirty="0">
              <a:latin typeface="HG丸ｺﾞｼｯｸM-PRO" panose="020F0600000000000000" pitchFamily="50" charset="-128"/>
              <a:ea typeface="HG丸ｺﾞｼｯｸM-PRO" panose="020F0600000000000000" pitchFamily="50" charset="-128"/>
            </a:endParaRPr>
          </a:p>
          <a:p>
            <a:pPr algn="ctr" eaLnBrk="1" hangingPunct="1">
              <a:lnSpc>
                <a:spcPct val="80000"/>
              </a:lnSpc>
              <a:spcBef>
                <a:spcPct val="20000"/>
              </a:spcBef>
              <a:defRPr/>
            </a:pPr>
            <a:r>
              <a:rPr lang="ja-JP" altLang="en-US" sz="2800" dirty="0">
                <a:latin typeface="HG丸ｺﾞｼｯｸM-PRO" panose="020F0600000000000000" pitchFamily="50" charset="-128"/>
                <a:ea typeface="HG丸ｺﾞｼｯｸM-PRO" panose="020F0600000000000000" pitchFamily="50" charset="-128"/>
              </a:rPr>
              <a:t>自他を大切にすることを再認識する機会に！</a:t>
            </a:r>
            <a:endParaRPr lang="ja-JP" altLang="en-US" sz="2800" dirty="0"/>
          </a:p>
        </p:txBody>
      </p:sp>
      <p:sp>
        <p:nvSpPr>
          <p:cNvPr id="2" name="上矢印 1"/>
          <p:cNvSpPr/>
          <p:nvPr/>
        </p:nvSpPr>
        <p:spPr>
          <a:xfrm flipV="1">
            <a:off x="3422650" y="5121811"/>
            <a:ext cx="2376488" cy="527050"/>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0000"/>
              </a:lnSpc>
              <a:spcBef>
                <a:spcPct val="20000"/>
              </a:spcBef>
              <a:defRPr/>
            </a:pPr>
            <a:endParaRPr lang="ja-JP" altLang="en-US"/>
          </a:p>
        </p:txBody>
      </p:sp>
      <p:sp>
        <p:nvSpPr>
          <p:cNvPr id="3" name="テキスト ボックス 2"/>
          <p:cNvSpPr txBox="1"/>
          <p:nvPr/>
        </p:nvSpPr>
        <p:spPr>
          <a:xfrm>
            <a:off x="334660" y="0"/>
            <a:ext cx="1673856" cy="769441"/>
          </a:xfrm>
          <a:prstGeom prst="rect">
            <a:avLst/>
          </a:prstGeom>
          <a:noFill/>
        </p:spPr>
        <p:txBody>
          <a:bodyPr wrap="none" rtlCol="0">
            <a:spAutoFit/>
          </a:bodyPr>
          <a:lstStyle/>
          <a:p>
            <a:r>
              <a:rPr kumimoji="1" lang="ja-JP" altLang="en-US" sz="4400" dirty="0">
                <a:latin typeface="HGP創英角ｺﾞｼｯｸUB" panose="020B0900000000000000" pitchFamily="50" charset="-128"/>
                <a:ea typeface="HGP創英角ｺﾞｼｯｸUB" panose="020B0900000000000000" pitchFamily="50" charset="-128"/>
              </a:rPr>
              <a:t>まとめ</a:t>
            </a:r>
          </a:p>
        </p:txBody>
      </p:sp>
    </p:spTree>
    <p:extLst>
      <p:ext uri="{BB962C8B-B14F-4D97-AF65-F5344CB8AC3E}">
        <p14:creationId xmlns:p14="http://schemas.microsoft.com/office/powerpoint/2010/main" val="4177336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図 6">
            <a:extLst>
              <a:ext uri="{FF2B5EF4-FFF2-40B4-BE49-F238E27FC236}">
                <a16:creationId xmlns:a16="http://schemas.microsoft.com/office/drawing/2014/main" id="{12427214-8261-48B7-90B0-21359600435D}"/>
              </a:ext>
            </a:extLst>
          </p:cNvPr>
          <p:cNvPicPr>
            <a:picLocks noChangeAspect="1"/>
          </p:cNvPicPr>
          <p:nvPr/>
        </p:nvPicPr>
        <p:blipFill rotWithShape="1">
          <a:blip r:embed="rId3"/>
          <a:srcRect l="20421" r="7323" b="-2"/>
          <a:stretch/>
        </p:blipFill>
        <p:spPr>
          <a:xfrm>
            <a:off x="3580605" y="178522"/>
            <a:ext cx="5416146" cy="6127932"/>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effectLst>
            <a:softEdge rad="165100"/>
          </a:effectLst>
        </p:spPr>
      </p:pic>
      <p:sp useBgFill="1">
        <p:nvSpPr>
          <p:cNvPr id="14" name="Freeform: Shape 17">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9285"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9">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1665"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 Box 4">
            <a:extLst>
              <a:ext uri="{FF2B5EF4-FFF2-40B4-BE49-F238E27FC236}">
                <a16:creationId xmlns:a16="http://schemas.microsoft.com/office/drawing/2014/main" id="{3CB42EDD-3162-49AA-A473-24B9D15A9A4B}"/>
              </a:ext>
            </a:extLst>
          </p:cNvPr>
          <p:cNvSpPr txBox="1">
            <a:spLocks noChangeArrowheads="1"/>
          </p:cNvSpPr>
          <p:nvPr/>
        </p:nvSpPr>
        <p:spPr bwMode="auto">
          <a:xfrm>
            <a:off x="162949" y="1010438"/>
            <a:ext cx="3711665" cy="374556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lIns="91440" tIns="45720" rIns="91440" bIns="45720" rtlCol="0" anchor="b">
            <a:norm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90000"/>
              </a:lnSpc>
              <a:spcBef>
                <a:spcPct val="0"/>
              </a:spcBef>
              <a:spcAft>
                <a:spcPts val="600"/>
              </a:spcAft>
              <a:buNone/>
            </a:pPr>
            <a:r>
              <a:rPr lang="ja-JP" altLang="en-US" sz="2900" dirty="0">
                <a:latin typeface="BIZ UD明朝 Medium" panose="02020500000000000000" pitchFamily="17" charset="-128"/>
                <a:ea typeface="BIZ UD明朝 Medium" panose="02020500000000000000" pitchFamily="17" charset="-128"/>
                <a:cs typeface="+mj-cs"/>
              </a:rPr>
              <a:t>  人権教育は，自分の生き方を見つめ，共に人生観を築き上げる教育です。</a:t>
            </a:r>
            <a:endParaRPr lang="en-US" altLang="ja-JP" sz="2900" dirty="0">
              <a:latin typeface="BIZ UD明朝 Medium" panose="02020500000000000000" pitchFamily="17" charset="-128"/>
              <a:ea typeface="BIZ UD明朝 Medium" panose="02020500000000000000" pitchFamily="17" charset="-128"/>
              <a:cs typeface="+mj-cs"/>
            </a:endParaRPr>
          </a:p>
          <a:p>
            <a:pPr>
              <a:lnSpc>
                <a:spcPct val="90000"/>
              </a:lnSpc>
              <a:spcBef>
                <a:spcPct val="0"/>
              </a:spcBef>
              <a:spcAft>
                <a:spcPts val="600"/>
              </a:spcAft>
              <a:buNone/>
            </a:pPr>
            <a:endParaRPr lang="ja-JP" altLang="en-US" sz="2900" dirty="0">
              <a:latin typeface="BIZ UD明朝 Medium" panose="02020500000000000000" pitchFamily="17" charset="-128"/>
              <a:ea typeface="BIZ UD明朝 Medium" panose="02020500000000000000" pitchFamily="17" charset="-128"/>
              <a:cs typeface="+mj-cs"/>
            </a:endParaRPr>
          </a:p>
          <a:p>
            <a:pPr>
              <a:lnSpc>
                <a:spcPct val="90000"/>
              </a:lnSpc>
              <a:spcBef>
                <a:spcPct val="0"/>
              </a:spcBef>
              <a:spcAft>
                <a:spcPts val="600"/>
              </a:spcAft>
              <a:buNone/>
            </a:pPr>
            <a:r>
              <a:rPr lang="ja-JP" altLang="en-US" sz="2900" dirty="0">
                <a:latin typeface="BIZ UD明朝 Medium" panose="02020500000000000000" pitchFamily="17" charset="-128"/>
                <a:ea typeface="BIZ UD明朝 Medium" panose="02020500000000000000" pitchFamily="17" charset="-128"/>
                <a:cs typeface="+mj-cs"/>
              </a:rPr>
              <a:t> 自分を大切に</a:t>
            </a:r>
            <a:r>
              <a:rPr lang="en-US" altLang="ja-JP" sz="2900" dirty="0">
                <a:latin typeface="BIZ UD明朝 Medium" panose="02020500000000000000" pitchFamily="17" charset="-128"/>
                <a:ea typeface="BIZ UD明朝 Medium" panose="02020500000000000000" pitchFamily="17" charset="-128"/>
                <a:cs typeface="+mj-cs"/>
              </a:rPr>
              <a:t>…</a:t>
            </a:r>
            <a:r>
              <a:rPr lang="ja-JP" altLang="en-US" sz="2900" dirty="0">
                <a:latin typeface="BIZ UD明朝 Medium" panose="02020500000000000000" pitchFamily="17" charset="-128"/>
                <a:ea typeface="BIZ UD明朝 Medium" panose="02020500000000000000" pitchFamily="17" charset="-128"/>
                <a:cs typeface="+mj-cs"/>
              </a:rPr>
              <a:t>　</a:t>
            </a:r>
            <a:br>
              <a:rPr lang="ja-JP" altLang="en-US" sz="2900" dirty="0">
                <a:latin typeface="BIZ UD明朝 Medium" panose="02020500000000000000" pitchFamily="17" charset="-128"/>
                <a:ea typeface="BIZ UD明朝 Medium" panose="02020500000000000000" pitchFamily="17" charset="-128"/>
                <a:cs typeface="+mj-cs"/>
              </a:rPr>
            </a:br>
            <a:r>
              <a:rPr lang="ja-JP" altLang="en-US" sz="2900" dirty="0">
                <a:latin typeface="BIZ UD明朝 Medium" panose="02020500000000000000" pitchFamily="17" charset="-128"/>
                <a:ea typeface="BIZ UD明朝 Medium" panose="02020500000000000000" pitchFamily="17" charset="-128"/>
                <a:cs typeface="+mj-cs"/>
              </a:rPr>
              <a:t>　 他の人を大切に</a:t>
            </a:r>
            <a:r>
              <a:rPr lang="en-US" altLang="ja-JP" sz="2900">
                <a:latin typeface="BIZ UD明朝 Medium" panose="02020500000000000000" pitchFamily="17" charset="-128"/>
                <a:ea typeface="BIZ UD明朝 Medium" panose="02020500000000000000" pitchFamily="17" charset="-128"/>
                <a:cs typeface="+mj-cs"/>
              </a:rPr>
              <a:t>…</a:t>
            </a:r>
            <a:endParaRPr lang="en-US" altLang="ja-JP" sz="2900" dirty="0">
              <a:latin typeface="BIZ UD明朝 Medium" panose="02020500000000000000" pitchFamily="17" charset="-128"/>
              <a:ea typeface="BIZ UD明朝 Medium" panose="02020500000000000000" pitchFamily="17" charset="-128"/>
              <a:cs typeface="+mj-cs"/>
            </a:endParaRPr>
          </a:p>
        </p:txBody>
      </p:sp>
      <p:sp>
        <p:nvSpPr>
          <p:cNvPr id="3" name="スライド番号プレースホルダー 2"/>
          <p:cNvSpPr>
            <a:spLocks noGrp="1"/>
          </p:cNvSpPr>
          <p:nvPr>
            <p:ph type="sldNum" sz="quarter" idx="12"/>
          </p:nvPr>
        </p:nvSpPr>
        <p:spPr>
          <a:xfrm>
            <a:off x="7315200" y="6356350"/>
            <a:ext cx="1200150" cy="365125"/>
          </a:xfrm>
        </p:spPr>
        <p:txBody>
          <a:bodyPr vert="horz" lIns="91440" tIns="45720" rIns="91440" bIns="45720" rtlCol="0" anchor="ctr">
            <a:normAutofit/>
          </a:bodyPr>
          <a:lstStyle/>
          <a:p>
            <a:pPr>
              <a:spcAft>
                <a:spcPts val="600"/>
              </a:spcAft>
              <a:defRPr/>
            </a:pPr>
            <a:fld id="{90237AB0-5452-4974-B0D6-AAC534A68F92}" type="slidenum">
              <a:rPr kumimoji="0" lang="en-US" altLang="ja-JP" sz="1000">
                <a:solidFill>
                  <a:schemeClr val="bg1"/>
                </a:solidFill>
                <a:latin typeface="Calibri" panose="020F0502020204030204"/>
              </a:rPr>
              <a:pPr>
                <a:spcAft>
                  <a:spcPts val="600"/>
                </a:spcAft>
                <a:defRPr/>
              </a:pPr>
              <a:t>12</a:t>
            </a:fld>
            <a:endParaRPr kumimoji="0" lang="en-US" altLang="ja-JP" sz="1000">
              <a:solidFill>
                <a:schemeClr val="bg1"/>
              </a:solidFill>
              <a:latin typeface="Calibri" panose="020F0502020204030204"/>
            </a:endParaRPr>
          </a:p>
        </p:txBody>
      </p:sp>
      <p:sp>
        <p:nvSpPr>
          <p:cNvPr id="9" name="テキスト ボックス 8">
            <a:extLst>
              <a:ext uri="{FF2B5EF4-FFF2-40B4-BE49-F238E27FC236}">
                <a16:creationId xmlns:a16="http://schemas.microsoft.com/office/drawing/2014/main" id="{62658F6D-5B88-4DF6-BDC9-831B39F2645D}"/>
              </a:ext>
            </a:extLst>
          </p:cNvPr>
          <p:cNvSpPr txBox="1"/>
          <p:nvPr/>
        </p:nvSpPr>
        <p:spPr>
          <a:xfrm>
            <a:off x="162949" y="5748778"/>
            <a:ext cx="4078311" cy="923330"/>
          </a:xfrm>
          <a:prstGeom prst="rect">
            <a:avLst/>
          </a:prstGeom>
          <a:noFill/>
        </p:spPr>
        <p:txBody>
          <a:bodyPr wrap="square" rtlCol="0">
            <a:spAutoFit/>
          </a:bodyPr>
          <a:lstStyle/>
          <a:p>
            <a:r>
              <a:rPr kumimoji="1" lang="en-US" altLang="ja-JP" dirty="0"/>
              <a:t>《</a:t>
            </a:r>
            <a:r>
              <a:rPr kumimoji="1" lang="ja-JP" altLang="en-US" dirty="0"/>
              <a:t>参考・引用文献</a:t>
            </a:r>
            <a:r>
              <a:rPr kumimoji="1" lang="en-US" altLang="ja-JP" dirty="0"/>
              <a:t>》</a:t>
            </a:r>
          </a:p>
          <a:p>
            <a:r>
              <a:rPr kumimoji="1" lang="ja-JP" altLang="en-US" dirty="0"/>
              <a:t>　・　なくそう差別　築こう明るい社会</a:t>
            </a:r>
            <a:endParaRPr kumimoji="1" lang="en-US" altLang="ja-JP" dirty="0"/>
          </a:p>
          <a:p>
            <a:r>
              <a:rPr lang="ja-JP" altLang="en-US" dirty="0"/>
              <a:t>　・　「仲間づくり」</a:t>
            </a:r>
            <a:endParaRPr kumimoji="1" lang="ja-JP" altLang="en-US" dirty="0"/>
          </a:p>
        </p:txBody>
      </p:sp>
    </p:spTree>
    <p:extLst>
      <p:ext uri="{BB962C8B-B14F-4D97-AF65-F5344CB8AC3E}">
        <p14:creationId xmlns:p14="http://schemas.microsoft.com/office/powerpoint/2010/main" val="387702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8257" y="0"/>
            <a:ext cx="9144000" cy="68580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prstClr val="white"/>
              </a:solidFill>
            </a:endParaRPr>
          </a:p>
        </p:txBody>
      </p:sp>
      <p:sp>
        <p:nvSpPr>
          <p:cNvPr id="2" name="テキスト ボックス 1"/>
          <p:cNvSpPr txBox="1"/>
          <p:nvPr/>
        </p:nvSpPr>
        <p:spPr>
          <a:xfrm>
            <a:off x="487222" y="751569"/>
            <a:ext cx="8648521" cy="769441"/>
          </a:xfrm>
          <a:prstGeom prst="rect">
            <a:avLst/>
          </a:prstGeom>
          <a:noFill/>
          <a:ln>
            <a:noFill/>
          </a:ln>
        </p:spPr>
        <p:txBody>
          <a:bodyPr wrap="square" rtlCol="0">
            <a:spAutoFit/>
          </a:bodyPr>
          <a:lstStyle/>
          <a:p>
            <a:r>
              <a:rPr lang="ja-JP" altLang="en-US" sz="4400" dirty="0">
                <a:solidFill>
                  <a:prstClr val="white"/>
                </a:solidFill>
                <a:latin typeface="BIZ UDゴシック" panose="020B0400000000000000" pitchFamily="49" charset="-128"/>
                <a:ea typeface="BIZ UDゴシック" panose="020B0400000000000000" pitchFamily="49" charset="-128"/>
              </a:rPr>
              <a:t>１　参加型学習に取り組む必要性</a:t>
            </a:r>
            <a:endParaRPr lang="en-US" altLang="ja-JP" sz="4400" dirty="0">
              <a:solidFill>
                <a:prstClr val="white"/>
              </a:solidFill>
              <a:latin typeface="BIZ UDゴシック" panose="020B0400000000000000" pitchFamily="49" charset="-128"/>
              <a:ea typeface="BIZ UDゴシック" panose="020B0400000000000000" pitchFamily="49" charset="-128"/>
            </a:endParaRPr>
          </a:p>
        </p:txBody>
      </p:sp>
      <p:sp>
        <p:nvSpPr>
          <p:cNvPr id="3" name="テキスト ボックス 2"/>
          <p:cNvSpPr txBox="1"/>
          <p:nvPr/>
        </p:nvSpPr>
        <p:spPr>
          <a:xfrm>
            <a:off x="562087" y="3706341"/>
            <a:ext cx="8648521" cy="769441"/>
          </a:xfrm>
          <a:prstGeom prst="rect">
            <a:avLst/>
          </a:prstGeom>
          <a:noFill/>
          <a:ln>
            <a:noFill/>
          </a:ln>
        </p:spPr>
        <p:txBody>
          <a:bodyPr wrap="square" rtlCol="0">
            <a:spAutoFit/>
          </a:bodyPr>
          <a:lstStyle/>
          <a:p>
            <a:r>
              <a:rPr lang="ja-JP" altLang="en-US" sz="4400" dirty="0">
                <a:solidFill>
                  <a:prstClr val="white"/>
                </a:solidFill>
                <a:latin typeface="BIZ UDゴシック" panose="020B0400000000000000" pitchFamily="49" charset="-128"/>
                <a:ea typeface="BIZ UDゴシック" panose="020B0400000000000000" pitchFamily="49" charset="-128"/>
              </a:rPr>
              <a:t>３　参加型学習の進め方（例）</a:t>
            </a:r>
            <a:endParaRPr lang="en-US" altLang="ja-JP" sz="4400" dirty="0">
              <a:solidFill>
                <a:prstClr val="white"/>
              </a:solidFill>
              <a:latin typeface="BIZ UDゴシック" panose="020B0400000000000000" pitchFamily="49" charset="-128"/>
              <a:ea typeface="BIZ UDゴシック" panose="020B0400000000000000" pitchFamily="49" charset="-128"/>
            </a:endParaRPr>
          </a:p>
        </p:txBody>
      </p:sp>
      <p:sp>
        <p:nvSpPr>
          <p:cNvPr id="9" name="角丸四角形 8"/>
          <p:cNvSpPr/>
          <p:nvPr/>
        </p:nvSpPr>
        <p:spPr>
          <a:xfrm>
            <a:off x="3490744" y="6573477"/>
            <a:ext cx="514350" cy="252132"/>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prstClr val="white"/>
              </a:solidFill>
            </a:endParaRPr>
          </a:p>
        </p:txBody>
      </p:sp>
      <p:sp>
        <p:nvSpPr>
          <p:cNvPr id="10" name="正方形/長方形 9"/>
          <p:cNvSpPr/>
          <p:nvPr/>
        </p:nvSpPr>
        <p:spPr>
          <a:xfrm>
            <a:off x="3710641" y="6573477"/>
            <a:ext cx="77619" cy="25213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prstClr val="white"/>
              </a:solidFill>
            </a:endParaRPr>
          </a:p>
        </p:txBody>
      </p:sp>
      <p:sp>
        <p:nvSpPr>
          <p:cNvPr id="6" name="スライド番号プレースホルダー 5"/>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2</a:t>
            </a:fld>
            <a:endParaRPr lang="ja-JP" altLang="en-US">
              <a:solidFill>
                <a:prstClr val="black">
                  <a:tint val="75000"/>
                </a:prstClr>
              </a:solidFill>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302" y="4243927"/>
            <a:ext cx="2661858" cy="2581682"/>
          </a:xfrm>
          <a:prstGeom prst="rect">
            <a:avLst/>
          </a:prstGeom>
        </p:spPr>
      </p:pic>
      <p:sp>
        <p:nvSpPr>
          <p:cNvPr id="11" name="テキスト ボックス 10"/>
          <p:cNvSpPr txBox="1"/>
          <p:nvPr/>
        </p:nvSpPr>
        <p:spPr>
          <a:xfrm>
            <a:off x="541432" y="1930551"/>
            <a:ext cx="8648520" cy="1446550"/>
          </a:xfrm>
          <a:prstGeom prst="rect">
            <a:avLst/>
          </a:prstGeom>
          <a:noFill/>
          <a:ln>
            <a:noFill/>
          </a:ln>
        </p:spPr>
        <p:txBody>
          <a:bodyPr wrap="square" rtlCol="0">
            <a:spAutoFit/>
          </a:bodyPr>
          <a:lstStyle/>
          <a:p>
            <a:r>
              <a:rPr lang="ja-JP" altLang="en-US" sz="4400" dirty="0">
                <a:solidFill>
                  <a:prstClr val="white"/>
                </a:solidFill>
                <a:latin typeface="BIZ UDゴシック" panose="020B0400000000000000" pitchFamily="49" charset="-128"/>
                <a:ea typeface="BIZ UDゴシック" panose="020B0400000000000000" pitchFamily="49" charset="-128"/>
              </a:rPr>
              <a:t>２　効果的な参加型学習にする</a:t>
            </a:r>
            <a:r>
              <a:rPr lang="ja-JP" altLang="en-US" sz="4400" dirty="0" err="1">
                <a:solidFill>
                  <a:prstClr val="white"/>
                </a:solidFill>
                <a:latin typeface="BIZ UDゴシック" panose="020B0400000000000000" pitchFamily="49" charset="-128"/>
                <a:ea typeface="BIZ UDゴシック" panose="020B0400000000000000" pitchFamily="49" charset="-128"/>
              </a:rPr>
              <a:t>た</a:t>
            </a:r>
            <a:endParaRPr lang="en-US" altLang="ja-JP" sz="4400" dirty="0">
              <a:solidFill>
                <a:prstClr val="white"/>
              </a:solidFill>
              <a:latin typeface="BIZ UDゴシック" panose="020B0400000000000000" pitchFamily="49" charset="-128"/>
              <a:ea typeface="BIZ UDゴシック" panose="020B0400000000000000" pitchFamily="49" charset="-128"/>
            </a:endParaRPr>
          </a:p>
          <a:p>
            <a:r>
              <a:rPr lang="ja-JP" altLang="en-US" sz="4400" dirty="0">
                <a:solidFill>
                  <a:prstClr val="white"/>
                </a:solidFill>
                <a:latin typeface="BIZ UDゴシック" panose="020B0400000000000000" pitchFamily="49" charset="-128"/>
                <a:ea typeface="BIZ UDゴシック" panose="020B0400000000000000" pitchFamily="49" charset="-128"/>
              </a:rPr>
              <a:t>　</a:t>
            </a:r>
            <a:r>
              <a:rPr lang="ja-JP" altLang="en-US" sz="4400" dirty="0" err="1">
                <a:solidFill>
                  <a:prstClr val="white"/>
                </a:solidFill>
                <a:latin typeface="BIZ UDゴシック" panose="020B0400000000000000" pitchFamily="49" charset="-128"/>
                <a:ea typeface="BIZ UDゴシック" panose="020B0400000000000000" pitchFamily="49" charset="-128"/>
              </a:rPr>
              <a:t>めに</a:t>
            </a:r>
            <a:endParaRPr lang="en-US" altLang="ja-JP" sz="4400" dirty="0">
              <a:solidFill>
                <a:prstClr val="white"/>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658505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AutoShape 6"/>
          <p:cNvSpPr>
            <a:spLocks noChangeArrowheads="1"/>
          </p:cNvSpPr>
          <p:nvPr/>
        </p:nvSpPr>
        <p:spPr bwMode="auto">
          <a:xfrm>
            <a:off x="439866" y="4439114"/>
            <a:ext cx="8337060" cy="2020051"/>
          </a:xfrm>
          <a:prstGeom prst="roundRect">
            <a:avLst>
              <a:gd name="adj" fmla="val 16667"/>
            </a:avLst>
          </a:prstGeom>
          <a:solidFill>
            <a:srgbClr val="FFFF66"/>
          </a:solidFill>
          <a:ln w="9525">
            <a:solidFill>
              <a:srgbClr val="FF0000"/>
            </a:solidFill>
            <a:round/>
            <a:headEnd/>
            <a:tailEnd/>
          </a:ln>
        </p:spPr>
        <p:txBody>
          <a:bodyPr wrap="none" anchor="ctr"/>
          <a:lstStyle>
            <a:lvl1pPr algn="l" eaLnBrk="0" hangingPunct="0">
              <a:buChar char="•"/>
              <a:defRPr kumimoji="1" sz="3200">
                <a:solidFill>
                  <a:schemeClr val="tx1"/>
                </a:solidFill>
                <a:latin typeface="Comic Sans MS" pitchFamily="66" charset="0"/>
                <a:ea typeface="ＭＳ Ｐゴシック" charset="-128"/>
              </a:defRPr>
            </a:lvl1pPr>
            <a:lvl2pPr marL="742950" indent="-285750" algn="l" eaLnBrk="0" hangingPunct="0">
              <a:buChar char="–"/>
              <a:defRPr kumimoji="1" sz="2800">
                <a:solidFill>
                  <a:schemeClr val="tx1"/>
                </a:solidFill>
                <a:latin typeface="Comic Sans MS" pitchFamily="66" charset="0"/>
                <a:ea typeface="ＭＳ Ｐゴシック" charset="-128"/>
              </a:defRPr>
            </a:lvl2pPr>
            <a:lvl3pPr marL="1143000" indent="-228600" algn="l" eaLnBrk="0" hangingPunct="0">
              <a:buChar char="•"/>
              <a:defRPr kumimoji="1" sz="2400">
                <a:solidFill>
                  <a:schemeClr val="tx1"/>
                </a:solidFill>
                <a:latin typeface="Comic Sans MS" pitchFamily="66" charset="0"/>
                <a:ea typeface="ＭＳ Ｐゴシック" charset="-128"/>
              </a:defRPr>
            </a:lvl3pPr>
            <a:lvl4pPr marL="1600200" indent="-228600" algn="l" eaLnBrk="0" hangingPunct="0">
              <a:buChar char="–"/>
              <a:defRPr kumimoji="1" sz="2000">
                <a:solidFill>
                  <a:schemeClr val="tx1"/>
                </a:solidFill>
                <a:latin typeface="Comic Sans MS" pitchFamily="66" charset="0"/>
                <a:ea typeface="ＭＳ Ｐゴシック" charset="-128"/>
              </a:defRPr>
            </a:lvl4pPr>
            <a:lvl5pPr marL="2057400" indent="-228600" algn="l" eaLnBrk="0" hangingPunct="0">
              <a:buChar char="»"/>
              <a:defRPr kumimoji="1" sz="2000">
                <a:solidFill>
                  <a:schemeClr val="tx1"/>
                </a:solidFill>
                <a:latin typeface="Comic Sans MS" pitchFamily="66"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Comic Sans MS" pitchFamily="66"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Comic Sans MS" pitchFamily="66"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Comic Sans MS" pitchFamily="66"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Comic Sans MS" pitchFamily="66" charset="0"/>
                <a:ea typeface="ＭＳ Ｐゴシック" charset="-128"/>
              </a:defRPr>
            </a:lvl9pPr>
          </a:lstStyle>
          <a:p>
            <a:pPr algn="ctr" eaLnBrk="1" hangingPunct="1">
              <a:buFontTx/>
              <a:buNone/>
              <a:defRPr/>
            </a:pPr>
            <a:r>
              <a:rPr lang="ja-JP" altLang="en-US" sz="4000" b="0" dirty="0">
                <a:solidFill>
                  <a:srgbClr val="FF0000"/>
                </a:solidFill>
                <a:latin typeface="HGP創英角ｺﾞｼｯｸUB" panose="020B0900000000000000" pitchFamily="50" charset="-128"/>
                <a:ea typeface="HGP創英角ｺﾞｼｯｸUB" panose="020B0900000000000000" pitchFamily="50" charset="-128"/>
              </a:rPr>
              <a:t>自分で「感じ，考え，行動する」</a:t>
            </a:r>
          </a:p>
          <a:p>
            <a:pPr algn="ctr" eaLnBrk="1" hangingPunct="1">
              <a:buFontTx/>
              <a:buNone/>
              <a:defRPr/>
            </a:pPr>
            <a:endParaRPr lang="ja-JP" altLang="en-US" sz="1050" b="0" i="1" dirty="0">
              <a:solidFill>
                <a:srgbClr val="FF0000"/>
              </a:solidFill>
              <a:ea typeface="HGP創英角ﾎﾟｯﾌﾟ体" pitchFamily="50" charset="-128"/>
            </a:endParaRPr>
          </a:p>
          <a:p>
            <a:pPr algn="ctr" eaLnBrk="1" hangingPunct="1">
              <a:buFontTx/>
              <a:buNone/>
              <a:defRPr/>
            </a:pPr>
            <a:r>
              <a:rPr lang="ja-JP" altLang="en-US" b="0" dirty="0">
                <a:solidFill>
                  <a:srgbClr val="000000"/>
                </a:solidFill>
                <a:latin typeface="HGPｺﾞｼｯｸE" panose="020B0900000000000000" pitchFamily="50" charset="-128"/>
                <a:ea typeface="HGPｺﾞｼｯｸE" panose="020B0900000000000000" pitchFamily="50" charset="-128"/>
              </a:rPr>
              <a:t>自分自身の</a:t>
            </a:r>
            <a:r>
              <a:rPr lang="ja-JP" altLang="en-US" b="0" dirty="0">
                <a:solidFill>
                  <a:srgbClr val="0000CC"/>
                </a:solidFill>
                <a:latin typeface="HGPｺﾞｼｯｸE" panose="020B0900000000000000" pitchFamily="50" charset="-128"/>
                <a:ea typeface="HGPｺﾞｼｯｸE" panose="020B0900000000000000" pitchFamily="50" charset="-128"/>
              </a:rPr>
              <a:t>心と頭脳と体を使</a:t>
            </a:r>
            <a:r>
              <a:rPr lang="ja-JP" altLang="en-US" dirty="0">
                <a:solidFill>
                  <a:srgbClr val="0000CC"/>
                </a:solidFill>
                <a:latin typeface="HGPｺﾞｼｯｸE" panose="020B0900000000000000" pitchFamily="50" charset="-128"/>
                <a:ea typeface="HGPｺﾞｼｯｸE" panose="020B0900000000000000" pitchFamily="50" charset="-128"/>
              </a:rPr>
              <a:t>う</a:t>
            </a:r>
            <a:endParaRPr lang="en-US" altLang="ja-JP" b="0" dirty="0">
              <a:solidFill>
                <a:srgbClr val="0000CC"/>
              </a:solidFill>
              <a:latin typeface="HGPｺﾞｼｯｸE" panose="020B0900000000000000" pitchFamily="50" charset="-128"/>
              <a:ea typeface="HGPｺﾞｼｯｸE" panose="020B0900000000000000" pitchFamily="50" charset="-128"/>
            </a:endParaRPr>
          </a:p>
          <a:p>
            <a:pPr algn="ctr" eaLnBrk="1" hangingPunct="1">
              <a:buFontTx/>
              <a:buNone/>
              <a:defRPr/>
            </a:pPr>
            <a:r>
              <a:rPr lang="ja-JP" altLang="en-US" b="0" dirty="0">
                <a:solidFill>
                  <a:srgbClr val="FF0000"/>
                </a:solidFill>
                <a:latin typeface="HGPｺﾞｼｯｸE" panose="020B0900000000000000" pitchFamily="50" charset="-128"/>
                <a:ea typeface="HGPｺﾞｼｯｸE" panose="020B0900000000000000" pitchFamily="50" charset="-128"/>
              </a:rPr>
              <a:t>主体的，実践的な</a:t>
            </a:r>
            <a:r>
              <a:rPr lang="ja-JP" altLang="en-US" b="0" dirty="0">
                <a:solidFill>
                  <a:srgbClr val="000000"/>
                </a:solidFill>
                <a:latin typeface="HGPｺﾞｼｯｸE" panose="020B0900000000000000" pitchFamily="50" charset="-128"/>
                <a:ea typeface="HGPｺﾞｼｯｸE" panose="020B0900000000000000" pitchFamily="50" charset="-128"/>
              </a:rPr>
              <a:t>学習</a:t>
            </a:r>
            <a:r>
              <a:rPr lang="ja-JP" altLang="en-US" b="0" dirty="0">
                <a:solidFill>
                  <a:srgbClr val="000000"/>
                </a:solidFill>
                <a:ea typeface="ＭＳ ゴシック" pitchFamily="49" charset="-128"/>
              </a:rPr>
              <a:t>が不可欠！</a:t>
            </a:r>
          </a:p>
        </p:txBody>
      </p:sp>
      <p:grpSp>
        <p:nvGrpSpPr>
          <p:cNvPr id="9" name="グループ化 8"/>
          <p:cNvGrpSpPr/>
          <p:nvPr/>
        </p:nvGrpSpPr>
        <p:grpSpPr>
          <a:xfrm>
            <a:off x="6673174" y="2937753"/>
            <a:ext cx="2103752" cy="1206230"/>
            <a:chOff x="9533954" y="4591189"/>
            <a:chExt cx="2251075" cy="1330325"/>
          </a:xfrm>
        </p:grpSpPr>
        <p:pic>
          <p:nvPicPr>
            <p:cNvPr id="10" name="図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8396" y="4591189"/>
              <a:ext cx="1246633"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33954" y="4591189"/>
              <a:ext cx="1155014"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角丸四角形吹き出し 12"/>
          <p:cNvSpPr/>
          <p:nvPr/>
        </p:nvSpPr>
        <p:spPr>
          <a:xfrm>
            <a:off x="439867" y="1381327"/>
            <a:ext cx="6233307" cy="2587557"/>
          </a:xfrm>
          <a:prstGeom prst="wedgeRoundRectCallout">
            <a:avLst>
              <a:gd name="adj1" fmla="val 56736"/>
              <a:gd name="adj2" fmla="val -2501"/>
              <a:gd name="adj3" fmla="val 16667"/>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altLang="ja-JP" sz="2800" i="1" dirty="0">
                <a:solidFill>
                  <a:srgbClr val="0000CC"/>
                </a:solidFill>
                <a:ea typeface="HGP創英角ﾎﾟｯﾌﾟ体" pitchFamily="50" charset="-128"/>
              </a:rPr>
              <a:t> </a:t>
            </a:r>
            <a:r>
              <a:rPr lang="ja-JP" altLang="en-US" sz="4000" b="1" dirty="0">
                <a:solidFill>
                  <a:prstClr val="black"/>
                </a:solidFill>
                <a:latin typeface="HG丸ｺﾞｼｯｸM-PRO" panose="020F0600000000000000" pitchFamily="50" charset="-128"/>
                <a:ea typeface="HG丸ｺﾞｼｯｸM-PRO" panose="020F0600000000000000" pitchFamily="50" charset="-128"/>
              </a:rPr>
              <a:t>人権感覚</a:t>
            </a:r>
            <a:endParaRPr lang="en-US" altLang="ja-JP" sz="4000" b="1" dirty="0">
              <a:solidFill>
                <a:prstClr val="black"/>
              </a:solidFill>
              <a:latin typeface="HG丸ｺﾞｼｯｸM-PRO" panose="020F0600000000000000" pitchFamily="50" charset="-128"/>
              <a:ea typeface="HG丸ｺﾞｼｯｸM-PRO" panose="020F0600000000000000" pitchFamily="50" charset="-128"/>
            </a:endParaRPr>
          </a:p>
          <a:p>
            <a:pPr lvl="0">
              <a:defRPr/>
            </a:pPr>
            <a:endParaRPr lang="en-US" altLang="ja-JP" sz="2400" b="1" dirty="0">
              <a:solidFill>
                <a:prstClr val="black"/>
              </a:solidFill>
              <a:latin typeface="HG丸ｺﾞｼｯｸM-PRO" panose="020F0600000000000000" pitchFamily="50" charset="-128"/>
              <a:ea typeface="HG丸ｺﾞｼｯｸM-PRO" panose="020F0600000000000000" pitchFamily="50" charset="-128"/>
            </a:endParaRPr>
          </a:p>
          <a:p>
            <a:pPr lvl="0">
              <a:defRPr/>
            </a:pPr>
            <a:r>
              <a:rPr lang="ja-JP" altLang="en-US" sz="3600" dirty="0">
                <a:solidFill>
                  <a:prstClr val="black"/>
                </a:solidFill>
                <a:latin typeface="HG丸ｺﾞｼｯｸM-PRO" panose="020F0600000000000000" pitchFamily="50" charset="-128"/>
                <a:ea typeface="HG丸ｺﾞｼｯｸM-PRO" panose="020F0600000000000000" pitchFamily="50" charset="-128"/>
              </a:rPr>
              <a:t>　⇒　言葉だけで説明して</a:t>
            </a:r>
            <a:endParaRPr lang="en-US" altLang="ja-JP" sz="3600" dirty="0">
              <a:solidFill>
                <a:prstClr val="black"/>
              </a:solidFill>
              <a:latin typeface="HG丸ｺﾞｼｯｸM-PRO" panose="020F0600000000000000" pitchFamily="50" charset="-128"/>
              <a:ea typeface="HG丸ｺﾞｼｯｸM-PRO" panose="020F0600000000000000" pitchFamily="50" charset="-128"/>
            </a:endParaRPr>
          </a:p>
          <a:p>
            <a:pPr lvl="0">
              <a:defRPr/>
            </a:pPr>
            <a:r>
              <a:rPr lang="ja-JP" altLang="en-US" sz="3600" dirty="0">
                <a:solidFill>
                  <a:prstClr val="black"/>
                </a:solidFill>
                <a:latin typeface="HG丸ｺﾞｼｯｸM-PRO" panose="020F0600000000000000" pitchFamily="50" charset="-128"/>
                <a:ea typeface="HG丸ｺﾞｼｯｸM-PRO" panose="020F0600000000000000" pitchFamily="50" charset="-128"/>
              </a:rPr>
              <a:t>　　培われるものではない。　　  </a:t>
            </a:r>
            <a:endParaRPr kumimoji="1" lang="ja-JP" altLang="en-US" sz="2800" dirty="0"/>
          </a:p>
        </p:txBody>
      </p:sp>
      <p:sp>
        <p:nvSpPr>
          <p:cNvPr id="2" name="角丸四角形 1"/>
          <p:cNvSpPr/>
          <p:nvPr/>
        </p:nvSpPr>
        <p:spPr>
          <a:xfrm>
            <a:off x="140717" y="233463"/>
            <a:ext cx="7611880" cy="739302"/>
          </a:xfrm>
          <a:prstGeom prst="roundRect">
            <a:avLst>
              <a:gd name="adj" fmla="val 50000"/>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solidFill>
                  <a:schemeClr val="tx1"/>
                </a:solidFill>
                <a:latin typeface="BIZ UDゴシック" panose="020B0400000000000000" pitchFamily="49" charset="-128"/>
                <a:ea typeface="BIZ UDゴシック" panose="020B0400000000000000" pitchFamily="49" charset="-128"/>
              </a:rPr>
              <a:t>１　参加型学習に取り組む必要性</a:t>
            </a:r>
            <a:endParaRPr lang="en-US" altLang="ja-JP" sz="3600" dirty="0">
              <a:solidFill>
                <a:schemeClr val="tx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200757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角丸四角形 25"/>
          <p:cNvSpPr/>
          <p:nvPr/>
        </p:nvSpPr>
        <p:spPr>
          <a:xfrm>
            <a:off x="3220524" y="1049023"/>
            <a:ext cx="4124528" cy="538609"/>
          </a:xfrm>
          <a:prstGeom prst="round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a:off x="3492333" y="2722900"/>
            <a:ext cx="2383277" cy="2674603"/>
          </a:xfrm>
          <a:prstGeom prst="roundRect">
            <a:avLst>
              <a:gd name="adj" fmla="val 8832"/>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ja-JP" altLang="en-US" sz="2000" dirty="0">
                <a:solidFill>
                  <a:schemeClr val="tx1"/>
                </a:solidFill>
              </a:rPr>
              <a:t>　</a:t>
            </a:r>
            <a:r>
              <a:rPr lang="ja-JP" altLang="en-US" sz="2800" dirty="0">
                <a:solidFill>
                  <a:schemeClr val="tx1"/>
                </a:solidFill>
              </a:rPr>
              <a:t>有益となるような結果を求め仲間と協力しな</a:t>
            </a:r>
            <a:endParaRPr lang="en-US" altLang="ja-JP" sz="2800" dirty="0">
              <a:solidFill>
                <a:schemeClr val="tx1"/>
              </a:solidFill>
            </a:endParaRPr>
          </a:p>
          <a:p>
            <a:pPr algn="just"/>
            <a:r>
              <a:rPr lang="ja-JP" altLang="en-US" sz="2800" dirty="0" err="1">
                <a:solidFill>
                  <a:schemeClr val="tx1"/>
                </a:solidFill>
              </a:rPr>
              <a:t>がら</a:t>
            </a:r>
            <a:r>
              <a:rPr lang="ja-JP" altLang="en-US" sz="2800" dirty="0">
                <a:solidFill>
                  <a:schemeClr val="tx1"/>
                </a:solidFill>
              </a:rPr>
              <a:t>進</a:t>
            </a:r>
            <a:endParaRPr lang="en-US" altLang="ja-JP" sz="2800" dirty="0">
              <a:solidFill>
                <a:schemeClr val="tx1"/>
              </a:solidFill>
            </a:endParaRPr>
          </a:p>
          <a:p>
            <a:pPr algn="just"/>
            <a:r>
              <a:rPr lang="ja-JP" altLang="en-US" sz="2800" dirty="0">
                <a:solidFill>
                  <a:schemeClr val="tx1"/>
                </a:solidFill>
              </a:rPr>
              <a:t>める。</a:t>
            </a:r>
          </a:p>
        </p:txBody>
      </p:sp>
      <p:sp>
        <p:nvSpPr>
          <p:cNvPr id="25" name="角丸四角形 24"/>
          <p:cNvSpPr/>
          <p:nvPr/>
        </p:nvSpPr>
        <p:spPr>
          <a:xfrm>
            <a:off x="6367387" y="2693770"/>
            <a:ext cx="2383277" cy="2674603"/>
          </a:xfrm>
          <a:prstGeom prst="roundRect">
            <a:avLst>
              <a:gd name="adj" fmla="val 8832"/>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ja-JP" altLang="en-US" sz="2000" dirty="0">
                <a:solidFill>
                  <a:schemeClr val="tx1"/>
                </a:solidFill>
              </a:rPr>
              <a:t>　</a:t>
            </a:r>
            <a:r>
              <a:rPr lang="ja-JP" altLang="en-US" sz="2800" dirty="0">
                <a:solidFill>
                  <a:schemeClr val="tx1"/>
                </a:solidFill>
              </a:rPr>
              <a:t>問題を発見したり，その解決方法</a:t>
            </a:r>
            <a:endParaRPr lang="en-US" altLang="ja-JP" sz="2800" dirty="0">
              <a:solidFill>
                <a:schemeClr val="tx1"/>
              </a:solidFill>
            </a:endParaRPr>
          </a:p>
          <a:p>
            <a:pPr algn="just"/>
            <a:r>
              <a:rPr lang="ja-JP" altLang="en-US" sz="2800" dirty="0">
                <a:solidFill>
                  <a:schemeClr val="tx1"/>
                </a:solidFill>
              </a:rPr>
              <a:t>を探究</a:t>
            </a:r>
            <a:endParaRPr lang="en-US" altLang="ja-JP" sz="2800" dirty="0">
              <a:solidFill>
                <a:schemeClr val="tx1"/>
              </a:solidFill>
            </a:endParaRPr>
          </a:p>
          <a:p>
            <a:pPr algn="just"/>
            <a:r>
              <a:rPr lang="ja-JP" altLang="en-US" sz="2800" dirty="0">
                <a:solidFill>
                  <a:schemeClr val="tx1"/>
                </a:solidFill>
              </a:rPr>
              <a:t>したり</a:t>
            </a:r>
            <a:endParaRPr lang="en-US" altLang="ja-JP" sz="2800" dirty="0">
              <a:solidFill>
                <a:schemeClr val="tx1"/>
              </a:solidFill>
            </a:endParaRPr>
          </a:p>
          <a:p>
            <a:pPr algn="just"/>
            <a:r>
              <a:rPr lang="ja-JP" altLang="en-US" sz="2800" dirty="0">
                <a:solidFill>
                  <a:schemeClr val="tx1"/>
                </a:solidFill>
              </a:rPr>
              <a:t>する。</a:t>
            </a:r>
          </a:p>
        </p:txBody>
      </p:sp>
      <p:sp>
        <p:nvSpPr>
          <p:cNvPr id="4" name="スライド番号プレースホルダー 3"/>
          <p:cNvSpPr>
            <a:spLocks noGrp="1"/>
          </p:cNvSpPr>
          <p:nvPr>
            <p:ph type="sldNum" sz="quarter" idx="12"/>
          </p:nvPr>
        </p:nvSpPr>
        <p:spPr>
          <a:xfrm>
            <a:off x="6457950" y="6142346"/>
            <a:ext cx="2057400" cy="365125"/>
          </a:xfrm>
        </p:spPr>
        <p:txBody>
          <a:bodyPr/>
          <a:lstStyle/>
          <a:p>
            <a:fld id="{90237AB0-5452-4974-B0D6-AAC534A68F92}" type="slidenum">
              <a:rPr kumimoji="1" lang="ja-JP" altLang="en-US" smtClean="0"/>
              <a:t>4</a:t>
            </a:fld>
            <a:endParaRPr kumimoji="1" lang="ja-JP" altLang="en-US"/>
          </a:p>
        </p:txBody>
      </p:sp>
      <p:sp>
        <p:nvSpPr>
          <p:cNvPr id="6" name="正方形/長方形 5"/>
          <p:cNvSpPr/>
          <p:nvPr/>
        </p:nvSpPr>
        <p:spPr>
          <a:xfrm>
            <a:off x="389829" y="1067365"/>
            <a:ext cx="8492247" cy="1077218"/>
          </a:xfrm>
          <a:prstGeom prst="rect">
            <a:avLst/>
          </a:prstGeom>
        </p:spPr>
        <p:txBody>
          <a:bodyPr wrap="square">
            <a:spAutoFit/>
          </a:bodyPr>
          <a:lstStyle/>
          <a:p>
            <a:r>
              <a:rPr lang="ja-JP" altLang="en-US" sz="3200" dirty="0"/>
              <a:t>☆　児童生徒の</a:t>
            </a:r>
            <a:r>
              <a:rPr lang="ja-JP" altLang="en-US" sz="3200" dirty="0">
                <a:solidFill>
                  <a:srgbClr val="FF0000"/>
                </a:solidFill>
              </a:rPr>
              <a:t>「参加」，「協力」，「体験」</a:t>
            </a:r>
            <a:r>
              <a:rPr lang="ja-JP" altLang="en-US" sz="3200" dirty="0"/>
              <a:t>を中核</a:t>
            </a:r>
            <a:endParaRPr lang="en-US" altLang="ja-JP" sz="3200" dirty="0"/>
          </a:p>
          <a:p>
            <a:r>
              <a:rPr lang="ja-JP" altLang="en-US" sz="3200" dirty="0"/>
              <a:t>　に置く学習形態</a:t>
            </a:r>
            <a:endParaRPr lang="en-US" altLang="ja-JP" sz="3200" dirty="0"/>
          </a:p>
        </p:txBody>
      </p:sp>
      <p:sp>
        <p:nvSpPr>
          <p:cNvPr id="7" name="正方形/長方形 6"/>
          <p:cNvSpPr/>
          <p:nvPr/>
        </p:nvSpPr>
        <p:spPr>
          <a:xfrm>
            <a:off x="719845" y="5553364"/>
            <a:ext cx="7834415" cy="954107"/>
          </a:xfrm>
          <a:prstGeom prst="rect">
            <a:avLst/>
          </a:prstGeom>
          <a:solidFill>
            <a:srgbClr val="CCFFFF"/>
          </a:solidFill>
        </p:spPr>
        <p:txBody>
          <a:bodyPr wrap="square">
            <a:spAutoFit/>
          </a:bodyPr>
          <a:lstStyle/>
          <a:p>
            <a:r>
              <a:rPr lang="ja-JP" altLang="en-US" sz="2800" b="1" dirty="0">
                <a:solidFill>
                  <a:srgbClr val="FF0000"/>
                </a:solidFill>
                <a:latin typeface="BIZ UDPゴシック" panose="020B0400000000000000" pitchFamily="50" charset="-128"/>
                <a:ea typeface="BIZ UDPゴシック" panose="020B0400000000000000" pitchFamily="50" charset="-128"/>
              </a:rPr>
              <a:t>学習指導要領における</a:t>
            </a:r>
            <a:r>
              <a:rPr lang="ja-JP" altLang="en-US" sz="2800" b="1" spc="-300" dirty="0">
                <a:solidFill>
                  <a:srgbClr val="FF0000"/>
                </a:solidFill>
                <a:latin typeface="BIZ UDPゴシック" panose="020B0400000000000000" pitchFamily="50" charset="-128"/>
                <a:ea typeface="BIZ UDPゴシック" panose="020B0400000000000000" pitchFamily="50" charset="-128"/>
              </a:rPr>
              <a:t>「主体的･対話的で深い学び」</a:t>
            </a:r>
            <a:r>
              <a:rPr lang="ja-JP" altLang="en-US" sz="2800" b="1" dirty="0">
                <a:solidFill>
                  <a:srgbClr val="FF0000"/>
                </a:solidFill>
                <a:latin typeface="BIZ UDPゴシック" panose="020B0400000000000000" pitchFamily="50" charset="-128"/>
                <a:ea typeface="BIZ UDPゴシック" panose="020B0400000000000000" pitchFamily="50" charset="-128"/>
              </a:rPr>
              <a:t>に通ずるもの！</a:t>
            </a:r>
          </a:p>
        </p:txBody>
      </p:sp>
      <p:sp>
        <p:nvSpPr>
          <p:cNvPr id="12" name="角丸四角形 11"/>
          <p:cNvSpPr/>
          <p:nvPr/>
        </p:nvSpPr>
        <p:spPr>
          <a:xfrm>
            <a:off x="587693" y="2110599"/>
            <a:ext cx="2383277" cy="471022"/>
          </a:xfrm>
          <a:prstGeom prst="roundRect">
            <a:avLst>
              <a:gd name="adj" fmla="val 25217"/>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ja-JP" altLang="en-US" sz="2800" kern="100" dirty="0">
                <a:solidFill>
                  <a:schemeClr val="tx1"/>
                </a:solidFill>
                <a:effectLst/>
                <a:latin typeface="+mn-ea"/>
                <a:cs typeface="Times New Roman" panose="02020603050405020304" pitchFamily="18" charset="0"/>
              </a:rPr>
              <a:t>参加的な取組</a:t>
            </a:r>
            <a:endParaRPr lang="ja-JP" sz="2800" kern="100" dirty="0">
              <a:solidFill>
                <a:schemeClr val="tx1"/>
              </a:solidFill>
              <a:effectLst/>
              <a:latin typeface="+mn-ea"/>
              <a:cs typeface="Times New Roman" panose="02020603050405020304" pitchFamily="18" charset="0"/>
            </a:endParaRPr>
          </a:p>
        </p:txBody>
      </p:sp>
      <p:pic>
        <p:nvPicPr>
          <p:cNvPr id="14" name="図 13"/>
          <p:cNvPicPr/>
          <p:nvPr/>
        </p:nvPicPr>
        <p:blipFill>
          <a:blip r:embed="rId3" cstate="print">
            <a:extLst>
              <a:ext uri="{28A0092B-C50C-407E-A947-70E740481C1C}">
                <a14:useLocalDpi xmlns:a14="http://schemas.microsoft.com/office/drawing/2010/main" val="0"/>
              </a:ext>
            </a:extLst>
          </a:blip>
          <a:stretch>
            <a:fillRect/>
          </a:stretch>
        </p:blipFill>
        <p:spPr>
          <a:xfrm>
            <a:off x="7723764" y="3929499"/>
            <a:ext cx="910170" cy="1370950"/>
          </a:xfrm>
          <a:prstGeom prst="rect">
            <a:avLst/>
          </a:prstGeom>
        </p:spPr>
      </p:pic>
      <p:pic>
        <p:nvPicPr>
          <p:cNvPr id="15" name="図 14"/>
          <p:cNvPicPr/>
          <p:nvPr/>
        </p:nvPicPr>
        <p:blipFill>
          <a:blip r:embed="rId4" cstate="print">
            <a:extLst>
              <a:ext uri="{28A0092B-C50C-407E-A947-70E740481C1C}">
                <a14:useLocalDpi xmlns:a14="http://schemas.microsoft.com/office/drawing/2010/main" val="0"/>
              </a:ext>
            </a:extLst>
          </a:blip>
          <a:stretch>
            <a:fillRect/>
          </a:stretch>
        </p:blipFill>
        <p:spPr>
          <a:xfrm>
            <a:off x="4653138" y="4204105"/>
            <a:ext cx="1142571" cy="1124065"/>
          </a:xfrm>
          <a:prstGeom prst="rect">
            <a:avLst/>
          </a:prstGeom>
        </p:spPr>
      </p:pic>
      <p:sp>
        <p:nvSpPr>
          <p:cNvPr id="17" name="角丸四角形 16"/>
          <p:cNvSpPr/>
          <p:nvPr/>
        </p:nvSpPr>
        <p:spPr>
          <a:xfrm>
            <a:off x="3444315" y="2113297"/>
            <a:ext cx="2383277" cy="468323"/>
          </a:xfrm>
          <a:prstGeom prst="roundRect">
            <a:avLst>
              <a:gd name="adj" fmla="val 20920"/>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ja-JP" altLang="en-US" sz="2800" kern="100" dirty="0">
                <a:solidFill>
                  <a:schemeClr val="tx1"/>
                </a:solidFill>
                <a:latin typeface="+mn-ea"/>
                <a:cs typeface="Times New Roman" panose="02020603050405020304" pitchFamily="18" charset="0"/>
              </a:rPr>
              <a:t>協力</a:t>
            </a:r>
            <a:r>
              <a:rPr lang="ja-JP" altLang="en-US" sz="2800" kern="100" dirty="0">
                <a:solidFill>
                  <a:schemeClr val="tx1"/>
                </a:solidFill>
                <a:effectLst/>
                <a:latin typeface="+mn-ea"/>
                <a:cs typeface="Times New Roman" panose="02020603050405020304" pitchFamily="18" charset="0"/>
              </a:rPr>
              <a:t>的な取組</a:t>
            </a:r>
            <a:endParaRPr lang="ja-JP" sz="2800" kern="100" dirty="0">
              <a:solidFill>
                <a:schemeClr val="tx1"/>
              </a:solidFill>
              <a:effectLst/>
              <a:latin typeface="+mn-ea"/>
              <a:cs typeface="Times New Roman" panose="02020603050405020304" pitchFamily="18" charset="0"/>
            </a:endParaRPr>
          </a:p>
        </p:txBody>
      </p:sp>
      <p:sp>
        <p:nvSpPr>
          <p:cNvPr id="18" name="角丸四角形 17"/>
          <p:cNvSpPr/>
          <p:nvPr/>
        </p:nvSpPr>
        <p:spPr>
          <a:xfrm>
            <a:off x="6281482" y="2110598"/>
            <a:ext cx="2465536" cy="465823"/>
          </a:xfrm>
          <a:prstGeom prst="roundRect">
            <a:avLst>
              <a:gd name="adj" fmla="val 14000"/>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ja-JP" altLang="en-US" sz="2800" kern="100" dirty="0">
                <a:solidFill>
                  <a:schemeClr val="tx1"/>
                </a:solidFill>
                <a:latin typeface="+mn-ea"/>
                <a:cs typeface="Times New Roman" panose="02020603050405020304" pitchFamily="18" charset="0"/>
              </a:rPr>
              <a:t>体験</a:t>
            </a:r>
            <a:r>
              <a:rPr lang="ja-JP" altLang="en-US" sz="2800" kern="100" dirty="0">
                <a:solidFill>
                  <a:schemeClr val="tx1"/>
                </a:solidFill>
                <a:effectLst/>
                <a:latin typeface="+mn-ea"/>
                <a:cs typeface="Times New Roman" panose="02020603050405020304" pitchFamily="18" charset="0"/>
              </a:rPr>
              <a:t>的な取組</a:t>
            </a:r>
            <a:endParaRPr lang="ja-JP" sz="2800" kern="100" dirty="0">
              <a:solidFill>
                <a:schemeClr val="tx1"/>
              </a:solidFill>
              <a:effectLst/>
              <a:latin typeface="+mn-ea"/>
              <a:cs typeface="Times New Roman" panose="02020603050405020304" pitchFamily="18" charset="0"/>
            </a:endParaRPr>
          </a:p>
        </p:txBody>
      </p:sp>
      <p:sp>
        <p:nvSpPr>
          <p:cNvPr id="21" name="角丸四角形 20"/>
          <p:cNvSpPr/>
          <p:nvPr/>
        </p:nvSpPr>
        <p:spPr>
          <a:xfrm>
            <a:off x="617279" y="2728387"/>
            <a:ext cx="2383277" cy="2674603"/>
          </a:xfrm>
          <a:prstGeom prst="roundRect">
            <a:avLst>
              <a:gd name="adj" fmla="val 8832"/>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ja-JP" altLang="en-US" sz="2000" dirty="0">
                <a:solidFill>
                  <a:schemeClr val="tx1"/>
                </a:solidFill>
              </a:rPr>
              <a:t>　</a:t>
            </a:r>
            <a:r>
              <a:rPr lang="ja-JP" altLang="en-US" sz="2800" dirty="0">
                <a:solidFill>
                  <a:schemeClr val="tx1"/>
                </a:solidFill>
              </a:rPr>
              <a:t>同じ考えをもつなどの仲間と一緒に主体的に学習</a:t>
            </a:r>
            <a:endParaRPr lang="en-US" altLang="ja-JP" sz="2800" dirty="0">
              <a:solidFill>
                <a:schemeClr val="tx1"/>
              </a:solidFill>
            </a:endParaRPr>
          </a:p>
          <a:p>
            <a:pPr algn="just"/>
            <a:r>
              <a:rPr lang="ja-JP" altLang="en-US" sz="2800" dirty="0">
                <a:solidFill>
                  <a:schemeClr val="tx1"/>
                </a:solidFill>
              </a:rPr>
              <a:t>に参加</a:t>
            </a:r>
            <a:endParaRPr lang="en-US" altLang="ja-JP" sz="2800" dirty="0">
              <a:solidFill>
                <a:schemeClr val="tx1"/>
              </a:solidFill>
            </a:endParaRPr>
          </a:p>
          <a:p>
            <a:pPr algn="just"/>
            <a:r>
              <a:rPr lang="ja-JP" altLang="en-US" sz="2800" dirty="0">
                <a:solidFill>
                  <a:schemeClr val="tx1"/>
                </a:solidFill>
              </a:rPr>
              <a:t>する。</a:t>
            </a:r>
          </a:p>
        </p:txBody>
      </p:sp>
      <p:pic>
        <p:nvPicPr>
          <p:cNvPr id="16" name="図 15"/>
          <p:cNvPicPr/>
          <p:nvPr/>
        </p:nvPicPr>
        <p:blipFill>
          <a:blip r:embed="rId5" cstate="print">
            <a:extLst>
              <a:ext uri="{28A0092B-C50C-407E-A947-70E740481C1C}">
                <a14:useLocalDpi xmlns:a14="http://schemas.microsoft.com/office/drawing/2010/main" val="0"/>
              </a:ext>
            </a:extLst>
          </a:blip>
          <a:stretch>
            <a:fillRect/>
          </a:stretch>
        </p:blipFill>
        <p:spPr>
          <a:xfrm>
            <a:off x="1982386" y="4270945"/>
            <a:ext cx="1034225" cy="1116039"/>
          </a:xfrm>
          <a:prstGeom prst="rect">
            <a:avLst/>
          </a:prstGeom>
        </p:spPr>
      </p:pic>
      <p:sp>
        <p:nvSpPr>
          <p:cNvPr id="19" name="角丸四角形 18"/>
          <p:cNvSpPr/>
          <p:nvPr/>
        </p:nvSpPr>
        <p:spPr>
          <a:xfrm>
            <a:off x="159151" y="154913"/>
            <a:ext cx="8356199" cy="739302"/>
          </a:xfrm>
          <a:prstGeom prst="roundRect">
            <a:avLst>
              <a:gd name="adj" fmla="val 50000"/>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tx1"/>
                </a:solidFill>
                <a:latin typeface="BIZ UDゴシック" panose="020B0400000000000000" pitchFamily="49" charset="-128"/>
                <a:ea typeface="BIZ UDゴシック" panose="020B0400000000000000" pitchFamily="49" charset="-128"/>
              </a:rPr>
              <a:t>２　効果的な参加型学習にするために</a:t>
            </a:r>
          </a:p>
        </p:txBody>
      </p:sp>
    </p:spTree>
    <p:extLst>
      <p:ext uri="{BB962C8B-B14F-4D97-AF65-F5344CB8AC3E}">
        <p14:creationId xmlns:p14="http://schemas.microsoft.com/office/powerpoint/2010/main" val="2603911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円/楕円 4"/>
          <p:cNvSpPr/>
          <p:nvPr/>
        </p:nvSpPr>
        <p:spPr>
          <a:xfrm>
            <a:off x="603114" y="1034603"/>
            <a:ext cx="8148325" cy="5050017"/>
          </a:xfrm>
          <a:prstGeom prst="ellipse">
            <a:avLst/>
          </a:prstGeom>
          <a:solidFill>
            <a:srgbClr val="FFFFCC"/>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401" name="Rectangle 2"/>
          <p:cNvSpPr>
            <a:spLocks noGrp="1" noChangeArrowheads="1"/>
          </p:cNvSpPr>
          <p:nvPr>
            <p:ph type="title"/>
          </p:nvPr>
        </p:nvSpPr>
        <p:spPr>
          <a:xfrm>
            <a:off x="1031131" y="440899"/>
            <a:ext cx="7122587" cy="744101"/>
          </a:xfrm>
          <a:solidFill>
            <a:srgbClr val="CCFFCC"/>
          </a:solidFill>
        </p:spPr>
        <p:txBody>
          <a:bodyPr>
            <a:noAutofit/>
          </a:bodyPr>
          <a:lstStyle/>
          <a:p>
            <a:pPr marL="0" indent="0" algn="ctr" eaLnBrk="1" hangingPunct="1">
              <a:buFont typeface="Georgia" panose="02040502050405020303" pitchFamily="18" charset="0"/>
              <a:buNone/>
              <a:defRPr/>
            </a:pPr>
            <a:r>
              <a:rPr lang="ja-JP" altLang="en-US" dirty="0">
                <a:latin typeface="HGPｺﾞｼｯｸE" pitchFamily="50" charset="-128"/>
                <a:ea typeface="HGPｺﾞｼｯｸE" pitchFamily="50" charset="-128"/>
              </a:rPr>
              <a:t>参加型学習で培える力など</a:t>
            </a:r>
          </a:p>
        </p:txBody>
      </p:sp>
      <p:sp>
        <p:nvSpPr>
          <p:cNvPr id="9" name="円/楕円 8"/>
          <p:cNvSpPr/>
          <p:nvPr/>
        </p:nvSpPr>
        <p:spPr>
          <a:xfrm>
            <a:off x="5179665" y="1437119"/>
            <a:ext cx="3689602" cy="1286123"/>
          </a:xfrm>
          <a:prstGeom prst="ellipse">
            <a:avLst/>
          </a:prstGeom>
          <a:solidFill>
            <a:srgbClr val="CCFFFF"/>
          </a:solidFill>
        </p:spPr>
        <p:style>
          <a:lnRef idx="1">
            <a:schemeClr val="accent5"/>
          </a:lnRef>
          <a:fillRef idx="2">
            <a:schemeClr val="accent5"/>
          </a:fillRef>
          <a:effectRef idx="1">
            <a:schemeClr val="accent5"/>
          </a:effectRef>
          <a:fontRef idx="minor">
            <a:schemeClr val="dk1"/>
          </a:fontRef>
        </p:style>
        <p:txBody>
          <a:bodyPr lIns="0" rIns="0" anchor="ctr"/>
          <a:lstStyle/>
          <a:p>
            <a:pPr algn="ctr" eaLnBrk="1" hangingPunct="1">
              <a:lnSpc>
                <a:spcPct val="80000"/>
              </a:lnSpc>
              <a:spcBef>
                <a:spcPct val="20000"/>
              </a:spcBef>
              <a:defRPr/>
            </a:pPr>
            <a:endParaRPr lang="ja-JP" altLang="en-US" sz="2800" spc="-300" dirty="0">
              <a:latin typeface="HG丸ｺﾞｼｯｸM-PRO" panose="020F0600000000000000" pitchFamily="50" charset="-128"/>
              <a:ea typeface="HG丸ｺﾞｼｯｸM-PRO" panose="020F0600000000000000" pitchFamily="50" charset="-128"/>
            </a:endParaRPr>
          </a:p>
        </p:txBody>
      </p:sp>
      <p:sp>
        <p:nvSpPr>
          <p:cNvPr id="10" name="円/楕円 9"/>
          <p:cNvSpPr/>
          <p:nvPr/>
        </p:nvSpPr>
        <p:spPr>
          <a:xfrm>
            <a:off x="187536" y="2058279"/>
            <a:ext cx="3554445" cy="1217246"/>
          </a:xfrm>
          <a:prstGeom prst="ellipse">
            <a:avLst/>
          </a:prstGeom>
          <a:solidFill>
            <a:srgbClr val="CCFFFF"/>
          </a:solidFill>
        </p:spPr>
        <p:style>
          <a:lnRef idx="1">
            <a:schemeClr val="accent5"/>
          </a:lnRef>
          <a:fillRef idx="2">
            <a:schemeClr val="accent5"/>
          </a:fillRef>
          <a:effectRef idx="1">
            <a:schemeClr val="accent5"/>
          </a:effectRef>
          <a:fontRef idx="minor">
            <a:schemeClr val="dk1"/>
          </a:fontRef>
        </p:style>
        <p:txBody>
          <a:bodyPr lIns="0" rIns="0" anchor="ctr"/>
          <a:lstStyle/>
          <a:p>
            <a:pPr eaLnBrk="1" hangingPunct="1">
              <a:lnSpc>
                <a:spcPct val="80000"/>
              </a:lnSpc>
              <a:spcBef>
                <a:spcPct val="20000"/>
              </a:spcBef>
              <a:defRPr/>
            </a:pPr>
            <a:r>
              <a:rPr lang="ja-JP" altLang="en-US" sz="3200" dirty="0">
                <a:latin typeface="HGPｺﾞｼｯｸE" panose="020B0900000000000000" pitchFamily="50" charset="-128"/>
                <a:ea typeface="HGPｺﾞｼｯｸE" panose="020B0900000000000000" pitchFamily="50" charset="-128"/>
              </a:rPr>
              <a:t>人間関係を築く能力</a:t>
            </a:r>
            <a:endParaRPr lang="en-US" altLang="ja-JP" sz="3200" dirty="0">
              <a:latin typeface="HGPｺﾞｼｯｸE" panose="020B0900000000000000" pitchFamily="50" charset="-128"/>
              <a:ea typeface="HGPｺﾞｼｯｸE" panose="020B0900000000000000" pitchFamily="50" charset="-128"/>
            </a:endParaRPr>
          </a:p>
        </p:txBody>
      </p:sp>
      <p:sp>
        <p:nvSpPr>
          <p:cNvPr id="11" name="円/楕円 10"/>
          <p:cNvSpPr/>
          <p:nvPr/>
        </p:nvSpPr>
        <p:spPr>
          <a:xfrm>
            <a:off x="2276982" y="4906939"/>
            <a:ext cx="4591978" cy="1473998"/>
          </a:xfrm>
          <a:prstGeom prst="ellipse">
            <a:avLst/>
          </a:prstGeom>
          <a:solidFill>
            <a:srgbClr val="CCFFFF"/>
          </a:solidFill>
        </p:spPr>
        <p:style>
          <a:lnRef idx="1">
            <a:schemeClr val="accent5"/>
          </a:lnRef>
          <a:fillRef idx="2">
            <a:schemeClr val="accent5"/>
          </a:fillRef>
          <a:effectRef idx="1">
            <a:schemeClr val="accent5"/>
          </a:effectRef>
          <a:fontRef idx="minor">
            <a:schemeClr val="dk1"/>
          </a:fontRef>
        </p:style>
        <p:txBody>
          <a:bodyPr anchor="ctr"/>
          <a:lstStyle/>
          <a:p>
            <a:pPr algn="ctr" eaLnBrk="1" hangingPunct="1">
              <a:lnSpc>
                <a:spcPct val="80000"/>
              </a:lnSpc>
              <a:spcBef>
                <a:spcPct val="20000"/>
              </a:spcBef>
              <a:defRPr/>
            </a:pPr>
            <a:endParaRPr lang="ja-JP" altLang="en-US" sz="2800" dirty="0">
              <a:latin typeface="HG丸ｺﾞｼｯｸM-PRO" panose="020F0600000000000000" pitchFamily="50" charset="-128"/>
              <a:ea typeface="HG丸ｺﾞｼｯｸM-PRO" panose="020F0600000000000000" pitchFamily="50" charset="-128"/>
            </a:endParaRPr>
          </a:p>
        </p:txBody>
      </p:sp>
      <p:pic>
        <p:nvPicPr>
          <p:cNvPr id="89095" name="Picture 7" descr="C:\Users\00693952\Desktop\画像・イラスト\仲間・地域・社会\ac12dd9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1866" y="2377032"/>
            <a:ext cx="2059578" cy="239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00" name="Picture 6" descr="C:\Users\00693952\Desktop\画像・イラスト\中・高\friends_schoo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8454" y="4804504"/>
            <a:ext cx="2537162" cy="159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p:cNvSpPr txBox="1"/>
          <p:nvPr/>
        </p:nvSpPr>
        <p:spPr>
          <a:xfrm>
            <a:off x="2604323" y="5203436"/>
            <a:ext cx="3937296" cy="980653"/>
          </a:xfrm>
          <a:prstGeom prst="rect">
            <a:avLst/>
          </a:prstGeom>
          <a:noFill/>
        </p:spPr>
        <p:txBody>
          <a:bodyPr wrap="none" rtlCol="0">
            <a:spAutoFit/>
          </a:bodyPr>
          <a:lstStyle/>
          <a:p>
            <a:pPr algn="ctr">
              <a:lnSpc>
                <a:spcPct val="80000"/>
              </a:lnSpc>
              <a:spcBef>
                <a:spcPct val="20000"/>
              </a:spcBef>
              <a:defRPr/>
            </a:pPr>
            <a:r>
              <a:rPr lang="ja-JP" altLang="en-US" sz="3200" spc="-150" dirty="0">
                <a:latin typeface="HGPｺﾞｼｯｸE" panose="020B0900000000000000" pitchFamily="50" charset="-128"/>
                <a:ea typeface="HGPｺﾞｼｯｸE" panose="020B0900000000000000" pitchFamily="50" charset="-128"/>
              </a:rPr>
              <a:t>他の人の立場に立って</a:t>
            </a:r>
            <a:endParaRPr lang="en-US" altLang="ja-JP" sz="3200" spc="-150" dirty="0">
              <a:latin typeface="HGPｺﾞｼｯｸE" panose="020B0900000000000000" pitchFamily="50" charset="-128"/>
              <a:ea typeface="HGPｺﾞｼｯｸE" panose="020B0900000000000000" pitchFamily="50" charset="-128"/>
            </a:endParaRPr>
          </a:p>
          <a:p>
            <a:pPr>
              <a:lnSpc>
                <a:spcPct val="80000"/>
              </a:lnSpc>
              <a:spcBef>
                <a:spcPct val="20000"/>
              </a:spcBef>
              <a:defRPr/>
            </a:pPr>
            <a:r>
              <a:rPr lang="ja-JP" altLang="en-US" sz="3200" spc="-150" dirty="0">
                <a:latin typeface="HGPｺﾞｼｯｸE" panose="020B0900000000000000" pitchFamily="50" charset="-128"/>
                <a:ea typeface="HGPｺﾞｼｯｸE" panose="020B0900000000000000" pitchFamily="50" charset="-128"/>
              </a:rPr>
              <a:t>考えられる想像力</a:t>
            </a:r>
            <a:endParaRPr kumimoji="1" lang="ja-JP" altLang="en-US" dirty="0"/>
          </a:p>
        </p:txBody>
      </p:sp>
      <p:pic>
        <p:nvPicPr>
          <p:cNvPr id="15" name="Picture 3" descr="C:\Users\00693952\Desktop\画像・イラスト\osyaberi_ma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5775" y="3144218"/>
            <a:ext cx="1872497" cy="1695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descr="C:\Users\00693952\Desktop\画像・イラスト\中・高\bunkasai_student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9322" y="3508222"/>
            <a:ext cx="2486966" cy="178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p:cNvSpPr txBox="1"/>
          <p:nvPr/>
        </p:nvSpPr>
        <p:spPr>
          <a:xfrm>
            <a:off x="5664205" y="1541571"/>
            <a:ext cx="2949846" cy="1077218"/>
          </a:xfrm>
          <a:prstGeom prst="rect">
            <a:avLst/>
          </a:prstGeom>
          <a:noFill/>
        </p:spPr>
        <p:txBody>
          <a:bodyPr wrap="none" rtlCol="0">
            <a:spAutoFit/>
          </a:bodyPr>
          <a:lstStyle/>
          <a:p>
            <a:r>
              <a:rPr lang="ja-JP" altLang="en-US" sz="3200" spc="-300" dirty="0">
                <a:latin typeface="HGPｺﾞｼｯｸE" panose="020B0900000000000000" pitchFamily="50" charset="-128"/>
                <a:ea typeface="HGPｺﾞｼｯｸE" panose="020B0900000000000000" pitchFamily="50" charset="-128"/>
              </a:rPr>
              <a:t>コミュニケーション</a:t>
            </a:r>
            <a:endParaRPr lang="en-US" altLang="ja-JP" sz="3200" spc="-300" dirty="0">
              <a:latin typeface="HGPｺﾞｼｯｸE" panose="020B0900000000000000" pitchFamily="50" charset="-128"/>
              <a:ea typeface="HGPｺﾞｼｯｸE" panose="020B0900000000000000" pitchFamily="50" charset="-128"/>
            </a:endParaRPr>
          </a:p>
          <a:p>
            <a:r>
              <a:rPr lang="ja-JP" altLang="en-US" sz="3200" spc="-300" dirty="0">
                <a:latin typeface="HGPｺﾞｼｯｸE" panose="020B0900000000000000" pitchFamily="50" charset="-128"/>
                <a:ea typeface="HGPｺﾞｼｯｸE" panose="020B0900000000000000" pitchFamily="50" charset="-128"/>
              </a:rPr>
              <a:t>の技能</a:t>
            </a:r>
          </a:p>
        </p:txBody>
      </p:sp>
    </p:spTree>
    <p:extLst>
      <p:ext uri="{BB962C8B-B14F-4D97-AF65-F5344CB8AC3E}">
        <p14:creationId xmlns:p14="http://schemas.microsoft.com/office/powerpoint/2010/main" val="1745145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83362" y="5225142"/>
            <a:ext cx="8490987" cy="1210727"/>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6431102" y="6108914"/>
            <a:ext cx="2057400" cy="365125"/>
          </a:xfrm>
        </p:spPr>
        <p:txBody>
          <a:bodyPr/>
          <a:lstStyle/>
          <a:p>
            <a:fld id="{90237AB0-5452-4974-B0D6-AAC534A68F92}" type="slidenum">
              <a:rPr kumimoji="1" lang="ja-JP" altLang="en-US" smtClean="0"/>
              <a:t>6</a:t>
            </a:fld>
            <a:endParaRPr kumimoji="1" lang="ja-JP" altLang="en-US"/>
          </a:p>
        </p:txBody>
      </p:sp>
      <p:sp>
        <p:nvSpPr>
          <p:cNvPr id="5" name="正方形/長方形 4"/>
          <p:cNvSpPr/>
          <p:nvPr/>
        </p:nvSpPr>
        <p:spPr>
          <a:xfrm>
            <a:off x="283362" y="478187"/>
            <a:ext cx="7338869" cy="584775"/>
          </a:xfrm>
          <a:prstGeom prst="rect">
            <a:avLst/>
          </a:prstGeom>
          <a:solidFill>
            <a:srgbClr val="FFFF99"/>
          </a:solidFill>
        </p:spPr>
        <p:txBody>
          <a:bodyPr wrap="none">
            <a:spAutoFit/>
          </a:bodyPr>
          <a:lstStyle/>
          <a:p>
            <a:r>
              <a:rPr lang="ja-JP" altLang="en-US" sz="3200" dirty="0"/>
              <a:t>「体験的な学習」の効果的な学習サイクル</a:t>
            </a:r>
          </a:p>
        </p:txBody>
      </p:sp>
      <p:sp>
        <p:nvSpPr>
          <p:cNvPr id="9" name="角丸四角形 8"/>
          <p:cNvSpPr/>
          <p:nvPr/>
        </p:nvSpPr>
        <p:spPr>
          <a:xfrm>
            <a:off x="283362" y="1459149"/>
            <a:ext cx="8490987" cy="3407714"/>
          </a:xfrm>
          <a:prstGeom prst="roundRect">
            <a:avLst>
              <a:gd name="adj" fmla="val 6069"/>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4"/>
          <p:cNvSpPr>
            <a:spLocks noChangeArrowheads="1"/>
          </p:cNvSpPr>
          <p:nvPr/>
        </p:nvSpPr>
        <p:spPr bwMode="auto">
          <a:xfrm>
            <a:off x="720127" y="1836883"/>
            <a:ext cx="2110986" cy="979296"/>
          </a:xfrm>
          <a:prstGeom prst="roundRect">
            <a:avLst>
              <a:gd name="adj" fmla="val 16667"/>
            </a:avLst>
          </a:prstGeom>
          <a:solidFill>
            <a:srgbClr val="4472C4"/>
          </a:solidFill>
          <a:ln w="12700">
            <a:solidFill>
              <a:srgbClr val="FF6699"/>
            </a:solidFill>
            <a:miter lim="800000"/>
            <a:headEnd/>
            <a:tailEnd/>
          </a:ln>
        </p:spPr>
        <p:txBody>
          <a:bodyPr vert="horz" wrap="square" lIns="91440" tIns="36000" rIns="91440" bIns="72000" numCol="1" anchor="ctr"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solidFill>
                  <a:schemeClr val="bg1"/>
                </a:solidFill>
                <a:effectLst/>
                <a:latin typeface="BIZ UDゴシック" panose="020B0400000000000000" pitchFamily="49" charset="-128"/>
                <a:ea typeface="BIZ UDゴシック" panose="020B0400000000000000" pitchFamily="49" charset="-128"/>
                <a:cs typeface="Times New Roman" panose="02020603050405020304" pitchFamily="18" charset="0"/>
              </a:rPr>
              <a:t>①体験する</a:t>
            </a:r>
            <a:r>
              <a:rPr kumimoji="0" lang="ja-JP" altLang="en-US" sz="2800" b="0" i="0" u="none" strike="noStrike" cap="none" normalizeH="0" baseline="0" dirty="0">
                <a:ln>
                  <a:noFill/>
                </a:ln>
                <a:solidFill>
                  <a:schemeClr val="bg1"/>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endParaRPr kumimoji="0" lang="en-US" altLang="ja-JP" sz="2800" b="0" i="0" u="none" strike="noStrike" cap="none" normalizeH="0" baseline="0" dirty="0">
              <a:ln>
                <a:noFill/>
              </a:ln>
              <a:solidFill>
                <a:schemeClr val="bg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28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kumimoji="0" lang="ja-JP" altLang="ja-JP" sz="2800" b="0" i="0" u="none" strike="noStrike" cap="none" normalizeH="0" baseline="0" dirty="0">
                <a:ln>
                  <a:noFill/>
                </a:ln>
                <a:solidFill>
                  <a:schemeClr val="bg1"/>
                </a:solidFill>
                <a:effectLst/>
                <a:latin typeface="BIZ UDゴシック" panose="020B0400000000000000" pitchFamily="49" charset="-128"/>
                <a:ea typeface="BIZ UDゴシック" panose="020B0400000000000000" pitchFamily="49" charset="-128"/>
                <a:cs typeface="Times New Roman" panose="02020603050405020304" pitchFamily="18" charset="0"/>
              </a:rPr>
              <a:t>こと</a:t>
            </a:r>
            <a:endParaRPr kumimoji="0" lang="ja-JP" altLang="ja-JP" sz="4000" b="0" i="0" u="none" strike="noStrike" cap="none" normalizeH="0" baseline="0" dirty="0">
              <a:ln>
                <a:noFill/>
              </a:ln>
              <a:solidFill>
                <a:schemeClr val="bg1"/>
              </a:solidFill>
              <a:effectLst/>
              <a:latin typeface="Arial" panose="020B0604020202020204" pitchFamily="34" charset="0"/>
            </a:endParaRPr>
          </a:p>
        </p:txBody>
      </p:sp>
      <p:sp>
        <p:nvSpPr>
          <p:cNvPr id="12" name="角丸四角形 9"/>
          <p:cNvSpPr>
            <a:spLocks noChangeArrowheads="1"/>
          </p:cNvSpPr>
          <p:nvPr/>
        </p:nvSpPr>
        <p:spPr bwMode="auto">
          <a:xfrm>
            <a:off x="3586162" y="1836883"/>
            <a:ext cx="1819385" cy="926199"/>
          </a:xfrm>
          <a:prstGeom prst="roundRect">
            <a:avLst>
              <a:gd name="adj" fmla="val 16667"/>
            </a:avLst>
          </a:prstGeom>
          <a:solidFill>
            <a:srgbClr val="4472C4"/>
          </a:solidFill>
          <a:ln w="12700">
            <a:solidFill>
              <a:srgbClr val="FF6699"/>
            </a:solidFill>
            <a:miter lim="800000"/>
            <a:headEnd/>
            <a:tailEnd/>
          </a:ln>
        </p:spPr>
        <p:txBody>
          <a:bodyPr vert="horz" wrap="square" lIns="91440" tIns="36000" rIns="91440" bIns="72000" numCol="1" anchor="ctr"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solidFill>
                  <a:schemeClr val="bg1"/>
                </a:solidFill>
                <a:effectLst/>
                <a:latin typeface="BIZ UDゴシック" panose="020B0400000000000000" pitchFamily="49" charset="-128"/>
                <a:ea typeface="BIZ UDゴシック" panose="020B0400000000000000" pitchFamily="49" charset="-128"/>
                <a:cs typeface="Times New Roman" panose="02020603050405020304" pitchFamily="18" charset="0"/>
              </a:rPr>
              <a:t>②話合い</a:t>
            </a:r>
            <a:endParaRPr kumimoji="0" lang="ja-JP" altLang="ja-JP" sz="4000" b="0" i="0" u="none" strike="noStrike" cap="none" normalizeH="0" baseline="0" dirty="0">
              <a:ln>
                <a:noFill/>
              </a:ln>
              <a:solidFill>
                <a:schemeClr val="bg1"/>
              </a:solidFill>
              <a:effectLst/>
              <a:latin typeface="Arial" panose="020B0604020202020204" pitchFamily="34" charset="0"/>
            </a:endParaRPr>
          </a:p>
        </p:txBody>
      </p:sp>
      <p:sp>
        <p:nvSpPr>
          <p:cNvPr id="13" name="角丸四角形 10"/>
          <p:cNvSpPr>
            <a:spLocks noChangeArrowheads="1"/>
          </p:cNvSpPr>
          <p:nvPr/>
        </p:nvSpPr>
        <p:spPr bwMode="auto">
          <a:xfrm>
            <a:off x="5981178" y="1815235"/>
            <a:ext cx="2352777" cy="947847"/>
          </a:xfrm>
          <a:prstGeom prst="roundRect">
            <a:avLst>
              <a:gd name="adj" fmla="val 16667"/>
            </a:avLst>
          </a:prstGeom>
          <a:solidFill>
            <a:srgbClr val="4472C4"/>
          </a:solidFill>
          <a:ln w="12700">
            <a:solidFill>
              <a:srgbClr val="FF6699"/>
            </a:solidFill>
            <a:miter lim="800000"/>
            <a:headEnd/>
            <a:tailEnd/>
          </a:ln>
        </p:spPr>
        <p:txBody>
          <a:bodyPr vert="horz" wrap="square" lIns="36000" tIns="36000" rIns="0" bIns="72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solidFill>
                  <a:schemeClr val="bg1"/>
                </a:solidFill>
                <a:effectLst/>
                <a:latin typeface="BIZ UDゴシック" panose="020B0400000000000000" pitchFamily="49" charset="-128"/>
                <a:ea typeface="BIZ UDゴシック" panose="020B0400000000000000" pitchFamily="49" charset="-128"/>
                <a:cs typeface="Times New Roman" panose="02020603050405020304" pitchFamily="18" charset="0"/>
              </a:rPr>
              <a:t>③</a:t>
            </a:r>
            <a:r>
              <a:rPr kumimoji="0" lang="ja-JP" altLang="ja-JP" sz="2800" b="0" i="0" u="none" strike="noStrike" cap="none" spc="-300" normalizeH="0" baseline="0" dirty="0">
                <a:ln>
                  <a:noFill/>
                </a:ln>
                <a:solidFill>
                  <a:schemeClr val="bg1"/>
                </a:solidFill>
                <a:effectLst/>
                <a:latin typeface="BIZ UDゴシック" panose="020B0400000000000000" pitchFamily="49" charset="-128"/>
                <a:ea typeface="BIZ UDゴシック" panose="020B0400000000000000" pitchFamily="49" charset="-128"/>
                <a:cs typeface="Times New Roman" panose="02020603050405020304" pitchFamily="18" charset="0"/>
              </a:rPr>
              <a:t>反省</a:t>
            </a:r>
            <a:endParaRPr kumimoji="0" lang="en-US" altLang="ja-JP" sz="2800" b="0" i="0" u="none" strike="noStrike" cap="none" spc="-300" normalizeH="0" baseline="0" dirty="0">
              <a:ln>
                <a:noFill/>
              </a:ln>
              <a:solidFill>
                <a:schemeClr val="bg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800" spc="-300" dirty="0">
                <a:solidFill>
                  <a:schemeClr val="bg1"/>
                </a:solidFill>
                <a:latin typeface="BIZ UDゴシック" panose="020B0400000000000000" pitchFamily="49" charset="-128"/>
                <a:ea typeface="BIZ UDゴシック" panose="020B0400000000000000" pitchFamily="49" charset="-128"/>
              </a:rPr>
              <a:t>（振り返り）</a:t>
            </a:r>
            <a:endParaRPr kumimoji="0" lang="en-US" altLang="ja-JP" sz="2800" b="0" i="0" u="none" strike="noStrike" cap="none" spc="-300" normalizeH="0" baseline="0" dirty="0">
              <a:ln>
                <a:noFill/>
              </a:ln>
              <a:solidFill>
                <a:schemeClr val="bg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4" name="角丸四角形 15"/>
          <p:cNvSpPr>
            <a:spLocks noChangeArrowheads="1"/>
          </p:cNvSpPr>
          <p:nvPr/>
        </p:nvSpPr>
        <p:spPr bwMode="auto">
          <a:xfrm>
            <a:off x="6427823" y="3682853"/>
            <a:ext cx="1830497" cy="1002038"/>
          </a:xfrm>
          <a:prstGeom prst="roundRect">
            <a:avLst>
              <a:gd name="adj" fmla="val 16667"/>
            </a:avLst>
          </a:prstGeom>
          <a:solidFill>
            <a:srgbClr val="4472C4"/>
          </a:solidFill>
          <a:ln w="12700">
            <a:solidFill>
              <a:srgbClr val="FF6699"/>
            </a:solidFill>
            <a:miter lim="800000"/>
            <a:headEnd/>
            <a:tailEnd/>
          </a:ln>
        </p:spPr>
        <p:txBody>
          <a:bodyPr vert="horz" wrap="square" lIns="91440" tIns="18000" rIns="9144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solidFill>
                  <a:schemeClr val="bg1"/>
                </a:solidFill>
                <a:effectLst/>
                <a:latin typeface="BIZ UDゴシック" panose="020B0400000000000000" pitchFamily="49" charset="-128"/>
                <a:ea typeface="BIZ UDゴシック" panose="020B0400000000000000" pitchFamily="49" charset="-128"/>
                <a:cs typeface="Times New Roman" panose="02020603050405020304" pitchFamily="18" charset="0"/>
              </a:rPr>
              <a:t>④一般化</a:t>
            </a:r>
            <a:endParaRPr kumimoji="0" lang="ja-JP" altLang="ja-JP" sz="4000" b="0" i="0" u="none" strike="noStrike" cap="none" normalizeH="0" baseline="0" dirty="0">
              <a:ln>
                <a:noFill/>
              </a:ln>
              <a:solidFill>
                <a:schemeClr val="bg1"/>
              </a:solidFill>
              <a:effectLst/>
              <a:latin typeface="Arial" panose="020B0604020202020204" pitchFamily="34" charset="0"/>
            </a:endParaRPr>
          </a:p>
        </p:txBody>
      </p:sp>
      <p:sp>
        <p:nvSpPr>
          <p:cNvPr id="15" name="角丸四角形 20"/>
          <p:cNvSpPr>
            <a:spLocks noChangeArrowheads="1"/>
          </p:cNvSpPr>
          <p:nvPr/>
        </p:nvSpPr>
        <p:spPr bwMode="auto">
          <a:xfrm>
            <a:off x="700619" y="3682853"/>
            <a:ext cx="4389372" cy="1002038"/>
          </a:xfrm>
          <a:prstGeom prst="roundRect">
            <a:avLst>
              <a:gd name="adj" fmla="val 16667"/>
            </a:avLst>
          </a:prstGeom>
          <a:solidFill>
            <a:srgbClr val="4472C4"/>
          </a:solidFill>
          <a:ln w="12700" cmpd="dbl">
            <a:solidFill>
              <a:srgbClr val="FF0000"/>
            </a:solidFill>
            <a:miter lim="800000"/>
            <a:headEnd/>
            <a:tailEnd/>
          </a:ln>
        </p:spPr>
        <p:txBody>
          <a:bodyPr vert="horz" wrap="square" lIns="91440" tIns="18000" rIns="91440" bIns="0" numCol="1" anchor="ctr"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ja-JP" sz="2800" i="0" u="none" strike="noStrike" cap="none" normalizeH="0" baseline="0" dirty="0">
                <a:ln>
                  <a:noFill/>
                </a:ln>
                <a:solidFill>
                  <a:srgbClr val="FFFFFF"/>
                </a:solidFill>
                <a:effectLst/>
                <a:latin typeface="BIZ UDゴシック" panose="020B0400000000000000" pitchFamily="49" charset="-128"/>
                <a:ea typeface="BIZ UDゴシック" panose="020B0400000000000000" pitchFamily="49" charset="-128"/>
                <a:cs typeface="Times New Roman" panose="02020603050405020304" pitchFamily="18" charset="0"/>
              </a:rPr>
              <a:t>⑤自己の行動や態度への</a:t>
            </a:r>
            <a:endParaRPr kumimoji="0" lang="en-US" altLang="ja-JP" sz="2800" i="0" u="none" strike="noStrike" cap="none" normalizeH="0" baseline="0" dirty="0">
              <a:ln>
                <a:noFill/>
              </a:ln>
              <a:solidFill>
                <a:srgbClr val="FFFFFF"/>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2800" dirty="0">
                <a:solidFill>
                  <a:srgbClr val="FFFFFF"/>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kumimoji="0" lang="ja-JP" altLang="ja-JP" sz="2800" i="0" u="none" strike="noStrike" cap="none" normalizeH="0" baseline="0" dirty="0">
                <a:ln>
                  <a:noFill/>
                </a:ln>
                <a:solidFill>
                  <a:srgbClr val="FFFFFF"/>
                </a:solidFill>
                <a:effectLst/>
                <a:latin typeface="BIZ UDゴシック" panose="020B0400000000000000" pitchFamily="49" charset="-128"/>
                <a:ea typeface="BIZ UDゴシック" panose="020B0400000000000000" pitchFamily="49" charset="-128"/>
                <a:cs typeface="Times New Roman" panose="02020603050405020304" pitchFamily="18" charset="0"/>
              </a:rPr>
              <a:t>適用</a:t>
            </a:r>
            <a:endParaRPr kumimoji="0" lang="ja-JP" altLang="ja-JP" sz="4000" i="0" u="none" strike="noStrike" cap="none" normalizeH="0" baseline="0" dirty="0">
              <a:ln>
                <a:noFill/>
              </a:ln>
              <a:solidFill>
                <a:schemeClr val="tx1"/>
              </a:solidFill>
              <a:effectLst/>
              <a:latin typeface="Arial" panose="020B0604020202020204" pitchFamily="34" charset="0"/>
            </a:endParaRPr>
          </a:p>
        </p:txBody>
      </p:sp>
      <p:sp>
        <p:nvSpPr>
          <p:cNvPr id="18" name="右矢印 17"/>
          <p:cNvSpPr/>
          <p:nvPr/>
        </p:nvSpPr>
        <p:spPr>
          <a:xfrm flipH="1">
            <a:off x="5426975" y="4013728"/>
            <a:ext cx="462473" cy="340287"/>
          </a:xfrm>
          <a:prstGeom prst="righ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右矢印 20"/>
          <p:cNvSpPr/>
          <p:nvPr/>
        </p:nvSpPr>
        <p:spPr>
          <a:xfrm>
            <a:off x="2938095" y="2084981"/>
            <a:ext cx="462473" cy="340287"/>
          </a:xfrm>
          <a:prstGeom prst="righ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右矢印 21"/>
          <p:cNvSpPr/>
          <p:nvPr/>
        </p:nvSpPr>
        <p:spPr>
          <a:xfrm>
            <a:off x="5518705" y="2084980"/>
            <a:ext cx="462473" cy="340287"/>
          </a:xfrm>
          <a:prstGeom prst="righ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Rectangle 3"/>
          <p:cNvSpPr txBox="1">
            <a:spLocks noChangeArrowheads="1"/>
          </p:cNvSpPr>
          <p:nvPr/>
        </p:nvSpPr>
        <p:spPr bwMode="auto">
          <a:xfrm>
            <a:off x="283362" y="5197540"/>
            <a:ext cx="8490987" cy="1257784"/>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216000" bIns="14400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lnSpc>
                <a:spcPct val="90000"/>
              </a:lnSpc>
              <a:buFontTx/>
              <a:buNone/>
              <a:defRPr/>
            </a:pPr>
            <a:r>
              <a:rPr lang="ja-JP" altLang="en-US" sz="2400" b="0" kern="0" dirty="0">
                <a:latin typeface="HG丸ｺﾞｼｯｸM-PRO" pitchFamily="50" charset="-128"/>
                <a:ea typeface="HG丸ｺﾞｼｯｸM-PRO" pitchFamily="50" charset="-128"/>
              </a:rPr>
              <a:t>　体験することから始まり</a:t>
            </a:r>
            <a:r>
              <a:rPr lang="ja-JP" altLang="en-US" sz="2400" b="0" kern="0" dirty="0">
                <a:solidFill>
                  <a:srgbClr val="0000CC"/>
                </a:solidFill>
                <a:latin typeface="HGP創英角ｺﾞｼｯｸUB" panose="020B0900000000000000" pitchFamily="50" charset="-128"/>
                <a:ea typeface="HGP創英角ｺﾞｼｯｸUB" panose="020B0900000000000000" pitchFamily="50" charset="-128"/>
              </a:rPr>
              <a:t>学んだことを日常生活に生かしたり，</a:t>
            </a:r>
            <a:endParaRPr lang="en-US" altLang="ja-JP" sz="2400" b="0" kern="0" dirty="0">
              <a:solidFill>
                <a:srgbClr val="0000CC"/>
              </a:solidFill>
              <a:latin typeface="HGP創英角ｺﾞｼｯｸUB" panose="020B0900000000000000" pitchFamily="50" charset="-128"/>
              <a:ea typeface="HGP創英角ｺﾞｼｯｸUB" panose="020B0900000000000000" pitchFamily="50" charset="-128"/>
            </a:endParaRPr>
          </a:p>
          <a:p>
            <a:pPr marL="0" indent="0" eaLnBrk="1" hangingPunct="1">
              <a:lnSpc>
                <a:spcPct val="90000"/>
              </a:lnSpc>
              <a:buFontTx/>
              <a:buNone/>
              <a:defRPr/>
            </a:pPr>
            <a:r>
              <a:rPr lang="ja-JP" altLang="en-US" sz="2400" b="0" kern="0" dirty="0">
                <a:solidFill>
                  <a:srgbClr val="0000CC"/>
                </a:solidFill>
                <a:latin typeface="HGP創英角ｺﾞｼｯｸUB" panose="020B0900000000000000" pitchFamily="50" charset="-128"/>
                <a:ea typeface="HGP創英角ｺﾞｼｯｸUB" panose="020B0900000000000000" pitchFamily="50" charset="-128"/>
              </a:rPr>
              <a:t>自らの変容につなげたりする</a:t>
            </a:r>
            <a:r>
              <a:rPr lang="ja-JP" altLang="en-US" sz="2400" b="0" kern="0" dirty="0">
                <a:latin typeface="HG丸ｺﾞｼｯｸM-PRO" pitchFamily="50" charset="-128"/>
                <a:ea typeface="HG丸ｺﾞｼｯｸM-PRO" pitchFamily="50" charset="-128"/>
              </a:rPr>
              <a:t>ところまで高める一連のサイクル</a:t>
            </a:r>
            <a:endParaRPr lang="en-US" altLang="ja-JP" sz="2400" b="0" kern="0" dirty="0">
              <a:latin typeface="HG丸ｺﾞｼｯｸM-PRO" pitchFamily="50" charset="-128"/>
              <a:ea typeface="HG丸ｺﾞｼｯｸM-PRO" pitchFamily="50" charset="-128"/>
            </a:endParaRPr>
          </a:p>
        </p:txBody>
      </p:sp>
      <p:sp>
        <p:nvSpPr>
          <p:cNvPr id="24" name="右矢印 23"/>
          <p:cNvSpPr/>
          <p:nvPr/>
        </p:nvSpPr>
        <p:spPr>
          <a:xfrm rot="16200000" flipV="1">
            <a:off x="1544383" y="3079372"/>
            <a:ext cx="462473" cy="340287"/>
          </a:xfrm>
          <a:prstGeom prst="righ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右矢印 24"/>
          <p:cNvSpPr/>
          <p:nvPr/>
        </p:nvSpPr>
        <p:spPr>
          <a:xfrm rot="5400000">
            <a:off x="7111834" y="3099501"/>
            <a:ext cx="462473" cy="340287"/>
          </a:xfrm>
          <a:prstGeom prst="righ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26794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7</a:t>
            </a:fld>
            <a:endParaRPr kumimoji="1" lang="ja-JP" altLang="en-US"/>
          </a:p>
        </p:txBody>
      </p:sp>
      <p:sp>
        <p:nvSpPr>
          <p:cNvPr id="5" name="正方形/長方形 4"/>
          <p:cNvSpPr/>
          <p:nvPr/>
        </p:nvSpPr>
        <p:spPr>
          <a:xfrm>
            <a:off x="312951" y="392805"/>
            <a:ext cx="5173447" cy="646331"/>
          </a:xfrm>
          <a:prstGeom prst="rect">
            <a:avLst/>
          </a:prstGeom>
          <a:solidFill>
            <a:srgbClr val="FFFF99"/>
          </a:solidFill>
          <a:ln>
            <a:solidFill>
              <a:schemeClr val="tx1"/>
            </a:solidFill>
          </a:ln>
        </p:spPr>
        <p:txBody>
          <a:bodyPr wrap="square" lIns="91440" tIns="45720" rIns="91440" bIns="45720">
            <a:spAutoFit/>
          </a:bodyPr>
          <a:lstStyle/>
          <a:p>
            <a:r>
              <a:rPr lang="ja-JP" altLang="en-US" sz="3600" dirty="0">
                <a:ln w="0"/>
                <a:effectLst>
                  <a:outerShdw blurRad="38100" dist="19050" dir="2700000" algn="tl" rotWithShape="0">
                    <a:schemeClr val="dk1">
                      <a:alpha val="40000"/>
                    </a:schemeClr>
                  </a:outerShdw>
                </a:effectLst>
              </a:rPr>
              <a:t>「体験すること」について</a:t>
            </a:r>
            <a:endParaRPr lang="en-US" altLang="ja-JP" sz="3600" dirty="0">
              <a:ln w="0"/>
              <a:effectLst>
                <a:outerShdw blurRad="38100" dist="19050" dir="2700000" algn="tl" rotWithShape="0">
                  <a:schemeClr val="dk1">
                    <a:alpha val="40000"/>
                  </a:schemeClr>
                </a:outerShdw>
              </a:effectLst>
            </a:endParaRPr>
          </a:p>
        </p:txBody>
      </p:sp>
      <p:sp>
        <p:nvSpPr>
          <p:cNvPr id="6" name="テキスト ボックス 5"/>
          <p:cNvSpPr txBox="1"/>
          <p:nvPr/>
        </p:nvSpPr>
        <p:spPr>
          <a:xfrm>
            <a:off x="510057" y="1471580"/>
            <a:ext cx="8005293" cy="1877437"/>
          </a:xfrm>
          <a:prstGeom prst="rect">
            <a:avLst/>
          </a:prstGeom>
          <a:solidFill>
            <a:srgbClr val="CCFFFF"/>
          </a:solidFill>
          <a:ln>
            <a:solidFill>
              <a:schemeClr val="tx1"/>
            </a:solidFill>
          </a:ln>
        </p:spPr>
        <p:txBody>
          <a:bodyPr wrap="square" rtlCol="0">
            <a:spAutoFit/>
          </a:bodyPr>
          <a:lstStyle/>
          <a:p>
            <a:r>
              <a:rPr lang="ja-JP" altLang="en-US" sz="3200" dirty="0">
                <a:latin typeface="ＭＳ ゴシック" panose="020B0609070205080204" pitchFamily="49" charset="-128"/>
                <a:ea typeface="ＭＳ ゴシック" panose="020B0609070205080204" pitchFamily="49" charset="-128"/>
              </a:rPr>
              <a:t>⇒　明確な目的意識の下に考案された学習</a:t>
            </a:r>
            <a:endParaRPr lang="en-US" altLang="ja-JP" sz="3200" dirty="0">
              <a:latin typeface="ＭＳ ゴシック" panose="020B0609070205080204" pitchFamily="49" charset="-128"/>
              <a:ea typeface="ＭＳ ゴシック" panose="020B0609070205080204" pitchFamily="49" charset="-128"/>
            </a:endParaRPr>
          </a:p>
          <a:p>
            <a:r>
              <a:rPr lang="ja-JP" altLang="en-US" sz="3200" dirty="0">
                <a:latin typeface="ＭＳ ゴシック" panose="020B0609070205080204" pitchFamily="49" charset="-128"/>
                <a:ea typeface="ＭＳ ゴシック" panose="020B0609070205080204" pitchFamily="49" charset="-128"/>
              </a:rPr>
              <a:t>　活動</a:t>
            </a:r>
            <a:r>
              <a:rPr lang="ja-JP" altLang="en-US" sz="3200" spc="-150" dirty="0">
                <a:latin typeface="ＭＳ ゴシック" panose="020B0609070205080204" pitchFamily="49" charset="-128"/>
                <a:ea typeface="ＭＳ ゴシック" panose="020B0609070205080204" pitchFamily="49" charset="-128"/>
              </a:rPr>
              <a:t>（アクティビティ）</a:t>
            </a:r>
            <a:r>
              <a:rPr lang="ja-JP" altLang="en-US" sz="3200" dirty="0">
                <a:latin typeface="ＭＳ ゴシック" panose="020B0609070205080204" pitchFamily="49" charset="-128"/>
                <a:ea typeface="ＭＳ ゴシック" panose="020B0609070205080204" pitchFamily="49" charset="-128"/>
              </a:rPr>
              <a:t>による</a:t>
            </a:r>
            <a:r>
              <a:rPr lang="ja-JP" altLang="en-US" sz="3200" dirty="0">
                <a:solidFill>
                  <a:srgbClr val="FF0000"/>
                </a:solidFill>
                <a:latin typeface="ＭＳ ゴシック" panose="020B0609070205080204" pitchFamily="49" charset="-128"/>
                <a:ea typeface="ＭＳ ゴシック" panose="020B0609070205080204" pitchFamily="49" charset="-128"/>
              </a:rPr>
              <a:t>疑似体験</a:t>
            </a:r>
            <a:endParaRPr lang="en-US" altLang="ja-JP" sz="3200" dirty="0">
              <a:solidFill>
                <a:srgbClr val="FF0000"/>
              </a:solidFill>
              <a:latin typeface="ＭＳ ゴシック" panose="020B0609070205080204" pitchFamily="49" charset="-128"/>
              <a:ea typeface="ＭＳ ゴシック" panose="020B0609070205080204" pitchFamily="49" charset="-128"/>
            </a:endParaRPr>
          </a:p>
          <a:p>
            <a:r>
              <a:rPr lang="ja-JP" altLang="en-US" sz="3200" dirty="0">
                <a:latin typeface="ＭＳ ゴシック" panose="020B0609070205080204" pitchFamily="49" charset="-128"/>
                <a:ea typeface="ＭＳ ゴシック" panose="020B0609070205080204" pitchFamily="49" charset="-128"/>
              </a:rPr>
              <a:t>　や</a:t>
            </a:r>
            <a:r>
              <a:rPr lang="ja-JP" altLang="en-US" sz="3200" dirty="0">
                <a:solidFill>
                  <a:srgbClr val="FF0000"/>
                </a:solidFill>
                <a:latin typeface="ＭＳ ゴシック" panose="020B0609070205080204" pitchFamily="49" charset="-128"/>
                <a:ea typeface="ＭＳ ゴシック" panose="020B0609070205080204" pitchFamily="49" charset="-128"/>
              </a:rPr>
              <a:t>間接体験</a:t>
            </a:r>
            <a:r>
              <a:rPr lang="ja-JP" altLang="en-US" sz="3200" dirty="0">
                <a:latin typeface="ＭＳ ゴシック" panose="020B0609070205080204" pitchFamily="49" charset="-128"/>
                <a:ea typeface="ＭＳ ゴシック" panose="020B0609070205080204" pitchFamily="49" charset="-128"/>
              </a:rPr>
              <a:t>の活動も含まれる。</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ロールプレイング，シュミレーション，ドラマなど</a:t>
            </a:r>
            <a:endParaRPr lang="en-US" altLang="ja-JP" sz="2000" dirty="0"/>
          </a:p>
        </p:txBody>
      </p:sp>
      <p:sp>
        <p:nvSpPr>
          <p:cNvPr id="7" name="正方形/長方形 6"/>
          <p:cNvSpPr/>
          <p:nvPr/>
        </p:nvSpPr>
        <p:spPr>
          <a:xfrm>
            <a:off x="312951" y="3781462"/>
            <a:ext cx="3052819" cy="646331"/>
          </a:xfrm>
          <a:prstGeom prst="rect">
            <a:avLst/>
          </a:prstGeom>
          <a:solidFill>
            <a:srgbClr val="FFFF99"/>
          </a:solidFill>
          <a:ln>
            <a:solidFill>
              <a:schemeClr val="tx1"/>
            </a:solidFill>
          </a:ln>
        </p:spPr>
        <p:txBody>
          <a:bodyPr wrap="square" lIns="91440" tIns="45720" rIns="91440" bIns="45720">
            <a:spAutoFit/>
          </a:bodyPr>
          <a:lstStyle/>
          <a:p>
            <a:pPr algn="ctr"/>
            <a:r>
              <a:rPr lang="ja-JP" altLang="en-US" sz="3600" dirty="0">
                <a:ln w="0"/>
                <a:effectLst>
                  <a:outerShdw blurRad="38100" dist="19050" dir="2700000" algn="tl" rotWithShape="0">
                    <a:schemeClr val="dk1">
                      <a:alpha val="40000"/>
                    </a:schemeClr>
                  </a:outerShdw>
                </a:effectLst>
              </a:rPr>
              <a:t>具体的な事例</a:t>
            </a:r>
            <a:endParaRPr lang="en-US" altLang="ja-JP" sz="3600" dirty="0">
              <a:ln w="0"/>
              <a:effectLst>
                <a:outerShdw blurRad="38100" dist="19050" dir="2700000" algn="tl" rotWithShape="0">
                  <a:schemeClr val="dk1">
                    <a:alpha val="40000"/>
                  </a:schemeClr>
                </a:outerShdw>
              </a:effectLst>
            </a:endParaRPr>
          </a:p>
        </p:txBody>
      </p:sp>
      <p:sp>
        <p:nvSpPr>
          <p:cNvPr id="8" name="テキスト ボックス 7"/>
          <p:cNvSpPr txBox="1"/>
          <p:nvPr/>
        </p:nvSpPr>
        <p:spPr>
          <a:xfrm>
            <a:off x="312951" y="4471517"/>
            <a:ext cx="8656537" cy="2308324"/>
          </a:xfrm>
          <a:prstGeom prst="rect">
            <a:avLst/>
          </a:prstGeom>
          <a:noFill/>
        </p:spPr>
        <p:txBody>
          <a:bodyPr wrap="none" rtlCol="0">
            <a:spAutoFit/>
          </a:bodyPr>
          <a:lstStyle/>
          <a:p>
            <a:r>
              <a:rPr lang="ja-JP" altLang="en-US" sz="2400" dirty="0">
                <a:latin typeface="+mj-ea"/>
                <a:ea typeface="+mj-ea"/>
              </a:rPr>
              <a:t>○　一人暮らしや体の不自由な高齢者との交流・ボランティア体験</a:t>
            </a:r>
            <a:endParaRPr lang="en-US" altLang="ja-JP" sz="2400" dirty="0">
              <a:latin typeface="+mj-ea"/>
              <a:ea typeface="+mj-ea"/>
            </a:endParaRPr>
          </a:p>
          <a:p>
            <a:endParaRPr lang="en-US" altLang="ja-JP" sz="2400" dirty="0">
              <a:latin typeface="+mj-ea"/>
              <a:ea typeface="+mj-ea"/>
            </a:endParaRPr>
          </a:p>
          <a:p>
            <a:r>
              <a:rPr kumimoji="1" lang="ja-JP" altLang="en-US" sz="2400" dirty="0">
                <a:latin typeface="+mj-ea"/>
                <a:ea typeface="+mj-ea"/>
              </a:rPr>
              <a:t>○　保育所・幼稚園との交流と保育実習体験</a:t>
            </a:r>
            <a:endParaRPr kumimoji="1" lang="en-US" altLang="ja-JP" sz="2400" dirty="0">
              <a:latin typeface="+mj-ea"/>
              <a:ea typeface="+mj-ea"/>
            </a:endParaRPr>
          </a:p>
          <a:p>
            <a:endParaRPr lang="en-US" altLang="ja-JP" sz="2400" dirty="0">
              <a:latin typeface="+mj-ea"/>
              <a:ea typeface="+mj-ea"/>
            </a:endParaRPr>
          </a:p>
          <a:p>
            <a:r>
              <a:rPr lang="ja-JP" altLang="en-US" sz="2400" dirty="0">
                <a:latin typeface="+mj-ea"/>
                <a:ea typeface="+mj-ea"/>
              </a:rPr>
              <a:t>○　疑似体験や間接体験を通して，「聴く技能」，「イマジネーション</a:t>
            </a:r>
            <a:endParaRPr lang="en-US" altLang="ja-JP" sz="2400" dirty="0">
              <a:latin typeface="+mj-ea"/>
              <a:ea typeface="+mj-ea"/>
            </a:endParaRPr>
          </a:p>
          <a:p>
            <a:r>
              <a:rPr lang="ja-JP" altLang="en-US" sz="2400" dirty="0">
                <a:latin typeface="+mj-ea"/>
                <a:ea typeface="+mj-ea"/>
              </a:rPr>
              <a:t>　能力」などを育てる指導</a:t>
            </a:r>
            <a:endParaRPr lang="en-US" altLang="ja-JP" sz="2400" dirty="0">
              <a:latin typeface="+mj-ea"/>
              <a:ea typeface="+mj-ea"/>
            </a:endParaRPr>
          </a:p>
        </p:txBody>
      </p:sp>
    </p:spTree>
    <p:extLst>
      <p:ext uri="{BB962C8B-B14F-4D97-AF65-F5344CB8AC3E}">
        <p14:creationId xmlns:p14="http://schemas.microsoft.com/office/powerpoint/2010/main" val="175469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8</a:t>
            </a:fld>
            <a:endParaRPr kumimoji="1" lang="ja-JP" altLang="en-US"/>
          </a:p>
        </p:txBody>
      </p:sp>
      <p:graphicFrame>
        <p:nvGraphicFramePr>
          <p:cNvPr id="7" name="表 6"/>
          <p:cNvGraphicFramePr>
            <a:graphicFrameLocks noGrp="1"/>
          </p:cNvGraphicFramePr>
          <p:nvPr>
            <p:extLst>
              <p:ext uri="{D42A27DB-BD31-4B8C-83A1-F6EECF244321}">
                <p14:modId xmlns:p14="http://schemas.microsoft.com/office/powerpoint/2010/main" val="1642394773"/>
              </p:ext>
            </p:extLst>
          </p:nvPr>
        </p:nvGraphicFramePr>
        <p:xfrm>
          <a:off x="504933" y="2596773"/>
          <a:ext cx="5953017" cy="3942140"/>
        </p:xfrm>
        <a:graphic>
          <a:graphicData uri="http://schemas.openxmlformats.org/drawingml/2006/table">
            <a:tbl>
              <a:tblPr firstRow="1" bandRow="1">
                <a:tableStyleId>{BC89EF96-8CEA-46FF-86C4-4CE0E7609802}</a:tableStyleId>
              </a:tblPr>
              <a:tblGrid>
                <a:gridCol w="692968">
                  <a:extLst>
                    <a:ext uri="{9D8B030D-6E8A-4147-A177-3AD203B41FA5}">
                      <a16:colId xmlns:a16="http://schemas.microsoft.com/office/drawing/2014/main" val="20000"/>
                    </a:ext>
                  </a:extLst>
                </a:gridCol>
                <a:gridCol w="5260049">
                  <a:extLst>
                    <a:ext uri="{9D8B030D-6E8A-4147-A177-3AD203B41FA5}">
                      <a16:colId xmlns:a16="http://schemas.microsoft.com/office/drawing/2014/main" val="20001"/>
                    </a:ext>
                  </a:extLst>
                </a:gridCol>
              </a:tblGrid>
              <a:tr h="788428">
                <a:tc>
                  <a:txBody>
                    <a:bodyPr/>
                    <a:lstStyle/>
                    <a:p>
                      <a:pPr algn="ctr"/>
                      <a:r>
                        <a:rPr kumimoji="1" lang="ja-JP" altLang="en-US" sz="3200" b="0" dirty="0">
                          <a:latin typeface="HG丸ｺﾞｼｯｸM-PRO" panose="020F0600000000000000" pitchFamily="50" charset="-128"/>
                          <a:ea typeface="HG丸ｺﾞｼｯｸM-PRO" panose="020F0600000000000000" pitchFamily="50" charset="-128"/>
                        </a:rPr>
                        <a:t>①</a:t>
                      </a:r>
                    </a:p>
                  </a:txBody>
                  <a:tcPr marT="45730" marB="45730" anchor="ctr"/>
                </a:tc>
                <a:tc>
                  <a:txBody>
                    <a:bodyPr/>
                    <a:lstStyle/>
                    <a:p>
                      <a:pPr algn="l"/>
                      <a:r>
                        <a:rPr lang="ja-JP" altLang="en-US" sz="3200" b="1" dirty="0">
                          <a:solidFill>
                            <a:srgbClr val="0000CC"/>
                          </a:solidFill>
                          <a:latin typeface="HG丸ｺﾞｼｯｸM-PRO" panose="020F0600000000000000" pitchFamily="50" charset="-128"/>
                          <a:ea typeface="HG丸ｺﾞｼｯｸM-PRO" panose="020F0600000000000000" pitchFamily="50" charset="-128"/>
                        </a:rPr>
                        <a:t>アイスブレーキング</a:t>
                      </a:r>
                      <a:endParaRPr kumimoji="1" lang="ja-JP" altLang="en-US" sz="3200" b="1" dirty="0">
                        <a:solidFill>
                          <a:srgbClr val="0000CC"/>
                        </a:solidFill>
                        <a:latin typeface="HG丸ｺﾞｼｯｸM-PRO" panose="020F0600000000000000" pitchFamily="50" charset="-128"/>
                        <a:ea typeface="HG丸ｺﾞｼｯｸM-PRO" panose="020F0600000000000000" pitchFamily="50" charset="-128"/>
                      </a:endParaRPr>
                    </a:p>
                  </a:txBody>
                  <a:tcPr marT="45730" marB="45730" anchor="ctr"/>
                </a:tc>
                <a:extLst>
                  <a:ext uri="{0D108BD9-81ED-4DB2-BD59-A6C34878D82A}">
                    <a16:rowId xmlns:a16="http://schemas.microsoft.com/office/drawing/2014/main" val="10000"/>
                  </a:ext>
                </a:extLst>
              </a:tr>
              <a:tr h="788428">
                <a:tc>
                  <a:txBody>
                    <a:bodyPr/>
                    <a:lstStyle/>
                    <a:p>
                      <a:pPr algn="ctr"/>
                      <a:r>
                        <a:rPr kumimoji="1" lang="ja-JP" altLang="en-US" sz="3200" dirty="0">
                          <a:latin typeface="HG丸ｺﾞｼｯｸM-PRO" panose="020F0600000000000000" pitchFamily="50" charset="-128"/>
                          <a:ea typeface="HG丸ｺﾞｼｯｸM-PRO" panose="020F0600000000000000" pitchFamily="50" charset="-128"/>
                        </a:rPr>
                        <a:t>②</a:t>
                      </a:r>
                      <a:endParaRPr kumimoji="1" lang="en-US" altLang="ja-JP" sz="3200" dirty="0">
                        <a:latin typeface="HG丸ｺﾞｼｯｸM-PRO" panose="020F0600000000000000" pitchFamily="50" charset="-128"/>
                        <a:ea typeface="HG丸ｺﾞｼｯｸM-PRO" panose="020F0600000000000000" pitchFamily="50" charset="-128"/>
                      </a:endParaRPr>
                    </a:p>
                  </a:txBody>
                  <a:tcPr marT="45730" marB="45730" anchor="ctr"/>
                </a:tc>
                <a:tc>
                  <a:txBody>
                    <a:bodyPr/>
                    <a:lstStyle/>
                    <a:p>
                      <a:pPr algn="l"/>
                      <a:r>
                        <a:rPr lang="ja-JP" altLang="en-US" sz="3200" b="1" dirty="0">
                          <a:solidFill>
                            <a:srgbClr val="FF0000"/>
                          </a:solidFill>
                          <a:latin typeface="HG丸ｺﾞｼｯｸM-PRO" panose="020F0600000000000000" pitchFamily="50" charset="-128"/>
                          <a:ea typeface="HG丸ｺﾞｼｯｸM-PRO" panose="020F0600000000000000" pitchFamily="50" charset="-128"/>
                        </a:rPr>
                        <a:t>アクティビティ</a:t>
                      </a:r>
                      <a:endParaRPr kumimoji="1" lang="ja-JP" altLang="en-US" sz="3200" b="1" dirty="0">
                        <a:solidFill>
                          <a:srgbClr val="FF0000"/>
                        </a:solidFill>
                        <a:latin typeface="HG丸ｺﾞｼｯｸM-PRO" panose="020F0600000000000000" pitchFamily="50" charset="-128"/>
                        <a:ea typeface="HG丸ｺﾞｼｯｸM-PRO" panose="020F0600000000000000" pitchFamily="50" charset="-128"/>
                      </a:endParaRPr>
                    </a:p>
                  </a:txBody>
                  <a:tcPr marT="45730" marB="45730" anchor="ctr"/>
                </a:tc>
                <a:extLst>
                  <a:ext uri="{0D108BD9-81ED-4DB2-BD59-A6C34878D82A}">
                    <a16:rowId xmlns:a16="http://schemas.microsoft.com/office/drawing/2014/main" val="10001"/>
                  </a:ext>
                </a:extLst>
              </a:tr>
              <a:tr h="788428">
                <a:tc>
                  <a:txBody>
                    <a:bodyPr/>
                    <a:lstStyle/>
                    <a:p>
                      <a:pPr algn="ctr"/>
                      <a:r>
                        <a:rPr kumimoji="1" lang="ja-JP" altLang="en-US" sz="3200" dirty="0">
                          <a:latin typeface="HG丸ｺﾞｼｯｸM-PRO" panose="020F0600000000000000" pitchFamily="50" charset="-128"/>
                          <a:ea typeface="HG丸ｺﾞｼｯｸM-PRO" panose="020F0600000000000000" pitchFamily="50" charset="-128"/>
                        </a:rPr>
                        <a:t>③</a:t>
                      </a:r>
                    </a:p>
                  </a:txBody>
                  <a:tcPr marT="45730" marB="4573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3200" b="1" dirty="0">
                          <a:solidFill>
                            <a:schemeClr val="tx1"/>
                          </a:solidFill>
                          <a:latin typeface="HG丸ｺﾞｼｯｸM-PRO" panose="020F0600000000000000" pitchFamily="50" charset="-128"/>
                          <a:ea typeface="HG丸ｺﾞｼｯｸM-PRO" panose="020F0600000000000000" pitchFamily="50" charset="-128"/>
                        </a:rPr>
                        <a:t>シェアリング</a:t>
                      </a:r>
                      <a:endParaRPr kumimoji="1" lang="ja-JP" altLang="en-US" sz="3200" b="1" dirty="0">
                        <a:solidFill>
                          <a:schemeClr val="tx1"/>
                        </a:solidFill>
                        <a:latin typeface="HG丸ｺﾞｼｯｸM-PRO" panose="020F0600000000000000" pitchFamily="50" charset="-128"/>
                        <a:ea typeface="HG丸ｺﾞｼｯｸM-PRO" panose="020F0600000000000000" pitchFamily="50" charset="-128"/>
                      </a:endParaRPr>
                    </a:p>
                  </a:txBody>
                  <a:tcPr marT="45730" marB="45730" anchor="ctr"/>
                </a:tc>
                <a:extLst>
                  <a:ext uri="{0D108BD9-81ED-4DB2-BD59-A6C34878D82A}">
                    <a16:rowId xmlns:a16="http://schemas.microsoft.com/office/drawing/2014/main" val="10002"/>
                  </a:ext>
                </a:extLst>
              </a:tr>
              <a:tr h="788428">
                <a:tc>
                  <a:txBody>
                    <a:bodyPr/>
                    <a:lstStyle/>
                    <a:p>
                      <a:pPr algn="ctr"/>
                      <a:r>
                        <a:rPr kumimoji="1" lang="ja-JP" altLang="en-US" sz="3200" dirty="0">
                          <a:latin typeface="HG丸ｺﾞｼｯｸM-PRO" panose="020F0600000000000000" pitchFamily="50" charset="-128"/>
                          <a:ea typeface="HG丸ｺﾞｼｯｸM-PRO" panose="020F0600000000000000" pitchFamily="50" charset="-128"/>
                        </a:rPr>
                        <a:t>④</a:t>
                      </a:r>
                    </a:p>
                  </a:txBody>
                  <a:tcPr marT="45730" marB="4573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3200" b="1" dirty="0">
                          <a:solidFill>
                            <a:schemeClr val="tx1"/>
                          </a:solidFill>
                          <a:latin typeface="HG丸ｺﾞｼｯｸM-PRO" panose="020F0600000000000000" pitchFamily="50" charset="-128"/>
                          <a:ea typeface="HG丸ｺﾞｼｯｸM-PRO" panose="020F0600000000000000" pitchFamily="50" charset="-128"/>
                        </a:rPr>
                        <a:t>発表タイム</a:t>
                      </a:r>
                      <a:endParaRPr lang="en-US" altLang="ja-JP" sz="3200" b="1" dirty="0">
                        <a:solidFill>
                          <a:schemeClr val="tx1"/>
                        </a:solidFill>
                        <a:latin typeface="HG丸ｺﾞｼｯｸM-PRO" panose="020F0600000000000000" pitchFamily="50" charset="-128"/>
                        <a:ea typeface="HG丸ｺﾞｼｯｸM-PRO" panose="020F0600000000000000" pitchFamily="50" charset="-128"/>
                      </a:endParaRPr>
                    </a:p>
                  </a:txBody>
                  <a:tcPr marT="45730" marB="45730" anchor="ctr"/>
                </a:tc>
                <a:extLst>
                  <a:ext uri="{0D108BD9-81ED-4DB2-BD59-A6C34878D82A}">
                    <a16:rowId xmlns:a16="http://schemas.microsoft.com/office/drawing/2014/main" val="10003"/>
                  </a:ext>
                </a:extLst>
              </a:tr>
              <a:tr h="788428">
                <a:tc>
                  <a:txBody>
                    <a:bodyPr/>
                    <a:lstStyle/>
                    <a:p>
                      <a:pPr algn="ctr"/>
                      <a:r>
                        <a:rPr kumimoji="1" lang="ja-JP" altLang="en-US" sz="3200" dirty="0">
                          <a:latin typeface="HG丸ｺﾞｼｯｸM-PRO" panose="020F0600000000000000" pitchFamily="50" charset="-128"/>
                          <a:ea typeface="HG丸ｺﾞｼｯｸM-PRO" panose="020F0600000000000000" pitchFamily="50" charset="-128"/>
                        </a:rPr>
                        <a:t>⑤</a:t>
                      </a:r>
                    </a:p>
                  </a:txBody>
                  <a:tcPr marT="45730" marB="4573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3200" b="1" dirty="0">
                          <a:solidFill>
                            <a:schemeClr val="tx1"/>
                          </a:solidFill>
                          <a:latin typeface="HG丸ｺﾞｼｯｸM-PRO" panose="020F0600000000000000" pitchFamily="50" charset="-128"/>
                          <a:ea typeface="HG丸ｺﾞｼｯｸM-PRO" panose="020F0600000000000000" pitchFamily="50" charset="-128"/>
                        </a:rPr>
                        <a:t>全体のまとめ</a:t>
                      </a:r>
                      <a:endParaRPr kumimoji="1" lang="ja-JP" altLang="en-US" sz="3200" b="1" dirty="0">
                        <a:solidFill>
                          <a:schemeClr val="tx1"/>
                        </a:solidFill>
                        <a:latin typeface="HG丸ｺﾞｼｯｸM-PRO" panose="020F0600000000000000" pitchFamily="50" charset="-128"/>
                        <a:ea typeface="HG丸ｺﾞｼｯｸM-PRO" panose="020F0600000000000000" pitchFamily="50" charset="-128"/>
                      </a:endParaRPr>
                    </a:p>
                  </a:txBody>
                  <a:tcPr marT="45730" marB="45730" anchor="ctr"/>
                </a:tc>
                <a:extLst>
                  <a:ext uri="{0D108BD9-81ED-4DB2-BD59-A6C34878D82A}">
                    <a16:rowId xmlns:a16="http://schemas.microsoft.com/office/drawing/2014/main" val="10004"/>
                  </a:ext>
                </a:extLst>
              </a:tr>
            </a:tbl>
          </a:graphicData>
        </a:graphic>
      </p:graphicFrame>
      <p:pic>
        <p:nvPicPr>
          <p:cNvPr id="8"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43749" y="2987184"/>
            <a:ext cx="3129119" cy="318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p:cNvSpPr txBox="1"/>
          <p:nvPr/>
        </p:nvSpPr>
        <p:spPr>
          <a:xfrm>
            <a:off x="377183" y="1102025"/>
            <a:ext cx="8344249" cy="523220"/>
          </a:xfrm>
          <a:prstGeom prst="rect">
            <a:avLst/>
          </a:prstGeom>
          <a:solidFill>
            <a:srgbClr val="CCFFFF"/>
          </a:solidFill>
        </p:spPr>
        <p:txBody>
          <a:bodyPr wrap="square" rtlCol="0">
            <a:spAutoFit/>
          </a:bodyPr>
          <a:lstStyle/>
          <a:p>
            <a:r>
              <a:rPr kumimoji="1" lang="ja-JP" altLang="en-US" sz="2800" dirty="0"/>
              <a:t>児童生徒の自主性を尊重した指導方法の工夫が必要</a:t>
            </a:r>
            <a:r>
              <a:rPr lang="ja-JP" altLang="en-US" sz="2800" dirty="0"/>
              <a:t>　　　　　　</a:t>
            </a:r>
            <a:r>
              <a:rPr lang="ja-JP" altLang="en-US" dirty="0"/>
              <a:t>　　　　　　　　　　　</a:t>
            </a:r>
            <a:endParaRPr kumimoji="1" lang="ja-JP" altLang="en-US" dirty="0"/>
          </a:p>
        </p:txBody>
      </p:sp>
      <p:sp>
        <p:nvSpPr>
          <p:cNvPr id="11" name="角丸四角形 10"/>
          <p:cNvSpPr/>
          <p:nvPr/>
        </p:nvSpPr>
        <p:spPr>
          <a:xfrm>
            <a:off x="159151" y="154913"/>
            <a:ext cx="6825309" cy="739302"/>
          </a:xfrm>
          <a:prstGeom prst="roundRect">
            <a:avLst>
              <a:gd name="adj" fmla="val 50000"/>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tx1"/>
                </a:solidFill>
                <a:latin typeface="BIZ UDゴシック" panose="020B0400000000000000" pitchFamily="49" charset="-128"/>
                <a:ea typeface="BIZ UDゴシック" panose="020B0400000000000000" pitchFamily="49" charset="-128"/>
              </a:rPr>
              <a:t>３　参加型学習の進め方（例）</a:t>
            </a:r>
            <a:endParaRPr lang="en-US" altLang="ja-JP" sz="3600" dirty="0">
              <a:solidFill>
                <a:schemeClr val="tx1"/>
              </a:solidFill>
              <a:latin typeface="BIZ UDゴシック" panose="020B0400000000000000" pitchFamily="49" charset="-128"/>
              <a:ea typeface="BIZ UDゴシック" panose="020B0400000000000000" pitchFamily="49" charset="-128"/>
            </a:endParaRPr>
          </a:p>
        </p:txBody>
      </p:sp>
      <p:sp>
        <p:nvSpPr>
          <p:cNvPr id="12" name="正方形/長方形 11"/>
          <p:cNvSpPr/>
          <p:nvPr/>
        </p:nvSpPr>
        <p:spPr>
          <a:xfrm>
            <a:off x="377183" y="1865743"/>
            <a:ext cx="7460696" cy="523220"/>
          </a:xfrm>
          <a:prstGeom prst="rect">
            <a:avLst/>
          </a:prstGeom>
          <a:solidFill>
            <a:srgbClr val="FFFFCC"/>
          </a:solidFill>
        </p:spPr>
        <p:txBody>
          <a:bodyPr wrap="none" lIns="91440" tIns="45720" rIns="91440" bIns="45720">
            <a:spAutoFit/>
          </a:bodyPr>
          <a:lstStyle/>
          <a:p>
            <a:pPr algn="ctr"/>
            <a:r>
              <a:rPr lang="ja-JP" altLang="en-US" sz="2800" b="1" cap="none" spc="0" dirty="0">
                <a:ln w="0"/>
                <a:solidFill>
                  <a:schemeClr val="tx1"/>
                </a:solidFill>
              </a:rPr>
              <a:t>アクティビティを取り入れた</a:t>
            </a:r>
            <a:r>
              <a:rPr lang="ja-JP" altLang="en-US" sz="2800" b="1" dirty="0">
                <a:ln w="0"/>
              </a:rPr>
              <a:t>参加型学習の展開例</a:t>
            </a:r>
            <a:endParaRPr lang="en-US" altLang="ja-JP" sz="2800" b="1" cap="none" spc="0" dirty="0">
              <a:ln w="0"/>
              <a:solidFill>
                <a:schemeClr val="tx1"/>
              </a:solidFill>
            </a:endParaRPr>
          </a:p>
        </p:txBody>
      </p:sp>
    </p:spTree>
    <p:extLst>
      <p:ext uri="{BB962C8B-B14F-4D97-AF65-F5344CB8AC3E}">
        <p14:creationId xmlns:p14="http://schemas.microsoft.com/office/powerpoint/2010/main" val="2684484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2152509"/>
            <a:ext cx="4248472" cy="792163"/>
          </a:xfrm>
        </p:spPr>
        <p:txBody>
          <a:bodyPr/>
          <a:lstStyle/>
          <a:p>
            <a:pPr marL="0" indent="0" algn="ctr" eaLnBrk="1" hangingPunct="1">
              <a:buFont typeface="Georgia" panose="02040502050405020303" pitchFamily="18" charset="0"/>
              <a:buNone/>
              <a:defRPr/>
            </a:pPr>
            <a:r>
              <a:rPr lang="ja-JP" altLang="en-US" spc="-300" dirty="0">
                <a:solidFill>
                  <a:srgbClr val="0000CC"/>
                </a:solidFill>
                <a:latin typeface="HGP創英角ｺﾞｼｯｸUB" panose="020B0900000000000000" pitchFamily="50" charset="-128"/>
                <a:ea typeface="HGP創英角ｺﾞｼｯｸUB" panose="020B0900000000000000" pitchFamily="50" charset="-128"/>
              </a:rPr>
              <a:t>②　アクティビティ</a:t>
            </a:r>
          </a:p>
        </p:txBody>
      </p:sp>
      <p:sp>
        <p:nvSpPr>
          <p:cNvPr id="92163" name="Rectangle 3"/>
          <p:cNvSpPr>
            <a:spLocks noGrp="1" noChangeArrowheads="1"/>
          </p:cNvSpPr>
          <p:nvPr>
            <p:ph sz="quarter" idx="4294967295"/>
          </p:nvPr>
        </p:nvSpPr>
        <p:spPr>
          <a:xfrm>
            <a:off x="335790" y="2869757"/>
            <a:ext cx="8520113" cy="3655910"/>
          </a:xfrm>
          <a:prstGeom prst="rect">
            <a:avLst/>
          </a:prstGeom>
          <a:solidFill>
            <a:srgbClr val="FFFF99"/>
          </a:solidFill>
          <a:effectLst>
            <a:outerShdw dist="107763" dir="2700000" algn="ctr" rotWithShape="0">
              <a:srgbClr val="808080">
                <a:alpha val="50000"/>
              </a:srgbClr>
            </a:outerShdw>
          </a:effectLst>
        </p:spPr>
        <p:txBody>
          <a:bodyPr>
            <a:normAutofit/>
          </a:bodyPr>
          <a:lstStyle/>
          <a:p>
            <a:pPr marL="44450" indent="0" eaLnBrk="1" hangingPunct="1">
              <a:buFont typeface="Georgia" panose="02040502050405020303" pitchFamily="18" charset="0"/>
              <a:buNone/>
            </a:pPr>
            <a:r>
              <a:rPr lang="ja-JP" altLang="en-US" dirty="0">
                <a:solidFill>
                  <a:schemeClr val="tx1"/>
                </a:solidFill>
                <a:latin typeface="HG丸ｺﾞｼｯｸM-PRO" panose="020F0600000000000000" pitchFamily="50" charset="-128"/>
                <a:ea typeface="HG丸ｺﾞｼｯｸM-PRO" panose="020F0600000000000000" pitchFamily="50" charset="-128"/>
              </a:rPr>
              <a:t>○　学級の実態や，他の教育活動との関連を踏まえ，</a:t>
            </a: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pPr marL="44450" indent="0" eaLnBrk="1" hangingPunct="1">
              <a:buFont typeface="Georgia" panose="02040502050405020303" pitchFamily="18" charset="0"/>
              <a:buNone/>
            </a:pPr>
            <a:r>
              <a:rPr lang="ja-JP" altLang="en-US" dirty="0">
                <a:latin typeface="HG丸ｺﾞｼｯｸM-PRO" panose="020F0600000000000000" pitchFamily="50" charset="-128"/>
                <a:ea typeface="HG丸ｺﾞｼｯｸM-PRO" panose="020F0600000000000000" pitchFamily="50" charset="-128"/>
              </a:rPr>
              <a:t>　</a:t>
            </a:r>
            <a:r>
              <a:rPr lang="ja-JP" altLang="en-US" dirty="0">
                <a:solidFill>
                  <a:schemeClr val="tx1"/>
                </a:solidFill>
                <a:latin typeface="HG丸ｺﾞｼｯｸM-PRO" panose="020F0600000000000000" pitchFamily="50" charset="-128"/>
                <a:ea typeface="HG丸ｺﾞｼｯｸM-PRO" panose="020F0600000000000000" pitchFamily="50" charset="-128"/>
              </a:rPr>
              <a:t>ねらいを設定。ねらいに応じた活動の選択。</a:t>
            </a: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pPr marL="44450" indent="0" eaLnBrk="1" hangingPunct="1">
              <a:buFont typeface="Georgia" panose="02040502050405020303" pitchFamily="18" charset="0"/>
              <a:buNone/>
            </a:pPr>
            <a:r>
              <a:rPr lang="ja-JP" altLang="en-US" dirty="0">
                <a:solidFill>
                  <a:schemeClr val="tx1"/>
                </a:solidFill>
                <a:latin typeface="HG丸ｺﾞｼｯｸM-PRO" panose="020F0600000000000000" pitchFamily="50" charset="-128"/>
                <a:ea typeface="HG丸ｺﾞｼｯｸM-PRO" panose="020F0600000000000000" pitchFamily="50" charset="-128"/>
              </a:rPr>
              <a:t>○　「気付き」や「学び」から「行動」に</a:t>
            </a: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pPr marL="44450" indent="0" eaLnBrk="1" hangingPunct="1">
              <a:buFont typeface="Georgia" panose="02040502050405020303" pitchFamily="18" charset="0"/>
              <a:buNone/>
            </a:pPr>
            <a:r>
              <a:rPr lang="ja-JP" altLang="en-US" dirty="0">
                <a:solidFill>
                  <a:schemeClr val="tx1"/>
                </a:solidFill>
                <a:latin typeface="HG丸ｺﾞｼｯｸM-PRO" panose="020F0600000000000000" pitchFamily="50" charset="-128"/>
                <a:ea typeface="HG丸ｺﾞｼｯｸM-PRO" panose="020F0600000000000000" pitchFamily="50" charset="-128"/>
              </a:rPr>
              <a:t>　つなげる展開</a:t>
            </a: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pPr marL="44450" indent="0" eaLnBrk="1" hangingPunct="1">
              <a:buFont typeface="Georgia" panose="02040502050405020303" pitchFamily="18" charset="0"/>
              <a:buNone/>
            </a:pPr>
            <a:r>
              <a:rPr lang="ja-JP" altLang="en-US" dirty="0">
                <a:solidFill>
                  <a:schemeClr val="tx1"/>
                </a:solidFill>
                <a:latin typeface="HGS創英角ﾎﾟｯﾌﾟ体" panose="040B0A00000000000000" pitchFamily="50" charset="-128"/>
                <a:ea typeface="HGS創英角ﾎﾟｯﾌﾟ体" panose="040B0A00000000000000" pitchFamily="50" charset="-128"/>
              </a:rPr>
              <a:t>○　学習者の主体性</a:t>
            </a:r>
            <a:r>
              <a:rPr lang="ja-JP" altLang="en-US" dirty="0">
                <a:solidFill>
                  <a:schemeClr val="tx1"/>
                </a:solidFill>
                <a:latin typeface="HG丸ｺﾞｼｯｸM-PRO" panose="020F0600000000000000" pitchFamily="50" charset="-128"/>
                <a:ea typeface="HG丸ｺﾞｼｯｸM-PRO" panose="020F0600000000000000" pitchFamily="50" charset="-128"/>
              </a:rPr>
              <a:t>を引き出し，全員参加！</a:t>
            </a: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pPr marL="44450" indent="0" eaLnBrk="1" hangingPunct="1">
              <a:buFont typeface="Georgia" panose="02040502050405020303" pitchFamily="18" charset="0"/>
              <a:buNone/>
            </a:pPr>
            <a:r>
              <a:rPr lang="ja-JP" altLang="en-US" dirty="0">
                <a:solidFill>
                  <a:schemeClr val="tx1"/>
                </a:solidFill>
                <a:latin typeface="HG丸ｺﾞｼｯｸM-PRO" panose="020F0600000000000000" pitchFamily="50" charset="-128"/>
                <a:ea typeface="HG丸ｺﾞｼｯｸM-PRO" panose="020F0600000000000000" pitchFamily="50" charset="-128"/>
              </a:rPr>
              <a:t>○　参加者の気付きや思いの共有</a:t>
            </a: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pPr marL="44450" indent="0" eaLnBrk="1" hangingPunct="1">
              <a:buFont typeface="Georgia" panose="02040502050405020303" pitchFamily="18" charset="0"/>
              <a:buNone/>
            </a:pPr>
            <a:r>
              <a:rPr lang="ja-JP" altLang="en-US" dirty="0">
                <a:solidFill>
                  <a:schemeClr val="tx1"/>
                </a:solidFill>
                <a:latin typeface="HG丸ｺﾞｼｯｸM-PRO" panose="020F0600000000000000" pitchFamily="50" charset="-128"/>
                <a:ea typeface="HG丸ｺﾞｼｯｸM-PRO" panose="020F0600000000000000" pitchFamily="50" charset="-128"/>
              </a:rPr>
              <a:t>○　実践への意欲付け</a:t>
            </a:r>
            <a:endParaRPr lang="en-US" altLang="ja-JP" dirty="0">
              <a:solidFill>
                <a:schemeClr val="tx1"/>
              </a:solidFill>
              <a:latin typeface="HG丸ｺﾞｼｯｸM-PRO" panose="020F0600000000000000" pitchFamily="50" charset="-128"/>
              <a:ea typeface="HG丸ｺﾞｼｯｸM-PRO" panose="020F0600000000000000" pitchFamily="50" charset="-128"/>
            </a:endParaRPr>
          </a:p>
        </p:txBody>
      </p:sp>
      <p:pic>
        <p:nvPicPr>
          <p:cNvPr id="92164" name="Picture 6" descr="C:\Users\00693952\Desktop\画像・イラスト\子ども達\communication_hanashiai[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116" y="3871608"/>
            <a:ext cx="1176262" cy="1038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Picture 7" descr="C:\Users\00693952\Desktop\画像・イラスト\人\わかった\hirameki_man[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7671" y="5099457"/>
            <a:ext cx="1091707" cy="1175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a:xfrm>
            <a:off x="0" y="-73672"/>
            <a:ext cx="5544269" cy="792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buFont typeface="Georgia" panose="02040502050405020303" pitchFamily="18" charset="0"/>
              <a:buNone/>
              <a:defRPr/>
            </a:pPr>
            <a:r>
              <a:rPr lang="ja-JP" altLang="en-US" spc="-300" dirty="0">
                <a:solidFill>
                  <a:srgbClr val="0000CC"/>
                </a:solidFill>
                <a:latin typeface="HGP創英角ｺﾞｼｯｸUB" panose="020B0900000000000000" pitchFamily="50" charset="-128"/>
                <a:ea typeface="HGP創英角ｺﾞｼｯｸUB" panose="020B0900000000000000" pitchFamily="50" charset="-128"/>
              </a:rPr>
              <a:t>①　アイスブレーキング</a:t>
            </a:r>
          </a:p>
        </p:txBody>
      </p:sp>
      <p:sp>
        <p:nvSpPr>
          <p:cNvPr id="7" name="Rectangle 3"/>
          <p:cNvSpPr>
            <a:spLocks noGrp="1" noChangeArrowheads="1"/>
          </p:cNvSpPr>
          <p:nvPr>
            <p:ph sz="quarter" idx="4294967295"/>
          </p:nvPr>
        </p:nvSpPr>
        <p:spPr>
          <a:xfrm>
            <a:off x="199265" y="718491"/>
            <a:ext cx="8656638" cy="1339572"/>
          </a:xfrm>
          <a:prstGeom prst="rect">
            <a:avLst/>
          </a:prstGeom>
          <a:solidFill>
            <a:srgbClr val="FFFF99"/>
          </a:solidFill>
          <a:effectLst>
            <a:outerShdw dist="107763" dir="2700000" algn="ctr" rotWithShape="0">
              <a:srgbClr val="808080">
                <a:alpha val="50000"/>
              </a:srgbClr>
            </a:outerShdw>
          </a:effectLst>
        </p:spPr>
        <p:txBody>
          <a:bodyPr>
            <a:normAutofit lnSpcReduction="10000"/>
          </a:bodyPr>
          <a:lstStyle/>
          <a:p>
            <a:pPr marL="44450" indent="0" eaLnBrk="1" hangingPunct="1">
              <a:buFont typeface="Georgia" panose="02040502050405020303" pitchFamily="18" charset="0"/>
              <a:buNone/>
            </a:pPr>
            <a:r>
              <a:rPr lang="ja-JP" altLang="en-US" sz="3600" dirty="0">
                <a:latin typeface="HG丸ｺﾞｼｯｸM-PRO" panose="020F0600000000000000" pitchFamily="50" charset="-128"/>
                <a:ea typeface="HG丸ｺﾞｼｯｸM-PRO" panose="020F0600000000000000" pitchFamily="50" charset="-128"/>
              </a:rPr>
              <a:t>  </a:t>
            </a:r>
            <a:r>
              <a:rPr lang="ja-JP" altLang="en-US" dirty="0">
                <a:solidFill>
                  <a:schemeClr val="tx1"/>
                </a:solidFill>
                <a:latin typeface="HG丸ｺﾞｼｯｸM-PRO" panose="020F0600000000000000" pitchFamily="50" charset="-128"/>
                <a:ea typeface="HG丸ｺﾞｼｯｸM-PRO" panose="020F0600000000000000" pitchFamily="50" charset="-128"/>
              </a:rPr>
              <a:t>体を動かしたり，触れあったりすることで，学習者の緊張をほぐし，</a:t>
            </a:r>
            <a:r>
              <a:rPr lang="ja-JP" altLang="en-US" dirty="0">
                <a:solidFill>
                  <a:schemeClr val="tx1"/>
                </a:solidFill>
                <a:latin typeface="HGS創英角ﾎﾟｯﾌﾟ体" panose="040B0A00000000000000" pitchFamily="50" charset="-128"/>
                <a:ea typeface="HGS創英角ﾎﾟｯﾌﾟ体" panose="040B0A00000000000000" pitchFamily="50" charset="-128"/>
              </a:rPr>
              <a:t>安心して参加できる温かい雰囲気</a:t>
            </a:r>
            <a:r>
              <a:rPr lang="ja-JP" altLang="en-US" dirty="0">
                <a:solidFill>
                  <a:schemeClr val="tx1"/>
                </a:solidFill>
                <a:latin typeface="HG丸ｺﾞｼｯｸM-PRO" panose="020F0600000000000000" pitchFamily="50" charset="-128"/>
                <a:ea typeface="HG丸ｺﾞｼｯｸM-PRO" panose="020F0600000000000000" pitchFamily="50" charset="-128"/>
              </a:rPr>
              <a:t>をつくる</a:t>
            </a:r>
            <a:r>
              <a:rPr lang="ja-JP" altLang="en-US" dirty="0">
                <a:latin typeface="HG丸ｺﾞｼｯｸM-PRO" panose="020F0600000000000000" pitchFamily="50" charset="-128"/>
                <a:ea typeface="HG丸ｺﾞｼｯｸM-PRO" panose="020F0600000000000000" pitchFamily="50" charset="-128"/>
              </a:rPr>
              <a:t>。</a:t>
            </a:r>
          </a:p>
        </p:txBody>
      </p:sp>
      <p:pic>
        <p:nvPicPr>
          <p:cNvPr id="8" name="Picture 5" descr="C:\Users\00693952\Desktop\画像・イラスト\子ども達\5cf53b03 - コピー.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01888" y="1641411"/>
            <a:ext cx="1442014" cy="1146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角丸四角形吹き出し 1"/>
          <p:cNvSpPr/>
          <p:nvPr/>
        </p:nvSpPr>
        <p:spPr>
          <a:xfrm>
            <a:off x="5782445" y="1733377"/>
            <a:ext cx="2975844" cy="1027160"/>
          </a:xfrm>
          <a:prstGeom prst="wedgeRoundRectCallout">
            <a:avLst>
              <a:gd name="adj1" fmla="val -59625"/>
              <a:gd name="adj2" fmla="val -23886"/>
              <a:gd name="adj3" fmla="val 16667"/>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r>
              <a:rPr lang="ja-JP" altLang="en-US" sz="2200" spc="-150" dirty="0">
                <a:solidFill>
                  <a:schemeClr val="tx1"/>
                </a:solidFill>
              </a:rPr>
              <a:t>何でも言える</a:t>
            </a:r>
          </a:p>
          <a:p>
            <a:pPr algn="ctr"/>
            <a:r>
              <a:rPr lang="ja-JP" altLang="en-US" sz="2200" spc="-150" dirty="0">
                <a:solidFill>
                  <a:schemeClr val="tx1"/>
                </a:solidFill>
              </a:rPr>
              <a:t>何でも受け止めてくれる</a:t>
            </a:r>
          </a:p>
          <a:p>
            <a:pPr algn="ctr"/>
            <a:r>
              <a:rPr lang="ja-JP" altLang="en-US" sz="2200" spc="-150" dirty="0">
                <a:solidFill>
                  <a:schemeClr val="tx1"/>
                </a:solidFill>
              </a:rPr>
              <a:t>雰囲気づくり</a:t>
            </a:r>
          </a:p>
        </p:txBody>
      </p:sp>
    </p:spTree>
    <p:extLst>
      <p:ext uri="{BB962C8B-B14F-4D97-AF65-F5344CB8AC3E}">
        <p14:creationId xmlns:p14="http://schemas.microsoft.com/office/powerpoint/2010/main" val="10641159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3706</TotalTime>
  <Words>2073</Words>
  <Application>Microsoft Office PowerPoint</Application>
  <PresentationFormat>画面に合わせる (4:3)</PresentationFormat>
  <Paragraphs>166</Paragraphs>
  <Slides>12</Slides>
  <Notes>12</Notes>
  <HiddenSlides>0</HiddenSlides>
  <MMClips>0</MMClips>
  <ScaleCrop>false</ScaleCrop>
  <HeadingPairs>
    <vt:vector size="6" baseType="variant">
      <vt:variant>
        <vt:lpstr>使用されているフォント</vt:lpstr>
      </vt:variant>
      <vt:variant>
        <vt:i4>19</vt:i4>
      </vt:variant>
      <vt:variant>
        <vt:lpstr>テーマ</vt:lpstr>
      </vt:variant>
      <vt:variant>
        <vt:i4>2</vt:i4>
      </vt:variant>
      <vt:variant>
        <vt:lpstr>スライド タイトル</vt:lpstr>
      </vt:variant>
      <vt:variant>
        <vt:i4>12</vt:i4>
      </vt:variant>
    </vt:vector>
  </HeadingPairs>
  <TitlesOfParts>
    <vt:vector size="33" baseType="lpstr">
      <vt:lpstr>BIZ UDPゴシック</vt:lpstr>
      <vt:lpstr>BIZ UDゴシック</vt:lpstr>
      <vt:lpstr>BIZ UD明朝 Medium</vt:lpstr>
      <vt:lpstr>HGPｺﾞｼｯｸE</vt:lpstr>
      <vt:lpstr>HGP創英角ｺﾞｼｯｸUB</vt:lpstr>
      <vt:lpstr>HGP創英角ﾎﾟｯﾌﾟ体</vt:lpstr>
      <vt:lpstr>HGS創英角ｺﾞｼｯｸUB</vt:lpstr>
      <vt:lpstr>HGS創英角ﾎﾟｯﾌﾟ体</vt:lpstr>
      <vt:lpstr>HGｺﾞｼｯｸM</vt:lpstr>
      <vt:lpstr>HG丸ｺﾞｼｯｸM-PRO</vt:lpstr>
      <vt:lpstr>ＭＳ Ｐゴシック</vt:lpstr>
      <vt:lpstr>ＭＳ ゴシック</vt:lpstr>
      <vt:lpstr>Arial</vt:lpstr>
      <vt:lpstr>Calibri</vt:lpstr>
      <vt:lpstr>Calibri Light</vt:lpstr>
      <vt:lpstr>Comic Sans MS</vt:lpstr>
      <vt:lpstr>Georgia</vt:lpstr>
      <vt:lpstr>Times New Roman</vt:lpstr>
      <vt:lpstr>Trebuchet MS</vt:lpstr>
      <vt:lpstr>Office テーマ</vt:lpstr>
      <vt:lpstr>スリップストリーム</vt:lpstr>
      <vt:lpstr>　参加型学習の進め方について </vt:lpstr>
      <vt:lpstr>PowerPoint プレゼンテーション</vt:lpstr>
      <vt:lpstr>PowerPoint プレゼンテーション</vt:lpstr>
      <vt:lpstr>PowerPoint プレゼンテーション</vt:lpstr>
      <vt:lpstr>参加型学習で培える力など</vt:lpstr>
      <vt:lpstr>PowerPoint プレゼンテーション</vt:lpstr>
      <vt:lpstr>PowerPoint プレゼンテーション</vt:lpstr>
      <vt:lpstr>PowerPoint プレゼンテーション</vt:lpstr>
      <vt:lpstr>②　アクティビティ</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鹿児島県</dc:creator>
  <cp:lastModifiedBy>涌井 英明</cp:lastModifiedBy>
  <cp:revision>244</cp:revision>
  <cp:lastPrinted>2021-03-30T09:14:56Z</cp:lastPrinted>
  <dcterms:created xsi:type="dcterms:W3CDTF">2020-05-11T09:35:31Z</dcterms:created>
  <dcterms:modified xsi:type="dcterms:W3CDTF">2023-03-24T06:13:40Z</dcterms:modified>
</cp:coreProperties>
</file>