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handoutMasterIdLst>
    <p:handoutMasterId r:id="rId18"/>
  </p:handoutMasterIdLst>
  <p:sldIdLst>
    <p:sldId id="422" r:id="rId3"/>
    <p:sldId id="406" r:id="rId4"/>
    <p:sldId id="443" r:id="rId5"/>
    <p:sldId id="444" r:id="rId6"/>
    <p:sldId id="441" r:id="rId7"/>
    <p:sldId id="450" r:id="rId8"/>
    <p:sldId id="413" r:id="rId9"/>
    <p:sldId id="454" r:id="rId10"/>
    <p:sldId id="455" r:id="rId11"/>
    <p:sldId id="446" r:id="rId12"/>
    <p:sldId id="451" r:id="rId13"/>
    <p:sldId id="456" r:id="rId14"/>
    <p:sldId id="432" r:id="rId15"/>
    <p:sldId id="376" r:id="rId1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FFCC"/>
    <a:srgbClr val="CCFFFF"/>
    <a:srgbClr val="FFCCFF"/>
    <a:srgbClr val="CCFFCC"/>
    <a:srgbClr val="FFCC99"/>
    <a:srgbClr val="CCFF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33" autoAdjust="0"/>
    <p:restoredTop sz="78824" autoAdjust="0"/>
  </p:normalViewPr>
  <p:slideViewPr>
    <p:cSldViewPr snapToGrid="0">
      <p:cViewPr varScale="1">
        <p:scale>
          <a:sx n="75" d="100"/>
          <a:sy n="75" d="100"/>
        </p:scale>
        <p:origin x="72" y="2328"/>
      </p:cViewPr>
      <p:guideLst/>
    </p:cSldViewPr>
  </p:slideViewPr>
  <p:outlineViewPr>
    <p:cViewPr>
      <p:scale>
        <a:sx n="33" d="100"/>
        <a:sy n="33" d="100"/>
      </p:scale>
      <p:origin x="0" y="-6252"/>
    </p:cViewPr>
  </p:outlineViewPr>
  <p:notesTextViewPr>
    <p:cViewPr>
      <p:scale>
        <a:sx n="100" d="100"/>
        <a:sy n="100" d="100"/>
      </p:scale>
      <p:origin x="0" y="0"/>
    </p:cViewPr>
  </p:notesTextViewPr>
  <p:notesViewPr>
    <p:cSldViewPr snapToGrid="0">
      <p:cViewPr varScale="1">
        <p:scale>
          <a:sx n="53" d="100"/>
          <a:sy n="53" d="100"/>
        </p:scale>
        <p:origin x="21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549" tIns="45774" rIns="91549" bIns="4577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7" cy="498693"/>
          </a:xfrm>
          <a:prstGeom prst="rect">
            <a:avLst/>
          </a:prstGeom>
        </p:spPr>
        <p:txBody>
          <a:bodyPr vert="horz" lIns="91549" tIns="45774" rIns="91549" bIns="45774" rtlCol="0"/>
          <a:lstStyle>
            <a:lvl1pPr algn="r">
              <a:defRPr sz="1200"/>
            </a:lvl1pPr>
          </a:lstStyle>
          <a:p>
            <a:fld id="{32DCD440-C21B-4EF5-A4D3-BB56BB656102}" type="datetimeFigureOut">
              <a:rPr kumimoji="1" lang="ja-JP" altLang="en-US" smtClean="0"/>
              <a:t>2023/3/24</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549" tIns="45774" rIns="91549" bIns="4577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549" tIns="45774" rIns="91549" bIns="45774"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549" tIns="45774" rIns="91549" bIns="4577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549" tIns="45774" rIns="91549" bIns="45774" rtlCol="0"/>
          <a:lstStyle>
            <a:lvl1pPr algn="r">
              <a:defRPr sz="1200"/>
            </a:lvl1pPr>
          </a:lstStyle>
          <a:p>
            <a:fld id="{C6B2C924-E609-4431-B130-84FA06EF891B}"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549" tIns="45774" rIns="91549" bIns="45774"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49" tIns="45774" rIns="91549" bIns="45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549" tIns="45774" rIns="91549" bIns="4577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549" tIns="45774" rIns="91549" bIns="45774"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人権同和教育課</a:t>
            </a:r>
            <a:r>
              <a:rPr lang="en-US" altLang="ja-JP" dirty="0">
                <a:latin typeface="Arial" panose="020B0604020202020204" pitchFamily="34" charset="0"/>
              </a:rPr>
              <a:t>e-</a:t>
            </a:r>
            <a:r>
              <a:rPr lang="ja-JP" altLang="en-US" dirty="0">
                <a:latin typeface="Arial" panose="020B0604020202020204" pitchFamily="34" charset="0"/>
              </a:rPr>
              <a:t>コンテンツ</a:t>
            </a:r>
            <a:r>
              <a:rPr lang="en-US" altLang="ja-JP" dirty="0">
                <a:latin typeface="Arial" panose="020B0604020202020204" pitchFamily="34" charset="0"/>
              </a:rPr>
              <a:t>No13</a:t>
            </a:r>
          </a:p>
          <a:p>
            <a:r>
              <a:rPr lang="ja-JP" altLang="en-US" dirty="0">
                <a:latin typeface="Arial" panose="020B0604020202020204" pitchFamily="34" charset="0"/>
              </a:rPr>
              <a:t>新型コロナウイルス感染症に係る偏見や差別をなくそう</a:t>
            </a:r>
          </a:p>
          <a:p>
            <a:endParaRPr lang="ja-JP" altLang="en-US" dirty="0">
              <a:latin typeface="Arial" panose="020B0604020202020204" pitchFamily="34" charset="0"/>
            </a:endParaRP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9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600" indent="-287679" defTabSz="91389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304"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3225"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147" indent="-230461" defTabSz="91389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1889"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631"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7374"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5116" indent="-230461" defTabSz="91389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316857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Times New Roman" panose="02020603050405020304" pitchFamily="18" charset="0"/>
              </a:rPr>
              <a:t>令和３年度の人権教育研修資料「陽だまり」には，本課発出のリーフレットを活用した授業の展開例も掲載しています。具体的な流れとしては，①新型コロナウイルス感染症の</a:t>
            </a:r>
            <a:r>
              <a:rPr lang="en-US" altLang="ja-JP" dirty="0">
                <a:latin typeface="Times New Roman" panose="02020603050405020304" pitchFamily="18" charset="0"/>
              </a:rPr>
              <a:t>3</a:t>
            </a:r>
            <a:r>
              <a:rPr lang="ja-JP" altLang="en-US" dirty="0">
                <a:latin typeface="Times New Roman" panose="02020603050405020304" pitchFamily="18" charset="0"/>
              </a:rPr>
              <a:t>つの「こわい顔」について知る。②</a:t>
            </a:r>
            <a:r>
              <a:rPr lang="en-US" altLang="ja-JP" dirty="0">
                <a:latin typeface="Times New Roman" panose="02020603050405020304" pitchFamily="18" charset="0"/>
              </a:rPr>
              <a:t>3</a:t>
            </a:r>
            <a:r>
              <a:rPr lang="ja-JP" altLang="en-US" dirty="0">
                <a:latin typeface="Times New Roman" panose="02020603050405020304" pitchFamily="18" charset="0"/>
              </a:rPr>
              <a:t>つの「こわい顔」に生活が振り回されないようにするために，どうすればよいか考える。③</a:t>
            </a:r>
            <a:r>
              <a:rPr lang="en-US" altLang="ja-JP" dirty="0">
                <a:latin typeface="Times New Roman" panose="02020603050405020304" pitchFamily="18" charset="0"/>
              </a:rPr>
              <a:t>3</a:t>
            </a:r>
            <a:r>
              <a:rPr lang="ja-JP" altLang="en-US" dirty="0">
                <a:latin typeface="Times New Roman" panose="02020603050405020304" pitchFamily="18" charset="0"/>
              </a:rPr>
              <a:t>つの「こわい顔」に立ち向かうための行動について知り，これからの自分たちの行動についてまとめる，となります。学年の発達段階に応じて，保健の「感染症の予防」や特別活動等で授業する際の参考にしてください。</a:t>
            </a:r>
            <a:endParaRPr lang="en-US" altLang="ja-JP" dirty="0">
              <a:latin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10</a:t>
            </a:fld>
            <a:endParaRPr kumimoji="1" lang="ja-JP" altLang="en-US"/>
          </a:p>
        </p:txBody>
      </p:sp>
    </p:spTree>
    <p:extLst>
      <p:ext uri="{BB962C8B-B14F-4D97-AF65-F5344CB8AC3E}">
        <p14:creationId xmlns:p14="http://schemas.microsoft.com/office/powerpoint/2010/main" val="144416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rPr>
              <a:t>これは，内閣官房新型コロナウイルス感染症対策推進室が出した通知文の別添の抜粋です。差別的取扱い等の防止に関する具体的内容の指導や保護者への啓発にも活用してください。</a:t>
            </a:r>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11</a:t>
            </a:fld>
            <a:endParaRPr kumimoji="1" lang="ja-JP" altLang="en-US"/>
          </a:p>
        </p:txBody>
      </p:sp>
    </p:spTree>
    <p:extLst>
      <p:ext uri="{BB962C8B-B14F-4D97-AF65-F5344CB8AC3E}">
        <p14:creationId xmlns:p14="http://schemas.microsoft.com/office/powerpoint/2010/main" val="404473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a:t>
            </a:r>
            <a:r>
              <a:rPr kumimoji="1" lang="en-US" altLang="ja-JP" dirty="0"/>
              <a:t>5</a:t>
            </a:r>
            <a:r>
              <a:rPr kumimoji="1" lang="ja-JP" altLang="en-US" dirty="0"/>
              <a:t>年３月</a:t>
            </a:r>
            <a:r>
              <a:rPr kumimoji="1" lang="en-US" altLang="ja-JP" dirty="0"/>
              <a:t>17</a:t>
            </a:r>
            <a:r>
              <a:rPr kumimoji="1" lang="ja-JP" altLang="en-US" dirty="0"/>
              <a:t>日付けの文科省の通知には，マスク着用の有無による差別・偏見の防止について記載されています。また，県教育委員会では，マスクの着用に係るいじめ・偏見・差別をなくすために，啓発資料を作成しています。県のホームページからダウンロードできますので，活用してください。</a:t>
            </a:r>
          </a:p>
        </p:txBody>
      </p:sp>
      <p:sp>
        <p:nvSpPr>
          <p:cNvPr id="4" name="スライド番号プレースホルダー 3"/>
          <p:cNvSpPr>
            <a:spLocks noGrp="1"/>
          </p:cNvSpPr>
          <p:nvPr>
            <p:ph type="sldNum" sz="quarter" idx="5"/>
          </p:nvPr>
        </p:nvSpPr>
        <p:spPr/>
        <p:txBody>
          <a:bodyPr/>
          <a:lstStyle/>
          <a:p>
            <a:fld id="{184984E0-F49F-46EB-BF71-BD6138E2374E}" type="slidenum">
              <a:rPr kumimoji="1" lang="ja-JP" altLang="en-US" smtClean="0"/>
              <a:t>12</a:t>
            </a:fld>
            <a:endParaRPr kumimoji="1" lang="ja-JP" altLang="en-US"/>
          </a:p>
        </p:txBody>
      </p:sp>
    </p:spTree>
    <p:extLst>
      <p:ext uri="{BB962C8B-B14F-4D97-AF65-F5344CB8AC3E}">
        <p14:creationId xmlns:p14="http://schemas.microsoft.com/office/powerpoint/2010/main" val="1095856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まとめとして，コロナ禍の今だからこそ精神的・情緒的交流は重要です。具体的な対応としては，・新型コロナウイルス感染症が及ぼす影響や変化について言葉にして伝え合い，聴き合うことで，・不安感などで混乱している気持ちに共感・傾聴すること，また，・感謝の気持ち「ありがとう。」の言葉や，思いやりの気持ち「だいじょうぶ？」「何かできることはない？」という言葉を普段よりも多く言葉にする，ということです。</a:t>
            </a:r>
            <a:r>
              <a:rPr lang="ja-JP" altLang="ja-JP" dirty="0">
                <a:solidFill>
                  <a:schemeClr val="tx1"/>
                </a:solidFill>
              </a:rPr>
              <a:t>コロナ禍で生じた差別・偏見等</a:t>
            </a:r>
            <a:r>
              <a:rPr lang="ja-JP" altLang="en-US" dirty="0">
                <a:solidFill>
                  <a:schemeClr val="tx1"/>
                </a:solidFill>
              </a:rPr>
              <a:t>に向けて</a:t>
            </a:r>
            <a:r>
              <a:rPr lang="ja-JP" altLang="ja-JP" dirty="0">
                <a:solidFill>
                  <a:schemeClr val="tx1"/>
                </a:solidFill>
              </a:rPr>
              <a:t>愛媛の有志がつくった</a:t>
            </a:r>
            <a:r>
              <a:rPr lang="ja-JP" altLang="en-US" dirty="0">
                <a:solidFill>
                  <a:schemeClr val="tx1"/>
                </a:solidFill>
              </a:rPr>
              <a:t>「シトラスリボンプロジェクト」があります</a:t>
            </a:r>
            <a:r>
              <a:rPr lang="ja-JP" altLang="ja-JP" dirty="0">
                <a:solidFill>
                  <a:schemeClr val="tx1"/>
                </a:solidFill>
              </a:rPr>
              <a:t>。シトラス色のリボンを身に付けて，「ただいま」，「おかえり」の気持ちを表す活動を広めて</a:t>
            </a:r>
            <a:r>
              <a:rPr lang="ja-JP" altLang="en-US" dirty="0">
                <a:solidFill>
                  <a:schemeClr val="tx1"/>
                </a:solidFill>
              </a:rPr>
              <a:t>おり，</a:t>
            </a:r>
            <a:r>
              <a:rPr lang="ja-JP" altLang="ja-JP" dirty="0">
                <a:solidFill>
                  <a:schemeClr val="tx1"/>
                </a:solidFill>
              </a:rPr>
              <a:t>リボンが表現する３つの輪は，地域と家庭と学校です。</a:t>
            </a:r>
            <a:r>
              <a:rPr lang="ja-JP" altLang="en-US" dirty="0">
                <a:solidFill>
                  <a:schemeClr val="tx1"/>
                </a:solidFill>
                <a:latin typeface="+mn-ea"/>
                <a:ea typeface="+mn-ea"/>
              </a:rPr>
              <a:t>新型コロナウイルス感染症には誰でも罹る可能性があります。新型コロナウイルス感染症に罹った人たちに対して，「おかえり。」と温かく受け入れる学校づくり，社会づくりに努めていきましょう。</a:t>
            </a:r>
            <a:endParaRPr kumimoji="1" lang="ja-JP" altLang="en-US"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13</a:t>
            </a:fld>
            <a:endParaRPr kumimoji="1" lang="ja-JP" altLang="en-US"/>
          </a:p>
        </p:txBody>
      </p:sp>
    </p:spTree>
    <p:extLst>
      <p:ext uri="{BB962C8B-B14F-4D97-AF65-F5344CB8AC3E}">
        <p14:creationId xmlns:p14="http://schemas.microsoft.com/office/powerpoint/2010/main" val="815940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dirty="0"/>
              <a:t>人権教育は全ての教育の基本</a:t>
            </a:r>
            <a:r>
              <a:rPr lang="ja-JP" altLang="en-US" dirty="0"/>
              <a:t>です。</a:t>
            </a:r>
            <a:endParaRPr lang="en-US" altLang="ja-JP" dirty="0"/>
          </a:p>
          <a:p>
            <a:r>
              <a:rPr lang="ja-JP" altLang="en-US" dirty="0"/>
              <a:t>子どもたちが今日も行きたいと思う学校づくりを進めましょう。</a:t>
            </a:r>
            <a:endParaRPr lang="ja-JP" altLang="ja-JP" dirty="0"/>
          </a:p>
        </p:txBody>
      </p:sp>
    </p:spTree>
    <p:extLst>
      <p:ext uri="{BB962C8B-B14F-4D97-AF65-F5344CB8AC3E}">
        <p14:creationId xmlns:p14="http://schemas.microsoft.com/office/powerpoint/2010/main" val="274094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本コンテンツでは，次の項目を学習します。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１</a:t>
            </a:r>
            <a:r>
              <a:rPr lang="ja-JP" altLang="en-US" dirty="0">
                <a:solidFill>
                  <a:schemeClr val="tx1"/>
                </a:solidFill>
                <a:latin typeface="+mn-ea"/>
                <a:ea typeface="+mn-ea"/>
              </a:rPr>
              <a:t>　新型コロナウイルス感染症に係る偏見・差別と３つの「こわい顔」について</a:t>
            </a:r>
            <a:endParaRPr lang="en-US" altLang="ja-JP" dirty="0">
              <a:solidFill>
                <a:schemeClr val="tx1"/>
              </a:solidFill>
              <a:latin typeface="+mn-ea"/>
              <a:ea typeface="+mn-ea"/>
            </a:endParaRPr>
          </a:p>
          <a:p>
            <a:r>
              <a:rPr lang="ja-JP" altLang="en-US" dirty="0">
                <a:solidFill>
                  <a:schemeClr val="tx1"/>
                </a:solidFill>
                <a:latin typeface="+mn-ea"/>
                <a:ea typeface="+mn-ea"/>
              </a:rPr>
              <a:t>２　偏見や差別の防止等の徹底について</a:t>
            </a:r>
            <a:r>
              <a:rPr lang="en-US" altLang="ja-JP" dirty="0">
                <a:solidFill>
                  <a:schemeClr val="tx1"/>
                </a:solidFill>
                <a:latin typeface="+mn-ea"/>
                <a:ea typeface="+mn-ea"/>
              </a:rPr>
              <a:t>(</a:t>
            </a:r>
            <a:r>
              <a:rPr lang="ja-JP" altLang="en-US" dirty="0">
                <a:solidFill>
                  <a:schemeClr val="tx1"/>
                </a:solidFill>
                <a:latin typeface="+mn-ea"/>
                <a:ea typeface="+mn-ea"/>
              </a:rPr>
              <a:t>通知等</a:t>
            </a:r>
            <a:r>
              <a:rPr lang="en-US" altLang="ja-JP" dirty="0">
                <a:solidFill>
                  <a:schemeClr val="tx1"/>
                </a:solidFill>
                <a:latin typeface="+mn-ea"/>
                <a:ea typeface="+mn-ea"/>
              </a:rPr>
              <a:t>)</a:t>
            </a:r>
          </a:p>
          <a:p>
            <a:r>
              <a:rPr lang="ja-JP" altLang="en-US" dirty="0">
                <a:solidFill>
                  <a:schemeClr val="tx1"/>
                </a:solidFill>
                <a:latin typeface="+mn-ea"/>
                <a:ea typeface="+mn-ea"/>
              </a:rPr>
              <a:t>３　指導の留意点</a:t>
            </a:r>
            <a:endParaRPr lang="en-US" altLang="ja-JP" dirty="0">
              <a:solidFill>
                <a:schemeClr val="tx1"/>
              </a:solidFill>
              <a:latin typeface="+mn-ea"/>
              <a:ea typeface="+mn-ea"/>
            </a:endParaRPr>
          </a:p>
          <a:p>
            <a:r>
              <a:rPr lang="ja-JP" altLang="en-US" dirty="0">
                <a:solidFill>
                  <a:schemeClr val="tx1"/>
                </a:solidFill>
                <a:latin typeface="+mn-ea"/>
                <a:ea typeface="+mn-ea"/>
              </a:rPr>
              <a:t>です。</a:t>
            </a:r>
            <a:endParaRPr lang="en-US" altLang="ja-JP" dirty="0">
              <a:solidFill>
                <a:schemeClr val="tx1"/>
              </a:solidFill>
              <a:latin typeface="+mn-ea"/>
              <a:ea typeface="+mn-ea"/>
            </a:endParaRPr>
          </a:p>
          <a:p>
            <a:endParaRPr lang="ja-JP" altLang="en-US" dirty="0">
              <a:solidFill>
                <a:schemeClr val="bg1"/>
              </a:solidFill>
              <a:latin typeface="BIZ UDゴシック" panose="020B0400000000000000" pitchFamily="49" charset="-128"/>
              <a:ea typeface="BIZ UDゴシック" panose="020B0400000000000000" pitchFamily="49" charset="-128"/>
            </a:endParaRPr>
          </a:p>
          <a:p>
            <a:endParaRPr lang="ja-JP" altLang="en-US" dirty="0">
              <a:solidFill>
                <a:schemeClr val="bg1"/>
              </a:solidFill>
              <a:latin typeface="BIZ UDゴシック" panose="020B0400000000000000" pitchFamily="49" charset="-128"/>
              <a:ea typeface="BIZ UDゴシック" panose="020B0400000000000000" pitchFamily="49" charset="-128"/>
            </a:endParaRPr>
          </a:p>
          <a:p>
            <a:endParaRPr lang="ja-JP" altLang="en-US" dirty="0">
              <a:solidFill>
                <a:schemeClr val="bg1"/>
              </a:solidFill>
              <a:latin typeface="BIZ UDゴシック" panose="020B0400000000000000" pitchFamily="49" charset="-128"/>
              <a:ea typeface="BIZ UDゴシック" panose="020B0400000000000000" pitchFamily="49" charset="-128"/>
            </a:endParaRPr>
          </a:p>
          <a:p>
            <a:endParaRPr lang="ja-JP" altLang="en-US" dirty="0">
              <a:solidFill>
                <a:schemeClr val="bg1"/>
              </a:solidFill>
              <a:latin typeface="BIZ UDゴシック" panose="020B0400000000000000" pitchFamily="49" charset="-128"/>
              <a:ea typeface="BIZ UDゴシック" panose="020B0400000000000000" pitchFamily="49" charset="-128"/>
            </a:endParaRPr>
          </a:p>
          <a:p>
            <a:endParaRPr lang="en-US" altLang="ja-JP" dirty="0">
              <a:solidFill>
                <a:schemeClr val="bg1"/>
              </a:solidFill>
              <a:latin typeface="BIZ UDゴシック" panose="020B0400000000000000" pitchFamily="49" charset="-128"/>
              <a:ea typeface="BIZ UDゴシック" panose="020B0400000000000000" pitchFamily="49" charset="-128"/>
            </a:endParaRPr>
          </a:p>
          <a:p>
            <a:endParaRPr lang="ja-JP" altLang="en-US" dirty="0">
              <a:solidFill>
                <a:schemeClr val="bg1"/>
              </a:solidFill>
              <a:latin typeface="BIZ UDゴシック" panose="020B0400000000000000" pitchFamily="49" charset="-128"/>
              <a:ea typeface="BIZ UDゴシック" panose="020B0400000000000000" pitchFamily="49" charset="-128"/>
            </a:endParaRPr>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63645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新型コロナウイルス感染症の流行に係る差別や偏見の問題としては，・感染者やその家族，対応している医療関係者等への不当な偏見や差別，いじめ・感染者が出た施設に対して，その施設の使用禁止などの風評をＳＮＳ等に書き込む，などが起きており，正確な情報や科学的根拠に基づいた行動が必要と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a:t>
            </a:fld>
            <a:endParaRPr kumimoji="1" lang="ja-JP" altLang="en-US"/>
          </a:p>
        </p:txBody>
      </p:sp>
    </p:spTree>
    <p:extLst>
      <p:ext uri="{BB962C8B-B14F-4D97-AF65-F5344CB8AC3E}">
        <p14:creationId xmlns:p14="http://schemas.microsoft.com/office/powerpoint/2010/main" val="95446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332">
              <a:defRPr/>
            </a:pPr>
            <a:r>
              <a:rPr lang="ja-JP" altLang="ja-JP" b="0" dirty="0">
                <a:latin typeface="Arial" panose="020B0604020202020204" pitchFamily="34" charset="0"/>
              </a:rPr>
              <a:t>この</a:t>
            </a:r>
            <a:r>
              <a:rPr lang="ja-JP" altLang="en-US" b="0" dirty="0">
                <a:latin typeface="Arial" panose="020B0604020202020204" pitchFamily="34" charset="0"/>
              </a:rPr>
              <a:t>新型</a:t>
            </a:r>
            <a:r>
              <a:rPr lang="ja-JP" altLang="ja-JP" b="0" dirty="0">
                <a:latin typeface="Arial" panose="020B0604020202020204" pitchFamily="34" charset="0"/>
              </a:rPr>
              <a:t>コロナウイルス</a:t>
            </a:r>
            <a:r>
              <a:rPr lang="ja-JP" altLang="en-US" b="0" dirty="0">
                <a:latin typeface="Arial" panose="020B0604020202020204" pitchFamily="34" charset="0"/>
              </a:rPr>
              <a:t>感染症</a:t>
            </a:r>
            <a:r>
              <a:rPr lang="ja-JP" altLang="ja-JP" b="0" dirty="0">
                <a:latin typeface="Arial" panose="020B0604020202020204" pitchFamily="34" charset="0"/>
              </a:rPr>
              <a:t>には</a:t>
            </a:r>
            <a:r>
              <a:rPr lang="ja-JP" altLang="en-US" b="0" dirty="0">
                <a:latin typeface="Arial" panose="020B0604020202020204" pitchFamily="34" charset="0"/>
              </a:rPr>
              <a:t>，</a:t>
            </a:r>
            <a:r>
              <a:rPr lang="ja-JP" altLang="ja-JP" b="0" dirty="0">
                <a:latin typeface="Arial" panose="020B0604020202020204" pitchFamily="34" charset="0"/>
              </a:rPr>
              <a:t>３つの「こわい</a:t>
            </a:r>
            <a:r>
              <a:rPr lang="en-US" altLang="ja-JP" b="0" dirty="0">
                <a:latin typeface="Arial" panose="020B0604020202020204" pitchFamily="34" charset="0"/>
              </a:rPr>
              <a:t>顔</a:t>
            </a:r>
            <a:r>
              <a:rPr lang="ja-JP" altLang="ja-JP" b="0" dirty="0">
                <a:latin typeface="Arial" panose="020B0604020202020204" pitchFamily="34" charset="0"/>
              </a:rPr>
              <a:t>」があ</a:t>
            </a:r>
            <a:r>
              <a:rPr lang="ja-JP" altLang="en-US" b="0" dirty="0">
                <a:latin typeface="Arial" panose="020B0604020202020204" pitchFamily="34" charset="0"/>
              </a:rPr>
              <a:t>ります。第１の顔は，「病気」の顔です。</a:t>
            </a:r>
            <a:r>
              <a:rPr lang="ja-JP" altLang="ja-JP" b="0" dirty="0">
                <a:latin typeface="Arial" panose="020B0604020202020204" pitchFamily="34" charset="0"/>
              </a:rPr>
              <a:t>＜</a:t>
            </a:r>
            <a:r>
              <a:rPr lang="ja-JP" altLang="en-US" b="0" dirty="0">
                <a:latin typeface="Arial" panose="020B0604020202020204" pitchFamily="34" charset="0"/>
              </a:rPr>
              <a:t>感染拡大</a:t>
            </a:r>
            <a:r>
              <a:rPr lang="ja-JP" altLang="ja-JP" b="0" dirty="0">
                <a:latin typeface="Arial" panose="020B0604020202020204" pitchFamily="34" charset="0"/>
              </a:rPr>
              <a:t>＞</a:t>
            </a:r>
            <a:r>
              <a:rPr lang="ja-JP" altLang="en-US" b="0" dirty="0">
                <a:latin typeface="Arial" panose="020B0604020202020204" pitchFamily="34" charset="0"/>
              </a:rPr>
              <a:t>しようとする「病気」そのものの側面です。第２の顔は，「不安」の顔です。病気そのものが人々に強い不安や恐れを感じさせ，</a:t>
            </a:r>
            <a:r>
              <a:rPr lang="ja-JP" altLang="ja-JP" b="0" dirty="0">
                <a:latin typeface="Arial" panose="020B0604020202020204" pitchFamily="34" charset="0"/>
              </a:rPr>
              <a:t>＜</a:t>
            </a:r>
            <a:r>
              <a:rPr lang="ja-JP" altLang="en-US" b="0" dirty="0">
                <a:latin typeface="Arial" panose="020B0604020202020204" pitchFamily="34" charset="0"/>
              </a:rPr>
              <a:t>感染</a:t>
            </a:r>
            <a:r>
              <a:rPr lang="ja-JP" altLang="ja-JP" b="0" dirty="0">
                <a:latin typeface="Arial" panose="020B0604020202020204" pitchFamily="34" charset="0"/>
              </a:rPr>
              <a:t>したくない，</a:t>
            </a:r>
            <a:r>
              <a:rPr lang="ja-JP" altLang="en-US" b="0" dirty="0">
                <a:latin typeface="Arial" panose="020B0604020202020204" pitchFamily="34" charset="0"/>
              </a:rPr>
              <a:t>逃げたい</a:t>
            </a:r>
            <a:r>
              <a:rPr lang="ja-JP" altLang="ja-JP" b="0" dirty="0">
                <a:latin typeface="Arial" panose="020B0604020202020204" pitchFamily="34" charset="0"/>
              </a:rPr>
              <a:t>＞</a:t>
            </a:r>
            <a:r>
              <a:rPr lang="ja-JP" altLang="en-US" b="0" dirty="0">
                <a:latin typeface="Arial" panose="020B0604020202020204" pitchFamily="34" charset="0"/>
              </a:rPr>
              <a:t>という「不安」な気持ちをあおる側面です。第３の顔は，「差別」の顔です。不安や恐れがあり，それが解消されないままでいると，人は誰かを傷つけてしまうことがあります。このように，</a:t>
            </a:r>
            <a:r>
              <a:rPr lang="ja-JP" altLang="ja-JP" b="0" dirty="0">
                <a:latin typeface="Arial" panose="020B0604020202020204" pitchFamily="34" charset="0"/>
              </a:rPr>
              <a:t>＜</a:t>
            </a:r>
            <a:r>
              <a:rPr lang="ja-JP" altLang="en-US" b="0" dirty="0">
                <a:latin typeface="Arial" panose="020B0604020202020204" pitchFamily="34" charset="0"/>
              </a:rPr>
              <a:t>不満をぶつけたい</a:t>
            </a:r>
            <a:r>
              <a:rPr lang="ja-JP" altLang="ja-JP" b="0" dirty="0">
                <a:latin typeface="Arial" panose="020B0604020202020204" pitchFamily="34" charset="0"/>
              </a:rPr>
              <a:t>＞</a:t>
            </a:r>
            <a:r>
              <a:rPr lang="ja-JP" altLang="en-US" b="0" dirty="0">
                <a:latin typeface="Arial" panose="020B0604020202020204" pitchFamily="34" charset="0"/>
              </a:rPr>
              <a:t>という差別の側面があります。３つの「こわい顔」は，この図のようにつながっています。第１の顔からは，「</a:t>
            </a:r>
            <a:r>
              <a:rPr lang="en-US" altLang="ja-JP" b="0" dirty="0">
                <a:latin typeface="Arial" panose="020B0604020202020204" pitchFamily="34" charset="0"/>
              </a:rPr>
              <a:t>人</a:t>
            </a:r>
            <a:r>
              <a:rPr lang="ja-JP" altLang="ja-JP" b="0" dirty="0">
                <a:latin typeface="Arial" panose="020B0604020202020204" pitchFamily="34" charset="0"/>
              </a:rPr>
              <a:t>から</a:t>
            </a:r>
            <a:r>
              <a:rPr lang="en-US" altLang="ja-JP" b="0" dirty="0">
                <a:latin typeface="Arial" panose="020B0604020202020204" pitchFamily="34" charset="0"/>
              </a:rPr>
              <a:t>人</a:t>
            </a:r>
            <a:r>
              <a:rPr lang="ja-JP" altLang="ja-JP" b="0" dirty="0">
                <a:latin typeface="Arial" panose="020B0604020202020204" pitchFamily="34" charset="0"/>
              </a:rPr>
              <a:t>にうつるから，</a:t>
            </a:r>
            <a:r>
              <a:rPr lang="ja-JP" altLang="en-US" b="0" dirty="0">
                <a:latin typeface="Arial" panose="020B0604020202020204" pitchFamily="34" charset="0"/>
              </a:rPr>
              <a:t>自分</a:t>
            </a:r>
            <a:r>
              <a:rPr lang="ja-JP" altLang="ja-JP" b="0" dirty="0">
                <a:latin typeface="Arial" panose="020B0604020202020204" pitchFamily="34" charset="0"/>
              </a:rPr>
              <a:t>や</a:t>
            </a:r>
            <a:r>
              <a:rPr lang="ja-JP" altLang="en-US" b="0" dirty="0">
                <a:latin typeface="Arial" panose="020B0604020202020204" pitchFamily="34" charset="0"/>
              </a:rPr>
              <a:t>家族</a:t>
            </a:r>
            <a:r>
              <a:rPr lang="ja-JP" altLang="ja-JP" b="0" dirty="0">
                <a:latin typeface="Arial" panose="020B0604020202020204" pitchFamily="34" charset="0"/>
              </a:rPr>
              <a:t>が</a:t>
            </a:r>
            <a:r>
              <a:rPr lang="ja-JP" altLang="en-US" b="0" dirty="0">
                <a:latin typeface="Arial" panose="020B0604020202020204" pitchFamily="34" charset="0"/>
              </a:rPr>
              <a:t>病気</a:t>
            </a:r>
            <a:r>
              <a:rPr lang="ja-JP" altLang="ja-JP" b="0" dirty="0">
                <a:latin typeface="Arial" panose="020B0604020202020204" pitchFamily="34" charset="0"/>
              </a:rPr>
              <a:t>になってしまうのは</a:t>
            </a:r>
            <a:r>
              <a:rPr lang="en-US" altLang="ja-JP" b="0" dirty="0">
                <a:latin typeface="Arial" panose="020B0604020202020204" pitchFamily="34" charset="0"/>
              </a:rPr>
              <a:t>嫌</a:t>
            </a:r>
            <a:r>
              <a:rPr lang="ja-JP" altLang="ja-JP" b="0" dirty="0">
                <a:latin typeface="Arial" panose="020B0604020202020204" pitchFamily="34" charset="0"/>
              </a:rPr>
              <a:t>だ！</a:t>
            </a:r>
            <a:r>
              <a:rPr lang="ja-JP" altLang="en-US" b="0" dirty="0">
                <a:latin typeface="Arial" panose="020B0604020202020204" pitchFamily="34" charset="0"/>
              </a:rPr>
              <a:t>」と第２の顔につながり，その不安感から，「病気</a:t>
            </a:r>
            <a:r>
              <a:rPr lang="ja-JP" altLang="ja-JP" b="0" dirty="0">
                <a:latin typeface="Arial" panose="020B0604020202020204" pitchFamily="34" charset="0"/>
              </a:rPr>
              <a:t>になった</a:t>
            </a:r>
            <a:r>
              <a:rPr lang="ja-JP" altLang="en-US" b="0" dirty="0">
                <a:latin typeface="Arial" panose="020B0604020202020204" pitchFamily="34" charset="0"/>
              </a:rPr>
              <a:t>人や治療している人，</a:t>
            </a:r>
            <a:r>
              <a:rPr lang="ja-JP" altLang="ja-JP" b="0" dirty="0">
                <a:latin typeface="Arial" panose="020B0604020202020204" pitchFamily="34" charset="0"/>
              </a:rPr>
              <a:t>その</a:t>
            </a:r>
            <a:r>
              <a:rPr lang="ja-JP" altLang="en-US" b="0" dirty="0">
                <a:latin typeface="Arial" panose="020B0604020202020204" pitchFamily="34" charset="0"/>
              </a:rPr>
              <a:t>家族から病気</a:t>
            </a:r>
            <a:r>
              <a:rPr lang="ja-JP" altLang="ja-JP" b="0" dirty="0">
                <a:latin typeface="Arial" panose="020B0604020202020204" pitchFamily="34" charset="0"/>
              </a:rPr>
              <a:t>がうつらないように</a:t>
            </a:r>
            <a:r>
              <a:rPr lang="ja-JP" altLang="en-US" b="0" dirty="0">
                <a:latin typeface="Arial" panose="020B0604020202020204" pitchFamily="34" charset="0"/>
              </a:rPr>
              <a:t>離れたい。」と思い，さらには不満をぶつけるようになり，第３の顔へとつながっていきます。そうすると，差別を受けるのがこわくて，「体調が悪いけど，感染しているのではないかと周りから思われるので，だまっておきたい」と病院への受診をためらうことになり，結果として病気の拡散を招いてしまいます。このように，病気に対する不安は差別を生み，さらに病気を拡大させ，負の連鎖を引き起こしてしまう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4</a:t>
            </a:fld>
            <a:endParaRPr kumimoji="1" lang="ja-JP" altLang="en-US"/>
          </a:p>
        </p:txBody>
      </p:sp>
    </p:spTree>
    <p:extLst>
      <p:ext uri="{BB962C8B-B14F-4D97-AF65-F5344CB8AC3E}">
        <p14:creationId xmlns:p14="http://schemas.microsoft.com/office/powerpoint/2010/main" val="2699548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FA45D10C-2DA8-4349-AC2D-DEA41E08B33D}"/>
              </a:ext>
            </a:extLst>
          </p:cNvPr>
          <p:cNvSpPr>
            <a:spLocks noGrp="1" noRot="1" noChangeAspect="1" noTextEdit="1"/>
          </p:cNvSpPr>
          <p:nvPr>
            <p:ph type="sldImg"/>
          </p:nvPr>
        </p:nvSpPr>
        <p:spPr>
          <a:ln/>
        </p:spPr>
      </p:sp>
      <p:sp>
        <p:nvSpPr>
          <p:cNvPr id="29699" name="ノート プレースホルダー 2">
            <a:extLst>
              <a:ext uri="{FF2B5EF4-FFF2-40B4-BE49-F238E27FC236}">
                <a16:creationId xmlns:a16="http://schemas.microsoft.com/office/drawing/2014/main" id="{4CD0A037-CA35-4908-8D93-996AAC0F27F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Times New Roman" panose="02020603050405020304" pitchFamily="18" charset="0"/>
              </a:rPr>
              <a:t>新型コロナウイルス感染症が拡大する中，文部科学省は，令和</a:t>
            </a:r>
            <a:r>
              <a:rPr kumimoji="1" lang="en-US" altLang="ja-JP" dirty="0">
                <a:latin typeface="Times New Roman" panose="02020603050405020304" pitchFamily="18" charset="0"/>
              </a:rPr>
              <a:t>2</a:t>
            </a:r>
            <a:r>
              <a:rPr kumimoji="1" lang="ja-JP" altLang="en-US" dirty="0">
                <a:latin typeface="Times New Roman" panose="02020603050405020304" pitchFamily="18" charset="0"/>
              </a:rPr>
              <a:t>年</a:t>
            </a:r>
            <a:r>
              <a:rPr kumimoji="1" lang="en-US" altLang="ja-JP" dirty="0">
                <a:latin typeface="Times New Roman" panose="02020603050405020304" pitchFamily="18" charset="0"/>
              </a:rPr>
              <a:t>4</a:t>
            </a:r>
            <a:r>
              <a:rPr kumimoji="1" lang="ja-JP" altLang="en-US" dirty="0">
                <a:latin typeface="Times New Roman" panose="02020603050405020304" pitchFamily="18" charset="0"/>
              </a:rPr>
              <a:t>月</a:t>
            </a:r>
            <a:r>
              <a:rPr kumimoji="1" lang="en-US" altLang="ja-JP" dirty="0">
                <a:latin typeface="Times New Roman" panose="02020603050405020304" pitchFamily="18" charset="0"/>
              </a:rPr>
              <a:t>16</a:t>
            </a:r>
            <a:r>
              <a:rPr kumimoji="1" lang="ja-JP" altLang="en-US" dirty="0">
                <a:latin typeface="Times New Roman" panose="02020603050405020304" pitchFamily="18" charset="0"/>
              </a:rPr>
              <a:t>日付けで，「新型コロナウイルス感染症の感染者等に対する偏見や差別の防止等の徹底について」の通知文を発出しました。そして，「</a:t>
            </a:r>
            <a:r>
              <a:rPr lang="ja-JP" altLang="en-US" dirty="0">
                <a:latin typeface="Times New Roman" panose="02020603050405020304" pitchFamily="18" charset="0"/>
              </a:rPr>
              <a:t>新型コロナウイルス感染症に対応した小学校，中学校，高等学校及び特別支援学校等における教育活動の再開等に関するＱ＆Ａ」で</a:t>
            </a:r>
            <a:r>
              <a:rPr lang="en-US" altLang="ja-JP" dirty="0">
                <a:latin typeface="Times New Roman" panose="02020603050405020304" pitchFamily="18" charset="0"/>
              </a:rPr>
              <a:t>【</a:t>
            </a:r>
            <a:r>
              <a:rPr lang="ja-JP" altLang="en-US" dirty="0">
                <a:latin typeface="Times New Roman" panose="02020603050405020304" pitchFamily="18" charset="0"/>
              </a:rPr>
              <a:t>心のケア等に関すること</a:t>
            </a:r>
            <a:r>
              <a:rPr lang="en-US" altLang="ja-JP" dirty="0">
                <a:latin typeface="Times New Roman" panose="02020603050405020304" pitchFamily="18" charset="0"/>
              </a:rPr>
              <a:t>】</a:t>
            </a:r>
            <a:r>
              <a:rPr lang="ja-JP" altLang="en-US" dirty="0">
                <a:latin typeface="Times New Roman" panose="02020603050405020304" pitchFamily="18" charset="0"/>
              </a:rPr>
              <a:t>　「問</a:t>
            </a:r>
            <a:r>
              <a:rPr lang="en-US" altLang="ja-JP" dirty="0">
                <a:latin typeface="Times New Roman" panose="02020603050405020304" pitchFamily="18" charset="0"/>
              </a:rPr>
              <a:t>24</a:t>
            </a:r>
            <a:r>
              <a:rPr lang="ja-JP" altLang="en-US" dirty="0">
                <a:latin typeface="Times New Roman" panose="02020603050405020304" pitchFamily="18" charset="0"/>
              </a:rPr>
              <a:t> 感染者，濃厚接触者等に対する偏見や差別について，どのように対応すればよいか。」においても，下線を引いているように，新型コロナウイルス感染症に関する適切な知識を基に発達段階に応じた指導を行うこと，偏見・差別の防止，相談窓口等について通知しています。</a:t>
            </a:r>
            <a:r>
              <a:rPr kumimoji="1" lang="ja-JP" altLang="en-US" dirty="0"/>
              <a:t>また，令和２年</a:t>
            </a:r>
            <a:r>
              <a:rPr kumimoji="1" lang="en-US" altLang="ja-JP" dirty="0"/>
              <a:t>8</a:t>
            </a:r>
            <a:r>
              <a:rPr kumimoji="1" lang="ja-JP" altLang="en-US" dirty="0"/>
              <a:t>月</a:t>
            </a:r>
            <a:r>
              <a:rPr kumimoji="1" lang="en-US" altLang="ja-JP" dirty="0"/>
              <a:t>25</a:t>
            </a:r>
            <a:r>
              <a:rPr kumimoji="1" lang="ja-JP" altLang="en-US" dirty="0"/>
              <a:t>日には，児童生徒や学校関係者，保護者や地域に向けた文部科学大臣からのメッセージを発表し，新型コロナウイルス感染症に関する偏見・差別の防止について，更なる徹底を通知しました。</a:t>
            </a:r>
          </a:p>
          <a:p>
            <a:endParaRPr lang="en-US" altLang="ja-JP" dirty="0">
              <a:latin typeface="Times New Roman" panose="02020603050405020304" pitchFamily="18" charset="0"/>
            </a:endParaRPr>
          </a:p>
          <a:p>
            <a:endParaRPr lang="ja-JP" altLang="en-US" dirty="0">
              <a:latin typeface="Times New Roman" panose="02020603050405020304" pitchFamily="18" charset="0"/>
            </a:endParaRPr>
          </a:p>
          <a:p>
            <a:endParaRPr kumimoji="1" lang="ja-JP" altLang="en-US" dirty="0">
              <a:latin typeface="Times New Roman" panose="02020603050405020304" pitchFamily="18" charset="0"/>
            </a:endParaRPr>
          </a:p>
        </p:txBody>
      </p:sp>
      <p:sp>
        <p:nvSpPr>
          <p:cNvPr id="29700" name="スライド番号プレースホルダー 3">
            <a:extLst>
              <a:ext uri="{FF2B5EF4-FFF2-40B4-BE49-F238E27FC236}">
                <a16:creationId xmlns:a16="http://schemas.microsoft.com/office/drawing/2014/main" id="{500C9146-9715-4620-9A7C-AFC311D1487A}"/>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21319" algn="l"/>
                <a:tab pos="1842638" algn="l"/>
                <a:tab pos="2763957" algn="l"/>
                <a:tab pos="3685277" algn="l"/>
                <a:tab pos="4609784" algn="l"/>
                <a:tab pos="5531103" algn="l"/>
                <a:tab pos="6452422" algn="l"/>
                <a:tab pos="7373740" algn="l"/>
                <a:tab pos="8295060" algn="l"/>
                <a:tab pos="9219566" algn="l"/>
                <a:tab pos="10140887" algn="l"/>
              </a:tabLst>
              <a:defRPr sz="2800">
                <a:solidFill>
                  <a:schemeClr val="bg1"/>
                </a:solidFill>
                <a:latin typeface="Arial" panose="020B0604020202020204" pitchFamily="34" charset="0"/>
                <a:ea typeface="ＭＳ Ｐゴシック" panose="020B0600070205080204" pitchFamily="50" charset="-128"/>
              </a:defRPr>
            </a:lvl1pPr>
            <a:lvl2pPr>
              <a:tabLst>
                <a:tab pos="0" algn="l"/>
                <a:tab pos="921319" algn="l"/>
                <a:tab pos="1842638" algn="l"/>
                <a:tab pos="2763957" algn="l"/>
                <a:tab pos="3685277" algn="l"/>
                <a:tab pos="4609784" algn="l"/>
                <a:tab pos="5531103" algn="l"/>
                <a:tab pos="6452422" algn="l"/>
                <a:tab pos="7373740" algn="l"/>
                <a:tab pos="8295060" algn="l"/>
                <a:tab pos="9219566" algn="l"/>
                <a:tab pos="10140887" algn="l"/>
              </a:tabLst>
              <a:defRPr sz="2800">
                <a:solidFill>
                  <a:schemeClr val="bg1"/>
                </a:solidFill>
                <a:latin typeface="Arial" panose="020B0604020202020204" pitchFamily="34" charset="0"/>
                <a:ea typeface="ＭＳ Ｐゴシック" panose="020B0600070205080204" pitchFamily="50" charset="-128"/>
              </a:defRPr>
            </a:lvl2pPr>
            <a:lvl3pPr>
              <a:tabLst>
                <a:tab pos="0" algn="l"/>
                <a:tab pos="921319" algn="l"/>
                <a:tab pos="1842638" algn="l"/>
                <a:tab pos="2763957" algn="l"/>
                <a:tab pos="3685277" algn="l"/>
                <a:tab pos="4609784" algn="l"/>
                <a:tab pos="5531103" algn="l"/>
                <a:tab pos="6452422" algn="l"/>
                <a:tab pos="7373740" algn="l"/>
                <a:tab pos="8295060" algn="l"/>
                <a:tab pos="9219566" algn="l"/>
                <a:tab pos="10140887" algn="l"/>
              </a:tabLst>
              <a:defRPr sz="2800">
                <a:solidFill>
                  <a:schemeClr val="bg1"/>
                </a:solidFill>
                <a:latin typeface="Arial" panose="020B0604020202020204" pitchFamily="34" charset="0"/>
                <a:ea typeface="ＭＳ Ｐゴシック" panose="020B0600070205080204" pitchFamily="50" charset="-128"/>
              </a:defRPr>
            </a:lvl3pPr>
            <a:lvl4pPr>
              <a:tabLst>
                <a:tab pos="0" algn="l"/>
                <a:tab pos="921319" algn="l"/>
                <a:tab pos="1842638" algn="l"/>
                <a:tab pos="2763957" algn="l"/>
                <a:tab pos="3685277" algn="l"/>
                <a:tab pos="4609784" algn="l"/>
                <a:tab pos="5531103" algn="l"/>
                <a:tab pos="6452422" algn="l"/>
                <a:tab pos="7373740" algn="l"/>
                <a:tab pos="8295060" algn="l"/>
                <a:tab pos="9219566" algn="l"/>
                <a:tab pos="10140887" algn="l"/>
              </a:tabLst>
              <a:defRPr sz="2800">
                <a:solidFill>
                  <a:schemeClr val="bg1"/>
                </a:solidFill>
                <a:latin typeface="Arial" panose="020B0604020202020204" pitchFamily="34" charset="0"/>
                <a:ea typeface="ＭＳ Ｐゴシック" panose="020B0600070205080204" pitchFamily="50" charset="-128"/>
              </a:defRPr>
            </a:lvl4pPr>
            <a:lvl5pPr>
              <a:tabLst>
                <a:tab pos="0" algn="l"/>
                <a:tab pos="921319" algn="l"/>
                <a:tab pos="1842638" algn="l"/>
                <a:tab pos="2763957" algn="l"/>
                <a:tab pos="3685277" algn="l"/>
                <a:tab pos="4609784" algn="l"/>
                <a:tab pos="5531103" algn="l"/>
                <a:tab pos="6452422" algn="l"/>
                <a:tab pos="7373740" algn="l"/>
                <a:tab pos="8295060" algn="l"/>
                <a:tab pos="9219566" algn="l"/>
                <a:tab pos="10140887" algn="l"/>
              </a:tabLst>
              <a:defRPr sz="2800">
                <a:solidFill>
                  <a:schemeClr val="bg1"/>
                </a:solidFill>
                <a:latin typeface="Arial" panose="020B0604020202020204" pitchFamily="34" charset="0"/>
                <a:ea typeface="ＭＳ Ｐゴシック" panose="020B0600070205080204" pitchFamily="50" charset="-128"/>
              </a:defRPr>
            </a:lvl5pPr>
            <a:lvl6pPr marL="2524860" indent="-229533" defTabSz="451096" eaLnBrk="0" fontAlgn="base" hangingPunct="0">
              <a:spcBef>
                <a:spcPct val="0"/>
              </a:spcBef>
              <a:spcAft>
                <a:spcPct val="0"/>
              </a:spcAft>
              <a:tabLst>
                <a:tab pos="0" algn="l"/>
                <a:tab pos="921319" algn="l"/>
                <a:tab pos="1842638" algn="l"/>
                <a:tab pos="2763957" algn="l"/>
                <a:tab pos="3685277" algn="l"/>
                <a:tab pos="4609784" algn="l"/>
                <a:tab pos="5531103" algn="l"/>
                <a:tab pos="6452422" algn="l"/>
                <a:tab pos="7373740" algn="l"/>
                <a:tab pos="8295060" algn="l"/>
                <a:tab pos="9219566" algn="l"/>
                <a:tab pos="10140887" algn="l"/>
              </a:tabLst>
              <a:defRPr sz="2800">
                <a:solidFill>
                  <a:schemeClr val="bg1"/>
                </a:solidFill>
                <a:latin typeface="Arial" panose="020B0604020202020204" pitchFamily="34" charset="0"/>
                <a:ea typeface="ＭＳ Ｐゴシック" panose="020B0600070205080204" pitchFamily="50" charset="-128"/>
              </a:defRPr>
            </a:lvl6pPr>
            <a:lvl7pPr marL="2983926" indent="-229533" defTabSz="451096" eaLnBrk="0" fontAlgn="base" hangingPunct="0">
              <a:spcBef>
                <a:spcPct val="0"/>
              </a:spcBef>
              <a:spcAft>
                <a:spcPct val="0"/>
              </a:spcAft>
              <a:tabLst>
                <a:tab pos="0" algn="l"/>
                <a:tab pos="921319" algn="l"/>
                <a:tab pos="1842638" algn="l"/>
                <a:tab pos="2763957" algn="l"/>
                <a:tab pos="3685277" algn="l"/>
                <a:tab pos="4609784" algn="l"/>
                <a:tab pos="5531103" algn="l"/>
                <a:tab pos="6452422" algn="l"/>
                <a:tab pos="7373740" algn="l"/>
                <a:tab pos="8295060" algn="l"/>
                <a:tab pos="9219566" algn="l"/>
                <a:tab pos="10140887" algn="l"/>
              </a:tabLst>
              <a:defRPr sz="2800">
                <a:solidFill>
                  <a:schemeClr val="bg1"/>
                </a:solidFill>
                <a:latin typeface="Arial" panose="020B0604020202020204" pitchFamily="34" charset="0"/>
                <a:ea typeface="ＭＳ Ｐゴシック" panose="020B0600070205080204" pitchFamily="50" charset="-128"/>
              </a:defRPr>
            </a:lvl7pPr>
            <a:lvl8pPr marL="3442991" indent="-229533" defTabSz="451096" eaLnBrk="0" fontAlgn="base" hangingPunct="0">
              <a:spcBef>
                <a:spcPct val="0"/>
              </a:spcBef>
              <a:spcAft>
                <a:spcPct val="0"/>
              </a:spcAft>
              <a:tabLst>
                <a:tab pos="0" algn="l"/>
                <a:tab pos="921319" algn="l"/>
                <a:tab pos="1842638" algn="l"/>
                <a:tab pos="2763957" algn="l"/>
                <a:tab pos="3685277" algn="l"/>
                <a:tab pos="4609784" algn="l"/>
                <a:tab pos="5531103" algn="l"/>
                <a:tab pos="6452422" algn="l"/>
                <a:tab pos="7373740" algn="l"/>
                <a:tab pos="8295060" algn="l"/>
                <a:tab pos="9219566" algn="l"/>
                <a:tab pos="10140887" algn="l"/>
              </a:tabLst>
              <a:defRPr sz="2800">
                <a:solidFill>
                  <a:schemeClr val="bg1"/>
                </a:solidFill>
                <a:latin typeface="Arial" panose="020B0604020202020204" pitchFamily="34" charset="0"/>
                <a:ea typeface="ＭＳ Ｐゴシック" panose="020B0600070205080204" pitchFamily="50" charset="-128"/>
              </a:defRPr>
            </a:lvl8pPr>
            <a:lvl9pPr marL="3902058" indent="-229533" defTabSz="451096" eaLnBrk="0" fontAlgn="base" hangingPunct="0">
              <a:spcBef>
                <a:spcPct val="0"/>
              </a:spcBef>
              <a:spcAft>
                <a:spcPct val="0"/>
              </a:spcAft>
              <a:tabLst>
                <a:tab pos="0" algn="l"/>
                <a:tab pos="921319" algn="l"/>
                <a:tab pos="1842638" algn="l"/>
                <a:tab pos="2763957" algn="l"/>
                <a:tab pos="3685277" algn="l"/>
                <a:tab pos="4609784" algn="l"/>
                <a:tab pos="5531103" algn="l"/>
                <a:tab pos="6452422" algn="l"/>
                <a:tab pos="7373740" algn="l"/>
                <a:tab pos="8295060" algn="l"/>
                <a:tab pos="9219566" algn="l"/>
                <a:tab pos="10140887" algn="l"/>
              </a:tabLst>
              <a:defRPr sz="2800">
                <a:solidFill>
                  <a:schemeClr val="bg1"/>
                </a:solidFill>
                <a:latin typeface="Arial" panose="020B0604020202020204" pitchFamily="34" charset="0"/>
                <a:ea typeface="ＭＳ Ｐゴシック" panose="020B0600070205080204" pitchFamily="50" charset="-128"/>
              </a:defRPr>
            </a:lvl9pPr>
          </a:lstStyle>
          <a:p>
            <a:fld id="{C50DDC64-9CBA-403F-943C-306EB328A2EC}" type="slidenum">
              <a:rPr lang="en-US" altLang="ja-JP" sz="1200">
                <a:solidFill>
                  <a:srgbClr val="000000"/>
                </a:solidFill>
              </a:rPr>
              <a:pPr/>
              <a:t>5</a:t>
            </a:fld>
            <a:endParaRPr lang="en-US" altLang="ja-JP" sz="1200">
              <a:solidFill>
                <a:srgbClr val="000000"/>
              </a:solidFill>
            </a:endParaRPr>
          </a:p>
        </p:txBody>
      </p:sp>
    </p:spTree>
    <p:extLst>
      <p:ext uri="{BB962C8B-B14F-4D97-AF65-F5344CB8AC3E}">
        <p14:creationId xmlns:p14="http://schemas.microsoft.com/office/powerpoint/2010/main" val="408853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solidFill>
                  <a:schemeClr val="tx1"/>
                </a:solidFill>
              </a:rPr>
              <a:t>令和</a:t>
            </a:r>
            <a:r>
              <a:rPr lang="en-US" altLang="ja-JP" dirty="0">
                <a:solidFill>
                  <a:schemeClr val="tx1"/>
                </a:solidFill>
              </a:rPr>
              <a:t>3</a:t>
            </a:r>
            <a:r>
              <a:rPr lang="ja-JP" altLang="en-US" dirty="0">
                <a:solidFill>
                  <a:schemeClr val="tx1"/>
                </a:solidFill>
              </a:rPr>
              <a:t>年</a:t>
            </a:r>
            <a:r>
              <a:rPr lang="en-US" altLang="ja-JP" dirty="0">
                <a:solidFill>
                  <a:schemeClr val="tx1"/>
                </a:solidFill>
              </a:rPr>
              <a:t>2</a:t>
            </a:r>
            <a:r>
              <a:rPr lang="ja-JP" altLang="en-US" dirty="0">
                <a:solidFill>
                  <a:schemeClr val="tx1"/>
                </a:solidFill>
              </a:rPr>
              <a:t>月</a:t>
            </a:r>
            <a:r>
              <a:rPr lang="en-US" altLang="ja-JP" dirty="0">
                <a:solidFill>
                  <a:schemeClr val="tx1"/>
                </a:solidFill>
              </a:rPr>
              <a:t>13</a:t>
            </a:r>
            <a:r>
              <a:rPr lang="ja-JP" altLang="en-US" dirty="0">
                <a:solidFill>
                  <a:schemeClr val="tx1"/>
                </a:solidFill>
              </a:rPr>
              <a:t>日には「新型インフルエンザ等対策特別措置法等の一部を改正する法律」が施行され</a:t>
            </a:r>
            <a:r>
              <a:rPr lang="en-US" altLang="ja-JP" dirty="0">
                <a:solidFill>
                  <a:schemeClr val="tx1"/>
                </a:solidFill>
              </a:rPr>
              <a:t>,</a:t>
            </a:r>
            <a:r>
              <a:rPr lang="ja-JP" altLang="en-US" dirty="0">
                <a:solidFill>
                  <a:schemeClr val="tx1"/>
                </a:solidFill>
              </a:rPr>
              <a:t>新たに差別的取扱い等の防止に関する規定が設けられました。この規定の具体的内容として，・　</a:t>
            </a:r>
            <a:r>
              <a:rPr lang="ja-JP" altLang="en-US" sz="1200" dirty="0">
                <a:solidFill>
                  <a:schemeClr val="tx1"/>
                </a:solidFill>
              </a:rPr>
              <a:t>差別的取扱い，偏見や差別は決して許されないこと，・　感染者やその家族，医療従事者等への偏見や差別を防止するための規定が設定されたこと，国や地方公共団体は差別的取扱い等の実態把握や啓発活動を行うこと，・　国や地方自治体，民間団体の偏見・差別等の防止に向けた普及啓発，相談窓口があること，が示</a:t>
            </a:r>
            <a:r>
              <a:rPr lang="ja-JP" altLang="en-US" dirty="0">
                <a:solidFill>
                  <a:schemeClr val="tx1"/>
                </a:solidFill>
              </a:rPr>
              <a:t>されています。</a:t>
            </a:r>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6</a:t>
            </a:fld>
            <a:endParaRPr kumimoji="1" lang="ja-JP" altLang="en-US"/>
          </a:p>
        </p:txBody>
      </p:sp>
    </p:spTree>
    <p:extLst>
      <p:ext uri="{BB962C8B-B14F-4D97-AF65-F5344CB8AC3E}">
        <p14:creationId xmlns:p14="http://schemas.microsoft.com/office/powerpoint/2010/main" val="402358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次に，新型コロナウイルス感染症に係る偏見・差別について，学校で取り組むときの指導のポイントです。本課発出のリーフレットや，文部科学省から出されている授業案等をもとに，１　感染症の予防について正しく理解する，２　不安や悩みを一人で抱え込まない，３　相手の気持ちを想像する，４　負の連鎖を断ち切る，この</a:t>
            </a:r>
            <a:r>
              <a:rPr kumimoji="1" lang="en-US" altLang="ja-JP" dirty="0"/>
              <a:t>4</a:t>
            </a:r>
            <a:r>
              <a:rPr kumimoji="1" lang="ja-JP" altLang="en-US" dirty="0"/>
              <a:t>点を大切にして指導し，児童生徒が差別や偏見を受けることなく，安心して生活を送るために，正確な情報や科学的根拠に基づいた行動がとれるように指導することが大切です。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7</a:t>
            </a:fld>
            <a:endParaRPr kumimoji="1" lang="ja-JP" altLang="en-US"/>
          </a:p>
        </p:txBody>
      </p:sp>
    </p:spTree>
    <p:extLst>
      <p:ext uri="{BB962C8B-B14F-4D97-AF65-F5344CB8AC3E}">
        <p14:creationId xmlns:p14="http://schemas.microsoft.com/office/powerpoint/2010/main" val="3030436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ー 1"/>
          <p:cNvSpPr>
            <a:spLocks noGrp="1" noRot="1" noChangeAspect="1" noTextEdit="1"/>
          </p:cNvSpPr>
          <p:nvPr>
            <p:ph type="sldImg"/>
          </p:nvPr>
        </p:nvSpPr>
        <p:spPr>
          <a:ln/>
        </p:spPr>
      </p:sp>
      <p:sp>
        <p:nvSpPr>
          <p:cNvPr id="1280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896"/>
            <a:endParaRPr lang="en-US" altLang="ja-JP" b="1" dirty="0">
              <a:latin typeface="Arial" panose="020B0604020202020204" pitchFamily="34" charset="0"/>
            </a:endParaRPr>
          </a:p>
          <a:p>
            <a:r>
              <a:rPr lang="ja-JP" altLang="en-US" b="0" dirty="0">
                <a:latin typeface="Arial" panose="020B0604020202020204" pitchFamily="34" charset="0"/>
              </a:rPr>
              <a:t>１点目，感染症の予防について正しく理解する，については，</a:t>
            </a:r>
            <a:r>
              <a:rPr lang="ja-JP" altLang="en-US" sz="1200" b="0" dirty="0">
                <a:solidFill>
                  <a:srgbClr val="0070C0"/>
                </a:solidFill>
                <a:latin typeface="+mn-lt"/>
                <a:cs typeface="Times New Roman" panose="02020603050405020304" pitchFamily="18" charset="0"/>
              </a:rPr>
              <a:t>・　</a:t>
            </a:r>
            <a:r>
              <a:rPr lang="ja-JP" altLang="en-US" sz="1200" b="0" dirty="0">
                <a:solidFill>
                  <a:srgbClr val="000000"/>
                </a:solidFill>
                <a:cs typeface="Times New Roman" panose="02020603050405020304" pitchFamily="18" charset="0"/>
              </a:rPr>
              <a:t>感染症予防のための正しい知識</a:t>
            </a:r>
            <a:r>
              <a:rPr lang="en-US" altLang="ja-JP" sz="1200" b="0" dirty="0">
                <a:solidFill>
                  <a:srgbClr val="000000"/>
                </a:solidFill>
                <a:cs typeface="Times New Roman" panose="02020603050405020304" pitchFamily="18" charset="0"/>
              </a:rPr>
              <a:t>(</a:t>
            </a:r>
            <a:r>
              <a:rPr lang="ja-JP" altLang="en-US" sz="1200" b="0" dirty="0">
                <a:solidFill>
                  <a:srgbClr val="000000"/>
                </a:solidFill>
                <a:cs typeface="Times New Roman" panose="02020603050405020304" pitchFamily="18" charset="0"/>
              </a:rPr>
              <a:t>手洗い，咳エチケット，三密を避ける</a:t>
            </a:r>
            <a:r>
              <a:rPr lang="en-US" altLang="ja-JP" sz="1200" b="0" dirty="0">
                <a:solidFill>
                  <a:srgbClr val="000000"/>
                </a:solidFill>
                <a:cs typeface="Times New Roman" panose="02020603050405020304" pitchFamily="18" charset="0"/>
              </a:rPr>
              <a:t>)</a:t>
            </a:r>
            <a:r>
              <a:rPr lang="ja-JP" altLang="en-US" sz="1200" b="0" dirty="0">
                <a:solidFill>
                  <a:srgbClr val="000000"/>
                </a:solidFill>
                <a:cs typeface="Times New Roman" panose="02020603050405020304" pitchFamily="18" charset="0"/>
              </a:rPr>
              <a:t>を知る。・　発達段階に応じて，正しい情報収集のホームページ等を紹介する，があります。</a:t>
            </a:r>
            <a:r>
              <a:rPr lang="ja-JP" altLang="en-US" b="0" dirty="0">
                <a:latin typeface="Arial" panose="020B0604020202020204" pitchFamily="34" charset="0"/>
              </a:rPr>
              <a:t>２点目，不安や悩みを一人で抱え込まない，については，・　学級担任や養護教諭等を</a:t>
            </a:r>
            <a:r>
              <a:rPr lang="ja-JP" altLang="en-US" sz="1200" dirty="0">
                <a:solidFill>
                  <a:srgbClr val="000000"/>
                </a:solidFill>
                <a:cs typeface="Times New Roman" panose="02020603050405020304" pitchFamily="18" charset="0"/>
              </a:rPr>
              <a:t>中心としたきめ細かな健康観察や健康相談，学校楽しぃーと等の実施により，児童生徒の心身の状況を的確に把握すること，・　不安や悩みを信頼できる人に相談することの大切さについてロールプレイングを通して学習する。・　相談窓口について紹介する，があります。</a:t>
            </a:r>
            <a:endParaRPr lang="ja-JP" altLang="en-US" sz="1200" dirty="0"/>
          </a:p>
          <a:p>
            <a:endParaRPr lang="ja-JP" altLang="en-US" b="0" dirty="0">
              <a:latin typeface="Arial" panose="020B0604020202020204" pitchFamily="34" charset="0"/>
            </a:endParaRPr>
          </a:p>
          <a:p>
            <a:pPr defTabSz="913896"/>
            <a:endParaRPr lang="en-US" altLang="ja-JP" b="1" dirty="0">
              <a:latin typeface="Arial" panose="020B0604020202020204" pitchFamily="34" charset="0"/>
            </a:endParaRPr>
          </a:p>
          <a:p>
            <a:pPr defTabSz="913896"/>
            <a:endParaRPr lang="en-US" altLang="ja-JP" b="0" dirty="0">
              <a:latin typeface="Arial" panose="020B0604020202020204" pitchFamily="34" charset="0"/>
            </a:endParaRPr>
          </a:p>
          <a:p>
            <a:pPr defTabSz="913896"/>
            <a:endParaRPr lang="en-US" altLang="ja-JP" b="1" dirty="0">
              <a:latin typeface="Arial" panose="020B0604020202020204" pitchFamily="34" charset="0"/>
            </a:endParaRPr>
          </a:p>
        </p:txBody>
      </p:sp>
      <p:sp>
        <p:nvSpPr>
          <p:cNvPr id="12800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96">
              <a:defRPr kumimoji="1" b="1">
                <a:solidFill>
                  <a:schemeClr val="tx1"/>
                </a:solidFill>
                <a:latin typeface="Comic Sans MS" panose="030F0702030302020204" pitchFamily="66" charset="0"/>
                <a:ea typeface="ＭＳ Ｐゴシック" panose="020B0600070205080204" pitchFamily="50" charset="-128"/>
              </a:defRPr>
            </a:lvl1pPr>
            <a:lvl2pPr marL="743832" indent="-286089" defTabSz="913896">
              <a:defRPr kumimoji="1" b="1">
                <a:solidFill>
                  <a:schemeClr val="tx1"/>
                </a:solidFill>
                <a:latin typeface="Comic Sans MS" panose="030F0702030302020204" pitchFamily="66" charset="0"/>
                <a:ea typeface="ＭＳ Ｐゴシック" panose="020B0600070205080204" pitchFamily="50" charset="-128"/>
              </a:defRPr>
            </a:lvl2pPr>
            <a:lvl3pPr marL="1144357" indent="-228871" defTabSz="913896">
              <a:defRPr kumimoji="1" b="1">
                <a:solidFill>
                  <a:schemeClr val="tx1"/>
                </a:solidFill>
                <a:latin typeface="Comic Sans MS" panose="030F0702030302020204" pitchFamily="66" charset="0"/>
                <a:ea typeface="ＭＳ Ｐゴシック" panose="020B0600070205080204" pitchFamily="50" charset="-128"/>
              </a:defRPr>
            </a:lvl3pPr>
            <a:lvl4pPr marL="1602099" indent="-228871" defTabSz="913896">
              <a:defRPr kumimoji="1" b="1">
                <a:solidFill>
                  <a:schemeClr val="tx1"/>
                </a:solidFill>
                <a:latin typeface="Comic Sans MS" panose="030F0702030302020204" pitchFamily="66" charset="0"/>
                <a:ea typeface="ＭＳ Ｐゴシック" panose="020B0600070205080204" pitchFamily="50" charset="-128"/>
              </a:defRPr>
            </a:lvl4pPr>
            <a:lvl5pPr marL="2059841" indent="-228871" defTabSz="913896">
              <a:defRPr kumimoji="1" b="1">
                <a:solidFill>
                  <a:schemeClr val="tx1"/>
                </a:solidFill>
                <a:latin typeface="Comic Sans MS" panose="030F0702030302020204" pitchFamily="66" charset="0"/>
                <a:ea typeface="ＭＳ Ｐゴシック" panose="020B0600070205080204" pitchFamily="50" charset="-128"/>
              </a:defRPr>
            </a:lvl5pPr>
            <a:lvl6pPr marL="2517584" indent="-228871" defTabSz="913896"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5326" indent="-228871" defTabSz="913896"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33069" indent="-228871" defTabSz="913896"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90812" indent="-228871" defTabSz="913896"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fld id="{9596C0AC-794B-4683-9021-C8369D189223}" type="slidenum">
              <a:rPr lang="en-US" altLang="ja-JP" b="0" smtClean="0">
                <a:latin typeface="Arial" panose="020B0604020202020204" pitchFamily="34" charset="0"/>
              </a:rPr>
              <a:pPr/>
              <a:t>8</a:t>
            </a:fld>
            <a:endParaRPr lang="en-US" altLang="ja-JP" b="0">
              <a:latin typeface="Arial" panose="020B0604020202020204" pitchFamily="34" charset="0"/>
            </a:endParaRPr>
          </a:p>
        </p:txBody>
      </p:sp>
    </p:spTree>
    <p:extLst>
      <p:ext uri="{BB962C8B-B14F-4D97-AF65-F5344CB8AC3E}">
        <p14:creationId xmlns:p14="http://schemas.microsoft.com/office/powerpoint/2010/main" val="1288246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0" dirty="0">
                <a:latin typeface="Arial" panose="020B0604020202020204" pitchFamily="34" charset="0"/>
              </a:rPr>
              <a:t>３点目，相手の気持ちを想像する，については，・　</a:t>
            </a:r>
            <a:r>
              <a:rPr lang="ja-JP" altLang="en-US" sz="1200" b="0" dirty="0">
                <a:solidFill>
                  <a:srgbClr val="000000"/>
                </a:solidFill>
                <a:cs typeface="Times New Roman" panose="02020603050405020304" pitchFamily="18" charset="0"/>
              </a:rPr>
              <a:t>相手の気持ちを想像することの大切さについて，アサーションスキルのロールプレイングを通して学習する。</a:t>
            </a:r>
            <a:r>
              <a:rPr lang="ja-JP" altLang="en-US" sz="1200" b="0" dirty="0">
                <a:solidFill>
                  <a:srgbClr val="0070C0"/>
                </a:solidFill>
                <a:cs typeface="Times New Roman" panose="02020603050405020304" pitchFamily="18" charset="0"/>
              </a:rPr>
              <a:t>・　</a:t>
            </a:r>
            <a:r>
              <a:rPr lang="ja-JP" altLang="en-US" sz="1200" b="0" dirty="0">
                <a:solidFill>
                  <a:srgbClr val="000000"/>
                </a:solidFill>
                <a:cs typeface="Times New Roman" panose="02020603050405020304" pitchFamily="18" charset="0"/>
              </a:rPr>
              <a:t>発達段階に応じて，新型コロナウイルス感染症対策のために，日々努力されている方のことを学習する，という内容を取り入れることが効果的です。</a:t>
            </a:r>
            <a:br>
              <a:rPr lang="ja-JP" altLang="en-US" sz="1200" b="0" dirty="0">
                <a:solidFill>
                  <a:srgbClr val="000000"/>
                </a:solidFill>
                <a:cs typeface="Times New Roman" panose="02020603050405020304" pitchFamily="18" charset="0"/>
              </a:rPr>
            </a:br>
            <a:r>
              <a:rPr lang="ja-JP" altLang="en-US" sz="1200" b="0" dirty="0">
                <a:solidFill>
                  <a:schemeClr val="tx1"/>
                </a:solidFill>
                <a:latin typeface="Arial" panose="020B0604020202020204" pitchFamily="34" charset="0"/>
                <a:cs typeface="+mn-cs"/>
              </a:rPr>
              <a:t>４</a:t>
            </a:r>
            <a:r>
              <a:rPr lang="ja-JP" altLang="en-US" b="0" dirty="0">
                <a:latin typeface="Arial" panose="020B0604020202020204" pitchFamily="34" charset="0"/>
              </a:rPr>
              <a:t>点目，負の連鎖を断ち切る，については，</a:t>
            </a:r>
            <a:r>
              <a:rPr lang="ja-JP" altLang="en-US" sz="1200" b="0" dirty="0">
                <a:solidFill>
                  <a:srgbClr val="000000"/>
                </a:solidFill>
                <a:cs typeface="Times New Roman" panose="02020603050405020304" pitchFamily="18" charset="0"/>
              </a:rPr>
              <a:t>・　新型コロナウイルス感染症の</a:t>
            </a:r>
            <a:r>
              <a:rPr lang="en-US" altLang="ja-JP" sz="1200" b="0" dirty="0">
                <a:solidFill>
                  <a:srgbClr val="000000"/>
                </a:solidFill>
                <a:cs typeface="Times New Roman" panose="02020603050405020304" pitchFamily="18" charset="0"/>
              </a:rPr>
              <a:t>3</a:t>
            </a:r>
            <a:r>
              <a:rPr lang="ja-JP" altLang="en-US" sz="1200" b="0" dirty="0">
                <a:solidFill>
                  <a:srgbClr val="000000"/>
                </a:solidFill>
                <a:cs typeface="Times New Roman" panose="02020603050405020304" pitchFamily="18" charset="0"/>
              </a:rPr>
              <a:t>つの「こわい顔」や負の連鎖について学習する。</a:t>
            </a:r>
            <a:r>
              <a:rPr lang="ja-JP" altLang="en-US" sz="1200" b="0" dirty="0">
                <a:solidFill>
                  <a:srgbClr val="0070C0"/>
                </a:solidFill>
                <a:cs typeface="Times New Roman" panose="02020603050405020304" pitchFamily="18" charset="0"/>
              </a:rPr>
              <a:t>・　</a:t>
            </a:r>
            <a:r>
              <a:rPr lang="ja-JP" altLang="en-US" sz="1200" b="0" dirty="0">
                <a:solidFill>
                  <a:srgbClr val="000000"/>
                </a:solidFill>
                <a:cs typeface="Times New Roman" panose="02020603050405020304" pitchFamily="18" charset="0"/>
              </a:rPr>
              <a:t>発達段階に応じて，新型コロナウイルス感染症に関連して起きている差別や偏見の事例について学習し，自分にできることについて考えたり，話し合ったりする，といった内容があります。</a:t>
            </a:r>
          </a:p>
          <a:p>
            <a:pPr algn="l"/>
            <a:r>
              <a:rPr lang="ja-JP" altLang="en-US" sz="1200" b="0" dirty="0">
                <a:solidFill>
                  <a:srgbClr val="000000"/>
                </a:solidFill>
                <a:cs typeface="Times New Roman" panose="02020603050405020304" pitchFamily="18" charset="0"/>
              </a:rPr>
              <a:t>　　　　　　　　　　　　　</a:t>
            </a:r>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9</a:t>
            </a:fld>
            <a:endParaRPr kumimoji="1" lang="ja-JP" altLang="en-US"/>
          </a:p>
        </p:txBody>
      </p:sp>
    </p:spTree>
    <p:extLst>
      <p:ext uri="{BB962C8B-B14F-4D97-AF65-F5344CB8AC3E}">
        <p14:creationId xmlns:p14="http://schemas.microsoft.com/office/powerpoint/2010/main" val="3340610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89421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82674-1BBA-4FAB-9031-A7BF3D386012}"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4033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C6E368-6E55-4638-942C-D9E57C61ABF9}"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4857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214418950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2023/3/24</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23504912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185549388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2023/3/24</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239870365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2023/3/24</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392081635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2023/3/24</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361017609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2023/3/24</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347272870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2023/3/24</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245558729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676257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2023/3/24</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230161685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199426845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419050533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2023/3/24</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295386099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752776-D8A9-49A9-B190-7FF50CE87585}"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50308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CCC42A-7960-47AC-A098-B2114D9C513B}"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76529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44A93-D569-4C71-B1D5-4C9357322637}" type="datetime1">
              <a:rPr kumimoji="1" lang="ja-JP" altLang="en-US" smtClean="0"/>
              <a:t>2023/3/24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0387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5E652B-C722-4764-8B76-33FD1F2EE77A}" type="datetime1">
              <a:rPr kumimoji="1" lang="ja-JP" altLang="en-US" smtClean="0"/>
              <a:t>2023/3/24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96293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kumimoji="1" lang="ja-JP" altLang="en-US" smtClean="0"/>
              <a:t>2023/3/24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0391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8C1D8D-557A-4FC6-8B98-E88748716945}"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1427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E6244-F34A-4C9B-B2A7-C1DB98C992D8}"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45814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355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2023/3/24</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1879450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869893"/>
            <a:ext cx="8885093" cy="1725067"/>
          </a:xfrm>
        </p:spPr>
        <p:txBody>
          <a:bodyPr/>
          <a:lstStyle/>
          <a:p>
            <a:pPr marL="182880" indent="0"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新型コロナウイルス感染症に</a:t>
            </a: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b="0" spc="-150" dirty="0">
                <a:solidFill>
                  <a:schemeClr val="tx1"/>
                </a:solidFill>
                <a:latin typeface="HGP創英角ｺﾞｼｯｸUB" panose="020B0900000000000000" pitchFamily="50" charset="-128"/>
                <a:ea typeface="HGP創英角ｺﾞｼｯｸUB" panose="020B0900000000000000" pitchFamily="50" charset="-128"/>
              </a:rPr>
            </a:b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係る偏見や差別をなくそう</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960999" y="374836"/>
            <a:ext cx="7205819" cy="646331"/>
          </a:xfrm>
          <a:prstGeom prst="rect">
            <a:avLst/>
          </a:prstGeom>
          <a:noFill/>
        </p:spPr>
        <p:txBody>
          <a:bodyPr wrap="none" lIns="91440" tIns="45720" rIns="91440" bIns="45720">
            <a:spAutoFit/>
          </a:bodyPr>
          <a:lstStyle/>
          <a:p>
            <a:pPr algn="ctr"/>
            <a:r>
              <a:rPr lang="ja-JP" altLang="en-US" sz="3600" u="sng" spc="-150" dirty="0">
                <a:ln w="0"/>
                <a:effectLst>
                  <a:outerShdw blurRad="38100" dist="19050" dir="2700000" algn="tl" rotWithShape="0">
                    <a:schemeClr val="dk1">
                      <a:alpha val="40000"/>
                    </a:schemeClr>
                  </a:outerShdw>
                </a:effectLst>
                <a:latin typeface="+mn-ea"/>
              </a:rPr>
              <a:t>人権同和教育課ｅ</a:t>
            </a:r>
            <a:r>
              <a:rPr lang="en-US" altLang="ja-JP" sz="3600" u="sng" spc="-150" dirty="0">
                <a:ln w="0"/>
                <a:effectLst>
                  <a:outerShdw blurRad="38100" dist="19050" dir="2700000" algn="tl" rotWithShape="0">
                    <a:schemeClr val="dk1">
                      <a:alpha val="40000"/>
                    </a:schemeClr>
                  </a:outerShdw>
                </a:effectLst>
                <a:latin typeface="+mn-ea"/>
              </a:rPr>
              <a:t>-</a:t>
            </a:r>
            <a:r>
              <a:rPr lang="ja-JP" altLang="en-US" sz="3600" u="sng" spc="-150" dirty="0">
                <a:ln w="0"/>
                <a:effectLst>
                  <a:outerShdw blurRad="38100" dist="19050" dir="2700000" algn="tl" rotWithShape="0">
                    <a:schemeClr val="dk1">
                      <a:alpha val="40000"/>
                    </a:schemeClr>
                  </a:outerShdw>
                </a:effectLst>
                <a:latin typeface="+mj-ea"/>
                <a:ea typeface="+mj-ea"/>
              </a:rPr>
              <a:t>コンテンツ</a:t>
            </a:r>
            <a:r>
              <a:rPr lang="ja-JP" altLang="en-US" sz="3600" u="sng" spc="-150" dirty="0">
                <a:ln w="0"/>
                <a:effectLst>
                  <a:outerShdw blurRad="38100" dist="19050" dir="2700000" algn="tl" rotWithShape="0">
                    <a:schemeClr val="dk1">
                      <a:alpha val="40000"/>
                    </a:schemeClr>
                  </a:outerShdw>
                </a:effectLst>
                <a:latin typeface="+mn-ea"/>
              </a:rPr>
              <a:t> </a:t>
            </a:r>
            <a:r>
              <a:rPr lang="en-US" altLang="ja-JP" sz="3600" u="sng" spc="-150" dirty="0">
                <a:ln w="0"/>
                <a:effectLst>
                  <a:outerShdw blurRad="38100" dist="19050" dir="2700000" algn="tl" rotWithShape="0">
                    <a:schemeClr val="dk1">
                      <a:alpha val="40000"/>
                    </a:schemeClr>
                  </a:outerShdw>
                </a:effectLst>
                <a:latin typeface="+mn-ea"/>
              </a:rPr>
              <a:t>No13</a:t>
            </a:r>
            <a:endParaRPr lang="ja-JP" altLang="en-US" sz="3600" b="0" u="sng" cap="none" spc="-150" dirty="0">
              <a:ln w="0"/>
              <a:solidFill>
                <a:schemeClr val="tx1"/>
              </a:solidFill>
              <a:effectLst>
                <a:outerShdw blurRad="38100" dist="19050" dir="2700000" algn="tl" rotWithShape="0">
                  <a:schemeClr val="dk1">
                    <a:alpha val="40000"/>
                  </a:schemeClr>
                </a:outerShdw>
              </a:effectLst>
              <a:latin typeface="+mn-ea"/>
            </a:endParaRPr>
          </a:p>
        </p:txBody>
      </p:sp>
      <p:pic>
        <p:nvPicPr>
          <p:cNvPr id="4" name="図 3"/>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rot="5400000">
            <a:off x="6361888" y="4125947"/>
            <a:ext cx="2276272" cy="1809344"/>
          </a:xfrm>
          <a:prstGeom prst="rect">
            <a:avLst/>
          </a:prstGeom>
          <a:effectLst>
            <a:softEdge rad="127000"/>
          </a:effectLst>
        </p:spPr>
      </p:pic>
    </p:spTree>
    <p:extLst>
      <p:ext uri="{BB962C8B-B14F-4D97-AF65-F5344CB8AC3E}">
        <p14:creationId xmlns:p14="http://schemas.microsoft.com/office/powerpoint/2010/main" val="411742502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10</a:t>
            </a:fld>
            <a:endParaRPr kumimoji="1" lang="ja-JP" altLang="en-US"/>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67678"/>
            <a:ext cx="9144000" cy="5888673"/>
          </a:xfrm>
          <a:prstGeom prst="rect">
            <a:avLst/>
          </a:prstGeom>
        </p:spPr>
      </p:pic>
      <p:sp>
        <p:nvSpPr>
          <p:cNvPr id="6" name="Rectangle 15"/>
          <p:cNvSpPr>
            <a:spLocks noChangeArrowheads="1"/>
          </p:cNvSpPr>
          <p:nvPr/>
        </p:nvSpPr>
        <p:spPr bwMode="auto">
          <a:xfrm>
            <a:off x="3379470" y="6266421"/>
            <a:ext cx="5364480" cy="369332"/>
          </a:xfrm>
          <a:prstGeom prst="rect">
            <a:avLst/>
          </a:prstGeom>
          <a:solidFill>
            <a:srgbClr val="CC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r>
              <a:rPr lang="ja-JP" altLang="en-US" dirty="0">
                <a:solidFill>
                  <a:srgbClr val="000000"/>
                </a:solidFill>
                <a:cs typeface="Times New Roman" panose="02020603050405020304" pitchFamily="18" charset="0"/>
              </a:rPr>
              <a:t>参考：令和３年度　人権教育研修資料「陽だまり」Ｐ１０</a:t>
            </a:r>
            <a:endParaRPr lang="ja-JP" altLang="en-US" dirty="0"/>
          </a:p>
        </p:txBody>
      </p:sp>
    </p:spTree>
    <p:extLst>
      <p:ext uri="{BB962C8B-B14F-4D97-AF65-F5344CB8AC3E}">
        <p14:creationId xmlns:p14="http://schemas.microsoft.com/office/powerpoint/2010/main" val="3825736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11</a:t>
            </a:fld>
            <a:endParaRPr kumimoji="1" lang="ja-JP" altLang="en-US"/>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2637" y="3742220"/>
            <a:ext cx="4611363" cy="3029018"/>
          </a:xfrm>
          <a:prstGeom prst="rect">
            <a:avLst/>
          </a:prstGeom>
        </p:spPr>
      </p:pic>
      <p:sp>
        <p:nvSpPr>
          <p:cNvPr id="2" name="タイトル 1"/>
          <p:cNvSpPr>
            <a:spLocks noGrp="1"/>
          </p:cNvSpPr>
          <p:nvPr>
            <p:ph type="title"/>
          </p:nvPr>
        </p:nvSpPr>
        <p:spPr>
          <a:xfrm>
            <a:off x="0" y="299014"/>
            <a:ext cx="9144000" cy="1118517"/>
          </a:xfrm>
          <a:solidFill>
            <a:srgbClr val="FFFFCC"/>
          </a:solidFill>
        </p:spPr>
        <p:txBody>
          <a:bodyPr>
            <a:noAutofit/>
          </a:bodyPr>
          <a:lstStyle/>
          <a:p>
            <a:br>
              <a:rPr lang="ja-JP" altLang="en-US" sz="2400" dirty="0"/>
            </a:br>
            <a:r>
              <a:rPr lang="ja-JP" altLang="en-US" sz="2400" dirty="0"/>
              <a:t>　「新型インフルエンザ等感染症対策特別措置法等の一部を改正する</a:t>
            </a:r>
            <a:br>
              <a:rPr lang="ja-JP" altLang="en-US" sz="2400" dirty="0"/>
            </a:br>
            <a:r>
              <a:rPr lang="ja-JP" altLang="en-US" sz="2400" dirty="0"/>
              <a:t>　法律」における差別的取扱い等の防止に関する規定の周知について</a:t>
            </a:r>
            <a:br>
              <a:rPr lang="ja-JP" altLang="en-US" sz="2400" dirty="0"/>
            </a:br>
            <a:r>
              <a:rPr lang="ja-JP" altLang="en-US" sz="2400" dirty="0"/>
              <a:t>　　　　　　　　　　　　　　　　　　　　　　　　　　　　　　</a:t>
            </a:r>
            <a:r>
              <a:rPr lang="ja-JP" altLang="en-US" sz="2000" dirty="0"/>
              <a:t>（令和３年２月</a:t>
            </a:r>
            <a:r>
              <a:rPr lang="en-US" altLang="ja-JP" sz="2000" dirty="0">
                <a:latin typeface="+mn-ea"/>
                <a:ea typeface="+mn-ea"/>
              </a:rPr>
              <a:t>12</a:t>
            </a:r>
            <a:r>
              <a:rPr lang="ja-JP" altLang="en-US" sz="2000" dirty="0"/>
              <a:t>日付）</a:t>
            </a:r>
            <a:br>
              <a:rPr lang="ja-JP" altLang="en-US" sz="2000" dirty="0"/>
            </a:br>
            <a:endParaRPr kumimoji="1" lang="ja-JP" altLang="en-US" sz="2000" dirty="0"/>
          </a:p>
        </p:txBody>
      </p:sp>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929" y="1417531"/>
            <a:ext cx="4037624" cy="5440469"/>
          </a:xfrm>
          <a:prstGeom prst="rect">
            <a:avLst/>
          </a:prstGeom>
        </p:spPr>
      </p:pic>
      <p:sp>
        <p:nvSpPr>
          <p:cNvPr id="8" name="タイトル 1"/>
          <p:cNvSpPr txBox="1">
            <a:spLocks/>
          </p:cNvSpPr>
          <p:nvPr/>
        </p:nvSpPr>
        <p:spPr bwMode="auto">
          <a:xfrm>
            <a:off x="4372148" y="1747775"/>
            <a:ext cx="4932341" cy="82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400" b="0" kern="0" dirty="0">
                <a:solidFill>
                  <a:srgbClr val="C00000"/>
                </a:solidFill>
              </a:rPr>
              <a:t>具体的な</a:t>
            </a:r>
            <a:r>
              <a:rPr lang="ja-JP" altLang="en-US" sz="2400" kern="0" dirty="0">
                <a:solidFill>
                  <a:srgbClr val="C00000"/>
                </a:solidFill>
              </a:rPr>
              <a:t>内容（別添）の一部抜粋</a:t>
            </a:r>
            <a:endParaRPr lang="ja-JP" altLang="en-US" sz="2400" b="0" kern="0" dirty="0">
              <a:solidFill>
                <a:srgbClr val="C00000"/>
              </a:solidFill>
            </a:endParaRPr>
          </a:p>
        </p:txBody>
      </p:sp>
    </p:spTree>
    <p:extLst>
      <p:ext uri="{BB962C8B-B14F-4D97-AF65-F5344CB8AC3E}">
        <p14:creationId xmlns:p14="http://schemas.microsoft.com/office/powerpoint/2010/main" val="1845870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FFB7517-CCAC-425C-9AE1-EB4672323D3A}"/>
              </a:ext>
            </a:extLst>
          </p:cNvPr>
          <p:cNvSpPr>
            <a:spLocks noGrp="1"/>
          </p:cNvSpPr>
          <p:nvPr>
            <p:ph type="sldNum" sz="quarter" idx="12"/>
          </p:nvPr>
        </p:nvSpPr>
        <p:spPr/>
        <p:txBody>
          <a:bodyPr/>
          <a:lstStyle/>
          <a:p>
            <a:fld id="{90237AB0-5452-4974-B0D6-AAC534A68F92}" type="slidenum">
              <a:rPr kumimoji="1" lang="ja-JP" altLang="en-US" smtClean="0"/>
              <a:t>12</a:t>
            </a:fld>
            <a:endParaRPr kumimoji="1" lang="ja-JP" altLang="en-US"/>
          </a:p>
        </p:txBody>
      </p:sp>
      <p:pic>
        <p:nvPicPr>
          <p:cNvPr id="6" name="図 5">
            <a:extLst>
              <a:ext uri="{FF2B5EF4-FFF2-40B4-BE49-F238E27FC236}">
                <a16:creationId xmlns:a16="http://schemas.microsoft.com/office/drawing/2014/main" id="{DDE27188-8029-4C7F-BA83-74B3E27A4A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4174" y="2975603"/>
            <a:ext cx="2350247" cy="3323988"/>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正方形/長方形 7">
            <a:extLst>
              <a:ext uri="{FF2B5EF4-FFF2-40B4-BE49-F238E27FC236}">
                <a16:creationId xmlns:a16="http://schemas.microsoft.com/office/drawing/2014/main" id="{7A86B1F7-D82B-4224-909A-9EBFFC646D82}"/>
              </a:ext>
            </a:extLst>
          </p:cNvPr>
          <p:cNvSpPr/>
          <p:nvPr/>
        </p:nvSpPr>
        <p:spPr>
          <a:xfrm>
            <a:off x="197222" y="1990166"/>
            <a:ext cx="6179639" cy="913721"/>
          </a:xfrm>
          <a:prstGeom prst="rect">
            <a:avLst/>
          </a:prstGeom>
        </p:spPr>
        <p:txBody>
          <a:bodyPr wrap="square">
            <a:noAutofit/>
          </a:bodyPr>
          <a:lstStyle/>
          <a:p>
            <a:r>
              <a:rPr lang="ja-JP" altLang="en-US" sz="2400" dirty="0">
                <a:latin typeface="ＭＳ ゴシック" panose="020B0609070205080204" pitchFamily="49" charset="-128"/>
                <a:ea typeface="ＭＳ ゴシック" panose="020B0609070205080204" pitchFamily="49" charset="-128"/>
              </a:rPr>
              <a:t>１　マスク着用の考え方の見直しについて</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⑴　基本的な考え方</a:t>
            </a:r>
            <a:endParaRPr lang="en-US" altLang="ja-JP" sz="2400" dirty="0">
              <a:latin typeface="ＭＳ 明朝" panose="02020609040205080304" pitchFamily="17" charset="-128"/>
              <a:ea typeface="ＭＳ 明朝" panose="02020609040205080304" pitchFamily="17" charset="-128"/>
            </a:endParaRPr>
          </a:p>
          <a:p>
            <a:endParaRPr lang="en-US" altLang="ja-JP" sz="2400" dirty="0">
              <a:latin typeface="ＭＳ ゴシック" panose="020B0609070205080204" pitchFamily="49" charset="-128"/>
              <a:ea typeface="ＭＳ ゴシック" panose="020B0609070205080204" pitchFamily="49" charset="-128"/>
            </a:endParaRPr>
          </a:p>
          <a:p>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抜粋</a:t>
            </a:r>
            <a:r>
              <a:rPr lang="en-US" altLang="ja-JP" sz="2400" dirty="0">
                <a:latin typeface="ＭＳ ゴシック" panose="020B0609070205080204" pitchFamily="49" charset="-128"/>
                <a:ea typeface="ＭＳ ゴシック" panose="020B0609070205080204" pitchFamily="49" charset="-128"/>
              </a:rPr>
              <a:t>】</a:t>
            </a:r>
          </a:p>
        </p:txBody>
      </p:sp>
      <p:sp>
        <p:nvSpPr>
          <p:cNvPr id="11" name="タイトル 1">
            <a:extLst>
              <a:ext uri="{FF2B5EF4-FFF2-40B4-BE49-F238E27FC236}">
                <a16:creationId xmlns:a16="http://schemas.microsoft.com/office/drawing/2014/main" id="{AF6F9411-CBDB-4537-90D2-FA8AFEAAAA6A}"/>
              </a:ext>
            </a:extLst>
          </p:cNvPr>
          <p:cNvSpPr>
            <a:spLocks noGrp="1"/>
          </p:cNvSpPr>
          <p:nvPr>
            <p:ph type="title"/>
          </p:nvPr>
        </p:nvSpPr>
        <p:spPr>
          <a:xfrm>
            <a:off x="197223" y="261020"/>
            <a:ext cx="5994400" cy="1518125"/>
          </a:xfrm>
          <a:solidFill>
            <a:srgbClr val="FFFFCC"/>
          </a:solidFill>
        </p:spPr>
        <p:txBody>
          <a:bodyPr lIns="180000" rIns="0">
            <a:noAutofit/>
          </a:bodyPr>
          <a:lstStyle/>
          <a:p>
            <a:br>
              <a:rPr lang="ja-JP" altLang="en-US" sz="2400" dirty="0"/>
            </a:br>
            <a:r>
              <a:rPr lang="ja-JP" altLang="en-US" sz="2400" b="1" dirty="0">
                <a:latin typeface="ＭＳ ゴシック" panose="020B0609070205080204" pitchFamily="49" charset="-128"/>
                <a:ea typeface="ＭＳ ゴシック" panose="020B0609070205080204" pitchFamily="49" charset="-128"/>
              </a:rPr>
              <a:t>新学期以降の学校におけるマスク着用の</a:t>
            </a:r>
            <a:br>
              <a:rPr lang="en-US" altLang="ja-JP" sz="2400" b="1" dirty="0">
                <a:latin typeface="ＭＳ ゴシック" panose="020B0609070205080204" pitchFamily="49" charset="-128"/>
                <a:ea typeface="ＭＳ ゴシック" panose="020B0609070205080204" pitchFamily="49" charset="-128"/>
              </a:rPr>
            </a:br>
            <a:r>
              <a:rPr lang="ja-JP" altLang="en-US" sz="2400" b="1" dirty="0">
                <a:latin typeface="ＭＳ ゴシック" panose="020B0609070205080204" pitchFamily="49" charset="-128"/>
                <a:ea typeface="ＭＳ ゴシック" panose="020B0609070205080204" pitchFamily="49" charset="-128"/>
              </a:rPr>
              <a:t>考え方の見直し等について</a:t>
            </a:r>
            <a:br>
              <a:rPr lang="en-US" altLang="ja-JP" sz="2400" dirty="0">
                <a:latin typeface="ＭＳ ゴシック" panose="020B0609070205080204" pitchFamily="49" charset="-128"/>
                <a:ea typeface="ＭＳ ゴシック" panose="020B0609070205080204" pitchFamily="49" charset="-128"/>
              </a:rPr>
            </a:br>
            <a:br>
              <a:rPr lang="ja-JP" altLang="en-US" sz="2400" dirty="0"/>
            </a:br>
            <a:r>
              <a:rPr lang="ja-JP" altLang="en-US" sz="2400" dirty="0"/>
              <a:t>　　　　　　　　</a:t>
            </a:r>
            <a:r>
              <a:rPr lang="ja-JP" altLang="en-US" sz="1800" dirty="0">
                <a:latin typeface="ＭＳ ゴシック" panose="020B0609070205080204" pitchFamily="49" charset="-128"/>
                <a:ea typeface="ＭＳ ゴシック" panose="020B0609070205080204" pitchFamily="49" charset="-128"/>
              </a:rPr>
              <a:t>（令和５年３月</a:t>
            </a:r>
            <a:r>
              <a:rPr lang="en-US" altLang="ja-JP" sz="1800" dirty="0">
                <a:latin typeface="ＭＳ ゴシック" panose="020B0609070205080204" pitchFamily="49" charset="-128"/>
                <a:ea typeface="ＭＳ ゴシック" panose="020B0609070205080204" pitchFamily="49" charset="-128"/>
              </a:rPr>
              <a:t>17</a:t>
            </a:r>
            <a:r>
              <a:rPr lang="ja-JP" altLang="en-US" sz="1800" dirty="0">
                <a:latin typeface="ＭＳ ゴシック" panose="020B0609070205080204" pitchFamily="49" charset="-128"/>
                <a:ea typeface="ＭＳ ゴシック" panose="020B0609070205080204" pitchFamily="49" charset="-128"/>
              </a:rPr>
              <a:t>日　文部科学省通知）</a:t>
            </a:r>
            <a:br>
              <a:rPr lang="ja-JP" altLang="en-US" sz="1800" dirty="0">
                <a:latin typeface="ＭＳ ゴシック" panose="020B0609070205080204" pitchFamily="49" charset="-128"/>
                <a:ea typeface="ＭＳ ゴシック" panose="020B0609070205080204" pitchFamily="49" charset="-128"/>
              </a:rPr>
            </a:br>
            <a:endParaRPr kumimoji="1" lang="ja-JP" altLang="en-US" sz="2000" dirty="0"/>
          </a:p>
        </p:txBody>
      </p:sp>
      <p:sp>
        <p:nvSpPr>
          <p:cNvPr id="2" name="吹き出し: 角を丸めた四角形 1">
            <a:extLst>
              <a:ext uri="{FF2B5EF4-FFF2-40B4-BE49-F238E27FC236}">
                <a16:creationId xmlns:a16="http://schemas.microsoft.com/office/drawing/2014/main" id="{6D7BBDB8-67B0-4116-8A0F-C41C5B3536B9}"/>
              </a:ext>
            </a:extLst>
          </p:cNvPr>
          <p:cNvSpPr/>
          <p:nvPr/>
        </p:nvSpPr>
        <p:spPr>
          <a:xfrm>
            <a:off x="6669741" y="1181443"/>
            <a:ext cx="2174680" cy="1308847"/>
          </a:xfrm>
          <a:prstGeom prst="wedgeRoundRectCallout">
            <a:avLst>
              <a:gd name="adj1" fmla="val -22481"/>
              <a:gd name="adj2" fmla="val 62500"/>
              <a:gd name="adj3" fmla="val 16667"/>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dirty="0"/>
              <a:t>県教委でも</a:t>
            </a:r>
            <a:endParaRPr kumimoji="1" lang="en-US" altLang="ja-JP" dirty="0"/>
          </a:p>
          <a:p>
            <a:r>
              <a:rPr kumimoji="1" lang="ja-JP" altLang="en-US" dirty="0"/>
              <a:t>啓発資料を</a:t>
            </a:r>
            <a:endParaRPr kumimoji="1" lang="en-US" altLang="ja-JP" dirty="0"/>
          </a:p>
          <a:p>
            <a:r>
              <a:rPr kumimoji="1" lang="ja-JP" altLang="en-US" dirty="0"/>
              <a:t>作成しています。</a:t>
            </a:r>
          </a:p>
        </p:txBody>
      </p:sp>
      <p:sp>
        <p:nvSpPr>
          <p:cNvPr id="5" name="テキスト ボックス 4">
            <a:extLst>
              <a:ext uri="{FF2B5EF4-FFF2-40B4-BE49-F238E27FC236}">
                <a16:creationId xmlns:a16="http://schemas.microsoft.com/office/drawing/2014/main" id="{E76F8D70-FA0D-448F-B123-088B13CF0322}"/>
              </a:ext>
            </a:extLst>
          </p:cNvPr>
          <p:cNvSpPr txBox="1"/>
          <p:nvPr/>
        </p:nvSpPr>
        <p:spPr>
          <a:xfrm>
            <a:off x="275989" y="3549075"/>
            <a:ext cx="6127766" cy="3047905"/>
          </a:xfrm>
          <a:prstGeom prst="rect">
            <a:avLst/>
          </a:prstGeom>
          <a:solidFill>
            <a:schemeClr val="accent6">
              <a:lumMod val="20000"/>
              <a:lumOff val="80000"/>
            </a:schemeClr>
          </a:solidFill>
        </p:spPr>
        <p:txBody>
          <a:bodyPr wrap="square" rtlCol="0">
            <a:noAutofit/>
          </a:bodyPr>
          <a:lstStyle/>
          <a:p>
            <a:r>
              <a:rPr lang="ja-JP" altLang="en-US" sz="2400" dirty="0"/>
              <a:t>　基礎疾患があるなど様々な事情により，</a:t>
            </a:r>
            <a:endParaRPr lang="en-US" altLang="ja-JP" sz="2400" dirty="0"/>
          </a:p>
          <a:p>
            <a:r>
              <a:rPr lang="ja-JP" altLang="en-US" sz="2400" dirty="0"/>
              <a:t>　感染不安を抱き，マスクの着用を希望したり，　　</a:t>
            </a:r>
            <a:endParaRPr lang="en-US" altLang="ja-JP" sz="2400" dirty="0"/>
          </a:p>
          <a:p>
            <a:r>
              <a:rPr lang="ja-JP" altLang="en-US" sz="2400" dirty="0"/>
              <a:t>健康上の理由によりマスクを着用できない</a:t>
            </a:r>
            <a:endParaRPr lang="en-US" altLang="ja-JP" sz="2400" dirty="0"/>
          </a:p>
          <a:p>
            <a:r>
              <a:rPr lang="ja-JP" altLang="en-US" sz="2400" dirty="0"/>
              <a:t>児童生徒もいることなど から，</a:t>
            </a:r>
            <a:endParaRPr lang="en-US" altLang="ja-JP" sz="2400" dirty="0"/>
          </a:p>
          <a:p>
            <a:r>
              <a:rPr lang="ja-JP" altLang="en-US" sz="2400" dirty="0"/>
              <a:t>学校や教職員が</a:t>
            </a:r>
            <a:r>
              <a:rPr lang="ja-JP" altLang="en-US" sz="2400" u="sng" dirty="0"/>
              <a:t>マスクの着脱を強いることのないよう</a:t>
            </a:r>
            <a:r>
              <a:rPr lang="ja-JP" altLang="en-US" sz="2400" dirty="0"/>
              <a:t>にすること。</a:t>
            </a:r>
            <a:endParaRPr lang="en-US" altLang="ja-JP" sz="2400" dirty="0"/>
          </a:p>
          <a:p>
            <a:r>
              <a:rPr lang="ja-JP" altLang="en-US" sz="2400" dirty="0"/>
              <a:t>児童 生徒の間でも</a:t>
            </a:r>
            <a:r>
              <a:rPr lang="ja-JP" altLang="en-US" sz="2400" u="sng" dirty="0"/>
              <a:t>マスクの着用の有無による差別・偏見等がないよう</a:t>
            </a:r>
            <a:r>
              <a:rPr lang="ja-JP" altLang="en-US" sz="2400" dirty="0"/>
              <a:t>適切に指導を行うこと。</a:t>
            </a:r>
            <a:endParaRPr lang="en-US" altLang="ja-JP" sz="2400" dirty="0">
              <a:latin typeface="ＭＳ ゴシック" panose="020B0609070205080204" pitchFamily="49" charset="-128"/>
              <a:ea typeface="ＭＳ ゴシック" panose="020B0609070205080204" pitchFamily="49" charset="-128"/>
            </a:endParaRPr>
          </a:p>
          <a:p>
            <a:endParaRPr kumimoji="1" lang="ja-JP" altLang="en-US" dirty="0"/>
          </a:p>
        </p:txBody>
      </p:sp>
    </p:spTree>
    <p:extLst>
      <p:ext uri="{BB962C8B-B14F-4D97-AF65-F5344CB8AC3E}">
        <p14:creationId xmlns:p14="http://schemas.microsoft.com/office/powerpoint/2010/main" val="1634980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80020" y="2938844"/>
            <a:ext cx="8784976" cy="951027"/>
          </a:xfrm>
          <a:prstGeom prst="roundRect">
            <a:avLst/>
          </a:prstGeom>
          <a:solidFill>
            <a:srgbClr val="FFCCFF"/>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r>
              <a:rPr lang="ja-JP" altLang="en-US" sz="3600" b="1" dirty="0">
                <a:solidFill>
                  <a:schemeClr val="tx1"/>
                </a:solidFill>
              </a:rPr>
              <a:t>コロナ禍にこそ精神的・情緒的交流は重要</a:t>
            </a:r>
          </a:p>
          <a:p>
            <a:pPr algn="ctr">
              <a:lnSpc>
                <a:spcPct val="200000"/>
              </a:lnSpc>
            </a:pPr>
            <a:endParaRPr kumimoji="1" lang="ja-JP" altLang="en-US" dirty="0">
              <a:solidFill>
                <a:schemeClr val="tx1"/>
              </a:solidFill>
            </a:endParaRPr>
          </a:p>
        </p:txBody>
      </p:sp>
      <p:sp>
        <p:nvSpPr>
          <p:cNvPr id="5" name="タイトル 1"/>
          <p:cNvSpPr>
            <a:spLocks noGrp="1"/>
          </p:cNvSpPr>
          <p:nvPr>
            <p:ph type="title"/>
          </p:nvPr>
        </p:nvSpPr>
        <p:spPr>
          <a:xfrm>
            <a:off x="1382360" y="708738"/>
            <a:ext cx="6452304" cy="898736"/>
          </a:xfrm>
          <a:solidFill>
            <a:srgbClr val="FFFF99"/>
          </a:solidFill>
          <a:ln w="12700">
            <a:solidFill>
              <a:srgbClr val="0000FF"/>
            </a:solidFill>
          </a:ln>
        </p:spPr>
        <p:txBody>
          <a:bodyPr>
            <a:normAutofit/>
          </a:bodyPr>
          <a:lstStyle/>
          <a:p>
            <a:r>
              <a:rPr kumimoji="1" lang="ja-JP" altLang="en-US" dirty="0">
                <a:solidFill>
                  <a:srgbClr val="C00000"/>
                </a:solidFill>
              </a:rPr>
              <a:t>今だからこそ，大切なこと</a:t>
            </a:r>
          </a:p>
        </p:txBody>
      </p:sp>
      <p:sp>
        <p:nvSpPr>
          <p:cNvPr id="6" name="タイトル 1"/>
          <p:cNvSpPr txBox="1">
            <a:spLocks/>
          </p:cNvSpPr>
          <p:nvPr/>
        </p:nvSpPr>
        <p:spPr bwMode="auto">
          <a:xfrm>
            <a:off x="-2290633" y="4013774"/>
            <a:ext cx="8229600" cy="82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3600" b="0" kern="0" dirty="0">
                <a:solidFill>
                  <a:srgbClr val="C00000"/>
                </a:solidFill>
              </a:rPr>
              <a:t>具体的な対応</a:t>
            </a:r>
          </a:p>
        </p:txBody>
      </p:sp>
      <p:sp>
        <p:nvSpPr>
          <p:cNvPr id="7" name="コンテンツ プレースホルダー 2"/>
          <p:cNvSpPr txBox="1">
            <a:spLocks/>
          </p:cNvSpPr>
          <p:nvPr/>
        </p:nvSpPr>
        <p:spPr bwMode="auto">
          <a:xfrm>
            <a:off x="97598" y="4676703"/>
            <a:ext cx="7950199" cy="1752171"/>
          </a:xfrm>
          <a:prstGeom prst="rect">
            <a:avLst/>
          </a:prstGeom>
          <a:solidFill>
            <a:srgbClr val="FFFFCC"/>
          </a:solidFill>
          <a:ln>
            <a:solidFill>
              <a:schemeClr val="tx1"/>
            </a:solidFill>
          </a:ln>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b="1" kern="0" dirty="0">
                <a:latin typeface="+mn-ea"/>
              </a:rPr>
              <a:t>・ コロナの影響や変化について</a:t>
            </a:r>
            <a:r>
              <a:rPr lang="ja-JP" altLang="en-US" b="1" kern="0" dirty="0">
                <a:solidFill>
                  <a:srgbClr val="FF0000"/>
                </a:solidFill>
                <a:latin typeface="+mn-ea"/>
              </a:rPr>
              <a:t>言葉にする</a:t>
            </a:r>
            <a:endParaRPr lang="en-US" altLang="ja-JP" b="1" kern="0" dirty="0">
              <a:solidFill>
                <a:srgbClr val="FF0000"/>
              </a:solidFill>
              <a:latin typeface="+mn-ea"/>
            </a:endParaRPr>
          </a:p>
          <a:p>
            <a:pPr marL="0" indent="0">
              <a:buNone/>
            </a:pPr>
            <a:r>
              <a:rPr lang="ja-JP" altLang="en-US" b="1" kern="0" dirty="0">
                <a:latin typeface="+mn-ea"/>
              </a:rPr>
              <a:t>・ 混乱している気持ちに</a:t>
            </a:r>
            <a:r>
              <a:rPr lang="ja-JP" altLang="en-US" b="1" kern="0" dirty="0">
                <a:solidFill>
                  <a:srgbClr val="FF0000"/>
                </a:solidFill>
                <a:latin typeface="+mn-ea"/>
              </a:rPr>
              <a:t>共感・傾聴</a:t>
            </a:r>
            <a:r>
              <a:rPr lang="ja-JP" altLang="en-US" b="1" kern="0" dirty="0">
                <a:latin typeface="+mn-ea"/>
              </a:rPr>
              <a:t>する</a:t>
            </a:r>
          </a:p>
          <a:p>
            <a:pPr marL="0" indent="0">
              <a:buNone/>
            </a:pPr>
            <a:r>
              <a:rPr lang="ja-JP" altLang="en-US" b="1" kern="0" dirty="0">
                <a:latin typeface="+mn-ea"/>
              </a:rPr>
              <a:t>・ </a:t>
            </a:r>
            <a:r>
              <a:rPr lang="ja-JP" altLang="en-US" b="1" kern="0" dirty="0">
                <a:solidFill>
                  <a:srgbClr val="FF0000"/>
                </a:solidFill>
                <a:latin typeface="+mn-ea"/>
              </a:rPr>
              <a:t>感謝とおもいやり</a:t>
            </a:r>
            <a:r>
              <a:rPr lang="ja-JP" altLang="en-US" b="1" kern="0" dirty="0">
                <a:latin typeface="+mn-ea"/>
              </a:rPr>
              <a:t>を普段より多く</a:t>
            </a:r>
            <a:r>
              <a:rPr lang="ja-JP" altLang="en-US" b="1" kern="0" dirty="0">
                <a:solidFill>
                  <a:srgbClr val="FF0000"/>
                </a:solidFill>
                <a:latin typeface="+mn-ea"/>
              </a:rPr>
              <a:t>言葉にする</a:t>
            </a:r>
            <a:endParaRPr lang="en-US" altLang="ja-JP" b="1" kern="0" dirty="0">
              <a:solidFill>
                <a:srgbClr val="FF0000"/>
              </a:solidFill>
              <a:latin typeface="+mn-ea"/>
            </a:endParaRPr>
          </a:p>
        </p:txBody>
      </p:sp>
      <p:sp>
        <p:nvSpPr>
          <p:cNvPr id="2" name="下矢印 1"/>
          <p:cNvSpPr/>
          <p:nvPr/>
        </p:nvSpPr>
        <p:spPr bwMode="auto">
          <a:xfrm>
            <a:off x="4158462" y="2291744"/>
            <a:ext cx="900100" cy="63473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3" name="コンテンツ プレースホルダー 2"/>
          <p:cNvSpPr>
            <a:spLocks noGrp="1"/>
          </p:cNvSpPr>
          <p:nvPr>
            <p:ph idx="1"/>
          </p:nvPr>
        </p:nvSpPr>
        <p:spPr>
          <a:xfrm>
            <a:off x="180020" y="1687763"/>
            <a:ext cx="9217024" cy="1842695"/>
          </a:xfrm>
        </p:spPr>
        <p:txBody>
          <a:bodyPr>
            <a:normAutofit/>
          </a:bodyPr>
          <a:lstStyle/>
          <a:p>
            <a:pPr marL="0" indent="0" algn="ctr">
              <a:buNone/>
            </a:pPr>
            <a:r>
              <a:rPr lang="ja-JP" altLang="en-US" sz="3600" b="1" dirty="0"/>
              <a:t>身体的距離を保ちながらも </a:t>
            </a:r>
            <a:endParaRPr lang="en-US" altLang="ja-JP" sz="3600" b="1" dirty="0"/>
          </a:p>
          <a:p>
            <a:pPr marL="0" indent="0" algn="ctr">
              <a:buNone/>
            </a:pPr>
            <a:endParaRPr lang="en-US" altLang="ja-JP" sz="3600" b="1" dirty="0"/>
          </a:p>
          <a:p>
            <a:pPr marL="0" indent="0" algn="ctr">
              <a:buNone/>
            </a:pPr>
            <a:endParaRPr lang="en-US" altLang="ja-JP" sz="3600" dirty="0"/>
          </a:p>
          <a:p>
            <a:pPr marL="0" indent="0">
              <a:buNone/>
            </a:pPr>
            <a:endParaRPr lang="en-US" altLang="ja-JP" dirty="0"/>
          </a:p>
          <a:p>
            <a:pPr marL="0" indent="0">
              <a:buNone/>
            </a:pPr>
            <a:endParaRPr lang="en-US" altLang="ja-JP" dirty="0"/>
          </a:p>
          <a:p>
            <a:pPr marL="0" indent="0">
              <a:buNone/>
            </a:pPr>
            <a:endParaRPr lang="en-US" altLang="ja-JP" dirty="0"/>
          </a:p>
        </p:txBody>
      </p:sp>
      <p:sp>
        <p:nvSpPr>
          <p:cNvPr id="11" name="正方形/長方形 10"/>
          <p:cNvSpPr/>
          <p:nvPr/>
        </p:nvSpPr>
        <p:spPr>
          <a:xfrm>
            <a:off x="234727" y="36359"/>
            <a:ext cx="1589440" cy="646331"/>
          </a:xfrm>
          <a:prstGeom prst="rect">
            <a:avLst/>
          </a:prstGeom>
          <a:noFill/>
        </p:spPr>
        <p:txBody>
          <a:bodyPr wrap="square" lIns="91440" tIns="45720" rIns="91440" bIns="45720">
            <a:spAutoFit/>
          </a:bodyPr>
          <a:lstStyle/>
          <a:p>
            <a:pPr algn="ctr"/>
            <a:r>
              <a:rPr lang="ja-JP"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まとめ</a:t>
            </a:r>
          </a:p>
        </p:txBody>
      </p:sp>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9922" y="4976593"/>
            <a:ext cx="1024078" cy="1344103"/>
          </a:xfrm>
          <a:prstGeom prst="rect">
            <a:avLst/>
          </a:prstGeom>
        </p:spPr>
      </p:pic>
    </p:spTree>
    <p:extLst>
      <p:ext uri="{BB962C8B-B14F-4D97-AF65-F5344CB8AC3E}">
        <p14:creationId xmlns:p14="http://schemas.microsoft.com/office/powerpoint/2010/main" val="3903391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3729861" y="137355"/>
            <a:ext cx="4950445" cy="5601029"/>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162949" y="1010438"/>
            <a:ext cx="3711665" cy="37455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人権教育は，自分の生き方を見つめ，共に人生観を築き上げる教育です。</a:t>
            </a:r>
            <a:endParaRPr lang="en-US" altLang="ja-JP"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endParaRPr lang="ja-JP" altLang="en-US"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自分を大切に</a:t>
            </a:r>
            <a:r>
              <a:rPr lang="en-US" altLang="ja-JP" sz="2900" dirty="0">
                <a:latin typeface="BIZ UD明朝 Medium" panose="02020500000000000000" pitchFamily="17" charset="-128"/>
                <a:ea typeface="BIZ UD明朝 Medium" panose="02020500000000000000" pitchFamily="17" charset="-128"/>
                <a:cs typeface="+mj-cs"/>
              </a:rPr>
              <a:t>…</a:t>
            </a:r>
            <a:br>
              <a:rPr lang="ja-JP" altLang="en-US" sz="2900" dirty="0">
                <a:latin typeface="BIZ UD明朝 Medium" panose="02020500000000000000" pitchFamily="17" charset="-128"/>
                <a:ea typeface="BIZ UD明朝 Medium" panose="02020500000000000000" pitchFamily="17" charset="-128"/>
                <a:cs typeface="+mj-cs"/>
              </a:rPr>
            </a:br>
            <a:r>
              <a:rPr lang="ja-JP" altLang="en-US" sz="2900" dirty="0">
                <a:latin typeface="BIZ UD明朝 Medium" panose="02020500000000000000" pitchFamily="17" charset="-128"/>
                <a:ea typeface="BIZ UD明朝 Medium" panose="02020500000000000000" pitchFamily="17" charset="-128"/>
                <a:cs typeface="+mj-cs"/>
              </a:rPr>
              <a:t>　 他の人を大切に</a:t>
            </a:r>
            <a:r>
              <a:rPr lang="en-US" altLang="ja-JP" sz="2900" dirty="0">
                <a:latin typeface="BIZ UD明朝 Medium" panose="02020500000000000000" pitchFamily="17" charset="-128"/>
                <a:ea typeface="BIZ UD明朝 Medium" panose="02020500000000000000" pitchFamily="17" charset="-128"/>
                <a:cs typeface="+mj-cs"/>
              </a:rPr>
              <a:t>…</a:t>
            </a:r>
          </a:p>
        </p:txBody>
      </p:sp>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14</a:t>
            </a:fld>
            <a:endParaRPr kumimoji="0" lang="en-US" altLang="ja-JP" sz="1000">
              <a:solidFill>
                <a:schemeClr val="bg1"/>
              </a:solidFill>
              <a:latin typeface="Calibri" panose="020F0502020204030204"/>
            </a:endParaRPr>
          </a:p>
        </p:txBody>
      </p:sp>
      <p:sp>
        <p:nvSpPr>
          <p:cNvPr id="9" name="テキスト ボックス 8">
            <a:extLst>
              <a:ext uri="{FF2B5EF4-FFF2-40B4-BE49-F238E27FC236}">
                <a16:creationId xmlns:a16="http://schemas.microsoft.com/office/drawing/2014/main" id="{62658F6D-5B88-4DF6-BDC9-831B39F2645D}"/>
              </a:ext>
            </a:extLst>
          </p:cNvPr>
          <p:cNvSpPr txBox="1"/>
          <p:nvPr/>
        </p:nvSpPr>
        <p:spPr>
          <a:xfrm>
            <a:off x="521702" y="5380672"/>
            <a:ext cx="5416145" cy="1477328"/>
          </a:xfrm>
          <a:prstGeom prst="rect">
            <a:avLst/>
          </a:prstGeom>
          <a:noFill/>
        </p:spPr>
        <p:txBody>
          <a:bodyPr wrap="square" rtlCol="0">
            <a:spAutoFit/>
          </a:bodyPr>
          <a:lstStyle/>
          <a:p>
            <a:r>
              <a:rPr kumimoji="1" lang="en-US" altLang="ja-JP" dirty="0"/>
              <a:t>《</a:t>
            </a:r>
            <a:r>
              <a:rPr kumimoji="1" lang="ja-JP" altLang="en-US" dirty="0"/>
              <a:t>参考・引用文献</a:t>
            </a:r>
            <a:r>
              <a:rPr kumimoji="1" lang="en-US" altLang="ja-JP" dirty="0"/>
              <a:t>》</a:t>
            </a:r>
          </a:p>
          <a:p>
            <a:r>
              <a:rPr kumimoji="1" lang="ja-JP" altLang="en-US" dirty="0"/>
              <a:t>　・　鹿児島県人権教育・啓発基本計画（２次改定）</a:t>
            </a:r>
            <a:endParaRPr lang="en-US" altLang="ja-JP" dirty="0"/>
          </a:p>
          <a:p>
            <a:r>
              <a:rPr kumimoji="1" lang="ja-JP" altLang="en-US" dirty="0"/>
              <a:t>　・　なくそう差別　築こう明るい社会</a:t>
            </a:r>
          </a:p>
          <a:p>
            <a:r>
              <a:rPr lang="en-US" altLang="ja-JP" dirty="0"/>
              <a:t> </a:t>
            </a:r>
            <a:r>
              <a:rPr lang="ja-JP" altLang="en-US" dirty="0"/>
              <a:t> ・　 令和４年度版　人権の擁護</a:t>
            </a:r>
          </a:p>
          <a:p>
            <a:endParaRPr kumimoji="1" lang="ja-JP" altLang="en-US" dirty="0"/>
          </a:p>
        </p:txBody>
      </p:sp>
    </p:spTree>
    <p:extLst>
      <p:ext uri="{BB962C8B-B14F-4D97-AF65-F5344CB8AC3E}">
        <p14:creationId xmlns:p14="http://schemas.microsoft.com/office/powerpoint/2010/main" val="387702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 y="23744"/>
            <a:ext cx="9144000" cy="68580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3" name="テキスト ボックス 2"/>
          <p:cNvSpPr txBox="1"/>
          <p:nvPr/>
        </p:nvSpPr>
        <p:spPr>
          <a:xfrm>
            <a:off x="255980" y="1026839"/>
            <a:ext cx="8648521" cy="2123658"/>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１　新型コロナウイルス感染症に</a:t>
            </a:r>
          </a:p>
          <a:p>
            <a:r>
              <a:rPr lang="ja-JP" altLang="en-US" sz="4400" dirty="0">
                <a:solidFill>
                  <a:prstClr val="white"/>
                </a:solidFill>
                <a:latin typeface="BIZ UDゴシック" panose="020B0400000000000000" pitchFamily="49" charset="-128"/>
                <a:ea typeface="BIZ UDゴシック" panose="020B0400000000000000" pitchFamily="49" charset="-128"/>
              </a:rPr>
              <a:t>　係る差別・偏見と３つの「こわ　</a:t>
            </a:r>
          </a:p>
          <a:p>
            <a:r>
              <a:rPr lang="ja-JP" altLang="en-US" sz="4400" dirty="0">
                <a:solidFill>
                  <a:prstClr val="white"/>
                </a:solidFill>
                <a:latin typeface="BIZ UDゴシック" panose="020B0400000000000000" pitchFamily="49" charset="-128"/>
                <a:ea typeface="BIZ UDゴシック" panose="020B0400000000000000" pitchFamily="49" charset="-128"/>
              </a:rPr>
              <a:t>　</a:t>
            </a:r>
            <a:r>
              <a:rPr lang="ja-JP" altLang="en-US" sz="4400" dirty="0" err="1">
                <a:solidFill>
                  <a:prstClr val="white"/>
                </a:solidFill>
                <a:latin typeface="BIZ UDゴシック" panose="020B0400000000000000" pitchFamily="49" charset="-128"/>
                <a:ea typeface="BIZ UDゴシック" panose="020B0400000000000000" pitchFamily="49" charset="-128"/>
              </a:rPr>
              <a:t>い</a:t>
            </a:r>
            <a:r>
              <a:rPr lang="ja-JP" altLang="en-US" sz="4400" dirty="0">
                <a:solidFill>
                  <a:prstClr val="white"/>
                </a:solidFill>
                <a:latin typeface="BIZ UDゴシック" panose="020B0400000000000000" pitchFamily="49" charset="-128"/>
                <a:ea typeface="BIZ UDゴシック" panose="020B0400000000000000" pitchFamily="49" charset="-128"/>
              </a:rPr>
              <a:t>顔」について</a:t>
            </a:r>
            <a:endParaRPr lang="en-US" altLang="ja-JP" sz="4400" dirty="0">
              <a:solidFill>
                <a:prstClr val="white"/>
              </a:solidFill>
              <a:latin typeface="BIZ UDゴシック" panose="020B0400000000000000" pitchFamily="49" charset="-128"/>
              <a:ea typeface="BIZ UDゴシック" panose="020B0400000000000000" pitchFamily="49" charset="-128"/>
            </a:endParaRPr>
          </a:p>
        </p:txBody>
      </p:sp>
      <p:sp>
        <p:nvSpPr>
          <p:cNvPr id="9" name="角丸四角形 8"/>
          <p:cNvSpPr/>
          <p:nvPr/>
        </p:nvSpPr>
        <p:spPr>
          <a:xfrm>
            <a:off x="3490744" y="6573477"/>
            <a:ext cx="514350" cy="25213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10" name="正方形/長方形 9"/>
          <p:cNvSpPr/>
          <p:nvPr/>
        </p:nvSpPr>
        <p:spPr>
          <a:xfrm>
            <a:off x="3710641" y="6573477"/>
            <a:ext cx="77619" cy="252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11" name="テキスト ボックス 10"/>
          <p:cNvSpPr txBox="1"/>
          <p:nvPr/>
        </p:nvSpPr>
        <p:spPr>
          <a:xfrm>
            <a:off x="255980" y="3369768"/>
            <a:ext cx="8648521" cy="1446550"/>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２　</a:t>
            </a:r>
            <a:r>
              <a:rPr lang="ja-JP" altLang="en-US" sz="4400" dirty="0">
                <a:solidFill>
                  <a:schemeClr val="bg1"/>
                </a:solidFill>
                <a:latin typeface="BIZ UDゴシック" panose="020B0400000000000000" pitchFamily="49" charset="-128"/>
                <a:ea typeface="BIZ UDゴシック" panose="020B0400000000000000" pitchFamily="49" charset="-128"/>
              </a:rPr>
              <a:t>偏見や差別の防止等の徹底に</a:t>
            </a:r>
          </a:p>
          <a:p>
            <a:r>
              <a:rPr lang="ja-JP" altLang="en-US" sz="4400" dirty="0">
                <a:solidFill>
                  <a:schemeClr val="bg1"/>
                </a:solidFill>
                <a:latin typeface="BIZ UDゴシック" panose="020B0400000000000000" pitchFamily="49" charset="-128"/>
                <a:ea typeface="BIZ UDゴシック" panose="020B0400000000000000" pitchFamily="49" charset="-128"/>
              </a:rPr>
              <a:t>　  ついて（通知等）</a:t>
            </a:r>
            <a:endParaRPr lang="en-US" altLang="ja-JP" sz="4400" dirty="0">
              <a:solidFill>
                <a:prstClr val="white"/>
              </a:solidFill>
              <a:latin typeface="BIZ UDゴシック" panose="020B0400000000000000" pitchFamily="49" charset="-128"/>
              <a:ea typeface="BIZ UDゴシック" panose="020B0400000000000000" pitchFamily="49" charset="-128"/>
            </a:endParaRPr>
          </a:p>
        </p:txBody>
      </p:sp>
      <p:sp>
        <p:nvSpPr>
          <p:cNvPr id="12" name="テキスト ボックス 11"/>
          <p:cNvSpPr txBox="1"/>
          <p:nvPr/>
        </p:nvSpPr>
        <p:spPr>
          <a:xfrm>
            <a:off x="247736" y="4907657"/>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３　指導の留意点</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759" y="4632720"/>
            <a:ext cx="2195189" cy="2088756"/>
          </a:xfrm>
          <a:prstGeom prst="rect">
            <a:avLst/>
          </a:prstGeom>
        </p:spPr>
      </p:pic>
    </p:spTree>
    <p:extLst>
      <p:ext uri="{BB962C8B-B14F-4D97-AF65-F5344CB8AC3E}">
        <p14:creationId xmlns:p14="http://schemas.microsoft.com/office/powerpoint/2010/main" val="265850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834187" y="1026881"/>
            <a:ext cx="7482003" cy="4949126"/>
          </a:xfrm>
          <a:prstGeom prst="rect">
            <a:avLst/>
          </a:prstGeom>
          <a:solidFill>
            <a:schemeClr val="accent1">
              <a:lumMod val="20000"/>
              <a:lumOff val="80000"/>
            </a:schemeClr>
          </a:solidFill>
          <a:ln>
            <a:noFill/>
          </a:ln>
          <a:extLst/>
        </p:spPr>
      </p:pic>
      <p:sp>
        <p:nvSpPr>
          <p:cNvPr id="4" name="Rectangle 1"/>
          <p:cNvSpPr>
            <a:spLocks noGrp="1" noChangeArrowheads="1"/>
          </p:cNvSpPr>
          <p:nvPr>
            <p:ph type="title"/>
          </p:nvPr>
        </p:nvSpPr>
        <p:spPr>
          <a:xfrm>
            <a:off x="3049924" y="6091124"/>
            <a:ext cx="5266267" cy="523220"/>
          </a:xfrm>
          <a:solidFill>
            <a:srgbClr val="FFFF00"/>
          </a:solidFill>
        </p:spPr>
        <p:txBody>
          <a:bodyPr wrap="square">
            <a:spAutoFit/>
          </a:bodyPr>
          <a:lstStyle/>
          <a:p>
            <a:pPr defTabSz="914400">
              <a:lnSpc>
                <a:spcPct val="100000"/>
              </a:lnSpc>
            </a:pPr>
            <a:r>
              <a:rPr kumimoji="0" lang="ja-JP" altLang="en-US" sz="1400" b="1" dirty="0">
                <a:solidFill>
                  <a:srgbClr val="000000"/>
                </a:solidFill>
                <a:latin typeface="Arial" panose="020B0604020202020204" pitchFamily="34" charset="0"/>
                <a:cs typeface="Times New Roman" panose="02020603050405020304" pitchFamily="18" charset="0"/>
              </a:rPr>
              <a:t>文部科学省改訂「生きる力」を育む中学校保健教育の手引</a:t>
            </a:r>
            <a:r>
              <a:rPr kumimoji="0" lang="en-US" altLang="ja-JP" sz="1400" b="1" dirty="0">
                <a:solidFill>
                  <a:srgbClr val="000000"/>
                </a:solidFill>
                <a:latin typeface="Arial" panose="020B0604020202020204" pitchFamily="34" charset="0"/>
                <a:cs typeface="Times New Roman" panose="02020603050405020304" pitchFamily="18" charset="0"/>
              </a:rPr>
              <a:t>(</a:t>
            </a:r>
            <a:r>
              <a:rPr kumimoji="0" lang="ja-JP" altLang="en-US" sz="1400" b="1" dirty="0">
                <a:solidFill>
                  <a:srgbClr val="000000"/>
                </a:solidFill>
                <a:latin typeface="Arial" panose="020B0604020202020204" pitchFamily="34" charset="0"/>
                <a:cs typeface="Times New Roman" panose="02020603050405020304" pitchFamily="18" charset="0"/>
              </a:rPr>
              <a:t>追補版</a:t>
            </a:r>
            <a:r>
              <a:rPr kumimoji="0" lang="en-US" altLang="ja-JP" sz="1400" b="1" dirty="0">
                <a:solidFill>
                  <a:srgbClr val="000000"/>
                </a:solidFill>
                <a:latin typeface="Arial" panose="020B0604020202020204" pitchFamily="34" charset="0"/>
                <a:cs typeface="Times New Roman" panose="02020603050405020304" pitchFamily="18" charset="0"/>
              </a:rPr>
              <a:t>)</a:t>
            </a:r>
            <a:br>
              <a:rPr kumimoji="0" lang="ja-JP" altLang="en-US" sz="1400" b="1" dirty="0">
                <a:solidFill>
                  <a:srgbClr val="000000"/>
                </a:solidFill>
                <a:latin typeface="Arial" panose="020B0604020202020204" pitchFamily="34" charset="0"/>
                <a:cs typeface="Times New Roman" panose="02020603050405020304" pitchFamily="18" charset="0"/>
              </a:rPr>
            </a:br>
            <a:r>
              <a:rPr kumimoji="0" lang="ja-JP" altLang="en-US" sz="1400" b="1" dirty="0">
                <a:solidFill>
                  <a:srgbClr val="000000"/>
                </a:solidFill>
                <a:latin typeface="Arial" panose="020B0604020202020204" pitchFamily="34" charset="0"/>
                <a:cs typeface="Times New Roman" panose="02020603050405020304" pitchFamily="18" charset="0"/>
              </a:rPr>
              <a:t>保健体育</a:t>
            </a:r>
            <a:r>
              <a:rPr kumimoji="0" lang="en-US" altLang="ja-JP" sz="1400" b="1" dirty="0">
                <a:solidFill>
                  <a:srgbClr val="000000"/>
                </a:solidFill>
                <a:latin typeface="Arial" panose="020B0604020202020204" pitchFamily="34" charset="0"/>
                <a:cs typeface="Times New Roman" panose="02020603050405020304" pitchFamily="18" charset="0"/>
              </a:rPr>
              <a:t>(</a:t>
            </a:r>
            <a:r>
              <a:rPr kumimoji="0" lang="ja-JP" altLang="en-US" sz="1400" b="1" dirty="0">
                <a:solidFill>
                  <a:srgbClr val="000000"/>
                </a:solidFill>
                <a:latin typeface="Arial" panose="020B0604020202020204" pitchFamily="34" charset="0"/>
                <a:cs typeface="Times New Roman" panose="02020603050405020304" pitchFamily="18" charset="0"/>
              </a:rPr>
              <a:t>保健分野</a:t>
            </a:r>
            <a:r>
              <a:rPr kumimoji="0" lang="en-US" altLang="ja-JP" sz="1400" b="1" dirty="0">
                <a:solidFill>
                  <a:srgbClr val="000000"/>
                </a:solidFill>
                <a:latin typeface="Arial" panose="020B0604020202020204" pitchFamily="34" charset="0"/>
                <a:cs typeface="Times New Roman" panose="02020603050405020304" pitchFamily="18" charset="0"/>
              </a:rPr>
              <a:t>)</a:t>
            </a:r>
            <a:r>
              <a:rPr kumimoji="0" lang="ja-JP" altLang="en-US" sz="1400" b="1" dirty="0">
                <a:solidFill>
                  <a:srgbClr val="000000"/>
                </a:solidFill>
                <a:latin typeface="Arial" panose="020B0604020202020204" pitchFamily="34" charset="0"/>
                <a:cs typeface="Times New Roman" panose="02020603050405020304" pitchFamily="18" charset="0"/>
              </a:rPr>
              <a:t>第</a:t>
            </a:r>
            <a:r>
              <a:rPr kumimoji="0" lang="en-US" altLang="ja-JP" sz="1400" b="1" dirty="0">
                <a:solidFill>
                  <a:srgbClr val="000000"/>
                </a:solidFill>
                <a:latin typeface="Arial" panose="020B0604020202020204" pitchFamily="34" charset="0"/>
                <a:cs typeface="Times New Roman" panose="02020603050405020304" pitchFamily="18" charset="0"/>
              </a:rPr>
              <a:t>3</a:t>
            </a:r>
            <a:r>
              <a:rPr kumimoji="0" lang="ja-JP" altLang="en-US" sz="1400" b="1" dirty="0">
                <a:solidFill>
                  <a:srgbClr val="000000"/>
                </a:solidFill>
                <a:latin typeface="Arial" panose="020B0604020202020204" pitchFamily="34" charset="0"/>
                <a:cs typeface="Times New Roman" panose="02020603050405020304" pitchFamily="18" charset="0"/>
              </a:rPr>
              <a:t>学年指導事例「感染症の予防」より</a:t>
            </a:r>
            <a:endParaRPr kumimoji="0" lang="ja-JP" altLang="en-US" sz="1400" dirty="0">
              <a:latin typeface="Arial" panose="020B0604020202020204" pitchFamily="34" charset="0"/>
            </a:endParaRPr>
          </a:p>
        </p:txBody>
      </p:sp>
      <p:sp>
        <p:nvSpPr>
          <p:cNvPr id="5" name="角丸四角形 4"/>
          <p:cNvSpPr/>
          <p:nvPr/>
        </p:nvSpPr>
        <p:spPr>
          <a:xfrm>
            <a:off x="834188" y="142114"/>
            <a:ext cx="7632479" cy="702771"/>
          </a:xfrm>
          <a:prstGeom prst="roundRect">
            <a:avLst>
              <a:gd name="adj"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新型コロナウイルス感染症に係る差別・偏見の問題</a:t>
            </a:r>
            <a:endParaRPr kumimoji="1" lang="ja-JP" altLang="en-US" sz="2400" dirty="0"/>
          </a:p>
        </p:txBody>
      </p:sp>
      <p:sp>
        <p:nvSpPr>
          <p:cNvPr id="2" name="正方形/長方形 1"/>
          <p:cNvSpPr/>
          <p:nvPr/>
        </p:nvSpPr>
        <p:spPr>
          <a:xfrm>
            <a:off x="7643201" y="895341"/>
            <a:ext cx="823466" cy="378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2519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172" name="Rectangle 11"/>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4" name="正方形/長方形 13"/>
          <p:cNvSpPr/>
          <p:nvPr/>
        </p:nvSpPr>
        <p:spPr>
          <a:xfrm>
            <a:off x="176676" y="798513"/>
            <a:ext cx="8818563" cy="5624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5" name="テキスト ボックス 11"/>
          <p:cNvSpPr txBox="1"/>
          <p:nvPr/>
        </p:nvSpPr>
        <p:spPr>
          <a:xfrm>
            <a:off x="3930650" y="855663"/>
            <a:ext cx="1362075" cy="671512"/>
          </a:xfrm>
          <a:prstGeom prst="rect">
            <a:avLst/>
          </a:prstGeom>
          <a:solidFill>
            <a:schemeClr val="bg2">
              <a:lumMod val="60000"/>
              <a:lumOff val="40000"/>
            </a:schemeClr>
          </a:solidFill>
        </p:spPr>
        <p:txBody>
          <a:bodyPr/>
          <a:lstStyle/>
          <a:p>
            <a:pPr indent="153035">
              <a:spcAft>
                <a:spcPts val="0"/>
              </a:spcAft>
              <a:defRPr/>
            </a:pPr>
            <a:r>
              <a:rPr lang="en-US" spc="-30" dirty="0">
                <a:solidFill>
                  <a:srgbClr val="000000"/>
                </a:solidFill>
                <a:latin typeface="HG丸ｺﾞｼｯｸM-PRO" panose="020F0600000000000000" pitchFamily="50" charset="-128"/>
                <a:cs typeface="Times New Roman" panose="02020603050405020304" pitchFamily="18" charset="0"/>
              </a:rPr>
              <a:t>第１</a:t>
            </a:r>
            <a:r>
              <a:rPr lang="ja-JP" spc="-30" dirty="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の</a:t>
            </a:r>
            <a:r>
              <a:rPr lang="en-US" spc="-30" dirty="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顔</a:t>
            </a:r>
            <a:endParaRPr lang="ja-JP" dirty="0">
              <a:latin typeface="ＭＳ Ｐゴシック" panose="020B0600070205080204" pitchFamily="50" charset="-128"/>
              <a:cs typeface="ＭＳ Ｐゴシック" panose="020B0600070205080204" pitchFamily="50" charset="-128"/>
            </a:endParaRPr>
          </a:p>
          <a:p>
            <a:pPr indent="145415">
              <a:spcAft>
                <a:spcPts val="0"/>
              </a:spcAft>
              <a:defRPr/>
            </a:pPr>
            <a:r>
              <a:rPr lang="ja-JP" spc="-30" dirty="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a:t>
            </a:r>
            <a:r>
              <a:rPr lang="en-US" spc="-30" dirty="0" err="1">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病気</a:t>
            </a:r>
            <a:r>
              <a:rPr lang="ja-JP" spc="-30" dirty="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a:t>
            </a:r>
            <a:endParaRPr lang="ja-JP" dirty="0">
              <a:latin typeface="ＭＳ Ｐゴシック" panose="020B0600070205080204" pitchFamily="50" charset="-128"/>
              <a:cs typeface="ＭＳ Ｐゴシック" panose="020B0600070205080204" pitchFamily="50" charset="-128"/>
            </a:endParaRPr>
          </a:p>
        </p:txBody>
      </p:sp>
      <p:grpSp>
        <p:nvGrpSpPr>
          <p:cNvPr id="135175" name="グループ化 15"/>
          <p:cNvGrpSpPr>
            <a:grpSpLocks/>
          </p:cNvGrpSpPr>
          <p:nvPr/>
        </p:nvGrpSpPr>
        <p:grpSpPr bwMode="auto">
          <a:xfrm>
            <a:off x="4117975" y="1585913"/>
            <a:ext cx="885825" cy="855662"/>
            <a:chOff x="0" y="0"/>
            <a:chExt cx="5048250" cy="5086350"/>
          </a:xfrm>
        </p:grpSpPr>
        <p:grpSp>
          <p:nvGrpSpPr>
            <p:cNvPr id="135260" name="グループ化 16"/>
            <p:cNvGrpSpPr>
              <a:grpSpLocks/>
            </p:cNvGrpSpPr>
            <p:nvPr/>
          </p:nvGrpSpPr>
          <p:grpSpPr bwMode="auto">
            <a:xfrm>
              <a:off x="0" y="0"/>
              <a:ext cx="5048250" cy="5086350"/>
              <a:chOff x="0" y="0"/>
              <a:chExt cx="5048250" cy="5086350"/>
            </a:xfrm>
          </p:grpSpPr>
          <p:grpSp>
            <p:nvGrpSpPr>
              <p:cNvPr id="135264" name="グループ化 20"/>
              <p:cNvGrpSpPr>
                <a:grpSpLocks/>
              </p:cNvGrpSpPr>
              <p:nvPr/>
            </p:nvGrpSpPr>
            <p:grpSpPr bwMode="auto">
              <a:xfrm>
                <a:off x="2428875" y="0"/>
                <a:ext cx="390525" cy="523875"/>
                <a:chOff x="2428875" y="0"/>
                <a:chExt cx="390525" cy="523875"/>
              </a:xfrm>
            </p:grpSpPr>
            <p:sp>
              <p:nvSpPr>
                <p:cNvPr id="135311" name="楕円 53"/>
                <p:cNvSpPr>
                  <a:spLocks noChangeArrowheads="1"/>
                </p:cNvSpPr>
                <p:nvPr/>
              </p:nvSpPr>
              <p:spPr bwMode="auto">
                <a:xfrm>
                  <a:off x="2495550" y="13335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312" name="楕円 54"/>
                <p:cNvSpPr>
                  <a:spLocks noChangeArrowheads="1"/>
                </p:cNvSpPr>
                <p:nvPr/>
              </p:nvSpPr>
              <p:spPr bwMode="auto">
                <a:xfrm rot="5400000">
                  <a:off x="2495550" y="-6667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65" name="グループ化 21"/>
              <p:cNvGrpSpPr>
                <a:grpSpLocks/>
              </p:cNvGrpSpPr>
              <p:nvPr/>
            </p:nvGrpSpPr>
            <p:grpSpPr bwMode="auto">
              <a:xfrm rot="10800000">
                <a:off x="2276475" y="4562475"/>
                <a:ext cx="390525" cy="523875"/>
                <a:chOff x="2276475" y="4562475"/>
                <a:chExt cx="390525" cy="523875"/>
              </a:xfrm>
            </p:grpSpPr>
            <p:sp>
              <p:nvSpPr>
                <p:cNvPr id="135309" name="楕円 51"/>
                <p:cNvSpPr>
                  <a:spLocks noChangeArrowheads="1"/>
                </p:cNvSpPr>
                <p:nvPr/>
              </p:nvSpPr>
              <p:spPr bwMode="auto">
                <a:xfrm>
                  <a:off x="2343150" y="469582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310" name="楕円 52"/>
                <p:cNvSpPr>
                  <a:spLocks noChangeArrowheads="1"/>
                </p:cNvSpPr>
                <p:nvPr/>
              </p:nvSpPr>
              <p:spPr bwMode="auto">
                <a:xfrm rot="5400000">
                  <a:off x="2343150" y="449580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66" name="グループ化 22"/>
              <p:cNvGrpSpPr>
                <a:grpSpLocks/>
              </p:cNvGrpSpPr>
              <p:nvPr/>
            </p:nvGrpSpPr>
            <p:grpSpPr bwMode="auto">
              <a:xfrm rot="-5400000">
                <a:off x="66675" y="2381250"/>
                <a:ext cx="390525" cy="523875"/>
                <a:chOff x="66675" y="2381250"/>
                <a:chExt cx="390525" cy="523875"/>
              </a:xfrm>
            </p:grpSpPr>
            <p:sp>
              <p:nvSpPr>
                <p:cNvPr id="135307" name="楕円 49"/>
                <p:cNvSpPr>
                  <a:spLocks noChangeArrowheads="1"/>
                </p:cNvSpPr>
                <p:nvPr/>
              </p:nvSpPr>
              <p:spPr bwMode="auto">
                <a:xfrm>
                  <a:off x="133350" y="251460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308" name="楕円 50"/>
                <p:cNvSpPr>
                  <a:spLocks noChangeArrowheads="1"/>
                </p:cNvSpPr>
                <p:nvPr/>
              </p:nvSpPr>
              <p:spPr bwMode="auto">
                <a:xfrm rot="5400000">
                  <a:off x="133350" y="231457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67" name="グループ化 23"/>
              <p:cNvGrpSpPr>
                <a:grpSpLocks/>
              </p:cNvGrpSpPr>
              <p:nvPr/>
            </p:nvGrpSpPr>
            <p:grpSpPr bwMode="auto">
              <a:xfrm rot="5400000">
                <a:off x="4591050" y="2333625"/>
                <a:ext cx="390525" cy="523875"/>
                <a:chOff x="4591050" y="2333625"/>
                <a:chExt cx="390525" cy="523875"/>
              </a:xfrm>
            </p:grpSpPr>
            <p:sp>
              <p:nvSpPr>
                <p:cNvPr id="135305" name="楕円 47"/>
                <p:cNvSpPr>
                  <a:spLocks noChangeArrowheads="1"/>
                </p:cNvSpPr>
                <p:nvPr/>
              </p:nvSpPr>
              <p:spPr bwMode="auto">
                <a:xfrm>
                  <a:off x="4657725" y="246697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306" name="楕円 48"/>
                <p:cNvSpPr>
                  <a:spLocks noChangeArrowheads="1"/>
                </p:cNvSpPr>
                <p:nvPr/>
              </p:nvSpPr>
              <p:spPr bwMode="auto">
                <a:xfrm rot="5400000">
                  <a:off x="4657725" y="226695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68" name="グループ化 24"/>
              <p:cNvGrpSpPr>
                <a:grpSpLocks/>
              </p:cNvGrpSpPr>
              <p:nvPr/>
            </p:nvGrpSpPr>
            <p:grpSpPr bwMode="auto">
              <a:xfrm rot="2700000">
                <a:off x="4029074" y="847725"/>
                <a:ext cx="390525" cy="523875"/>
                <a:chOff x="4029074" y="847725"/>
                <a:chExt cx="390525" cy="523875"/>
              </a:xfrm>
            </p:grpSpPr>
            <p:sp>
              <p:nvSpPr>
                <p:cNvPr id="135303" name="楕円 45"/>
                <p:cNvSpPr>
                  <a:spLocks noChangeArrowheads="1"/>
                </p:cNvSpPr>
                <p:nvPr/>
              </p:nvSpPr>
              <p:spPr bwMode="auto">
                <a:xfrm>
                  <a:off x="4095749" y="98107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304" name="楕円 46"/>
                <p:cNvSpPr>
                  <a:spLocks noChangeArrowheads="1"/>
                </p:cNvSpPr>
                <p:nvPr/>
              </p:nvSpPr>
              <p:spPr bwMode="auto">
                <a:xfrm rot="5400000">
                  <a:off x="4095749" y="78105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69" name="グループ化 25"/>
              <p:cNvGrpSpPr>
                <a:grpSpLocks/>
              </p:cNvGrpSpPr>
              <p:nvPr/>
            </p:nvGrpSpPr>
            <p:grpSpPr bwMode="auto">
              <a:xfrm rot="2039212">
                <a:off x="3324224" y="304800"/>
                <a:ext cx="390525" cy="523875"/>
                <a:chOff x="3324224" y="304800"/>
                <a:chExt cx="390525" cy="523875"/>
              </a:xfrm>
            </p:grpSpPr>
            <p:sp>
              <p:nvSpPr>
                <p:cNvPr id="135301" name="楕円 43"/>
                <p:cNvSpPr>
                  <a:spLocks noChangeArrowheads="1"/>
                </p:cNvSpPr>
                <p:nvPr/>
              </p:nvSpPr>
              <p:spPr bwMode="auto">
                <a:xfrm>
                  <a:off x="3390899" y="43815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302" name="楕円 44"/>
                <p:cNvSpPr>
                  <a:spLocks noChangeArrowheads="1"/>
                </p:cNvSpPr>
                <p:nvPr/>
              </p:nvSpPr>
              <p:spPr bwMode="auto">
                <a:xfrm rot="5400000">
                  <a:off x="3390899" y="23812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70" name="グループ化 26"/>
              <p:cNvGrpSpPr>
                <a:grpSpLocks/>
              </p:cNvGrpSpPr>
              <p:nvPr/>
            </p:nvGrpSpPr>
            <p:grpSpPr bwMode="auto">
              <a:xfrm rot="4111500">
                <a:off x="4495799" y="1628775"/>
                <a:ext cx="390525" cy="523875"/>
                <a:chOff x="4495799" y="1628775"/>
                <a:chExt cx="390525" cy="523875"/>
              </a:xfrm>
            </p:grpSpPr>
            <p:sp>
              <p:nvSpPr>
                <p:cNvPr id="135299" name="楕円 41"/>
                <p:cNvSpPr>
                  <a:spLocks noChangeArrowheads="1"/>
                </p:cNvSpPr>
                <p:nvPr/>
              </p:nvSpPr>
              <p:spPr bwMode="auto">
                <a:xfrm>
                  <a:off x="4562474" y="176212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300" name="楕円 42"/>
                <p:cNvSpPr>
                  <a:spLocks noChangeArrowheads="1"/>
                </p:cNvSpPr>
                <p:nvPr/>
              </p:nvSpPr>
              <p:spPr bwMode="auto">
                <a:xfrm rot="5400000">
                  <a:off x="4562474" y="156210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71" name="グループ化 27"/>
              <p:cNvGrpSpPr>
                <a:grpSpLocks/>
              </p:cNvGrpSpPr>
              <p:nvPr/>
            </p:nvGrpSpPr>
            <p:grpSpPr bwMode="auto">
              <a:xfrm rot="-1163708">
                <a:off x="1438273" y="161925"/>
                <a:ext cx="390525" cy="523875"/>
                <a:chOff x="1438273" y="161925"/>
                <a:chExt cx="390525" cy="523875"/>
              </a:xfrm>
            </p:grpSpPr>
            <p:sp>
              <p:nvSpPr>
                <p:cNvPr id="135297" name="楕円 39"/>
                <p:cNvSpPr>
                  <a:spLocks noChangeArrowheads="1"/>
                </p:cNvSpPr>
                <p:nvPr/>
              </p:nvSpPr>
              <p:spPr bwMode="auto">
                <a:xfrm>
                  <a:off x="1504948" y="29527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98" name="楕円 40"/>
                <p:cNvSpPr>
                  <a:spLocks noChangeArrowheads="1"/>
                </p:cNvSpPr>
                <p:nvPr/>
              </p:nvSpPr>
              <p:spPr bwMode="auto">
                <a:xfrm rot="5400000">
                  <a:off x="1504948" y="9525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72" name="グループ化 28"/>
              <p:cNvGrpSpPr>
                <a:grpSpLocks/>
              </p:cNvGrpSpPr>
              <p:nvPr/>
            </p:nvGrpSpPr>
            <p:grpSpPr bwMode="auto">
              <a:xfrm rot="-2050693">
                <a:off x="723898" y="695326"/>
                <a:ext cx="390525" cy="523875"/>
                <a:chOff x="723898" y="695326"/>
                <a:chExt cx="390525" cy="523875"/>
              </a:xfrm>
            </p:grpSpPr>
            <p:sp>
              <p:nvSpPr>
                <p:cNvPr id="135295" name="楕円 37"/>
                <p:cNvSpPr>
                  <a:spLocks noChangeArrowheads="1"/>
                </p:cNvSpPr>
                <p:nvPr/>
              </p:nvSpPr>
              <p:spPr bwMode="auto">
                <a:xfrm>
                  <a:off x="790573" y="828676"/>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96" name="楕円 38"/>
                <p:cNvSpPr>
                  <a:spLocks noChangeArrowheads="1"/>
                </p:cNvSpPr>
                <p:nvPr/>
              </p:nvSpPr>
              <p:spPr bwMode="auto">
                <a:xfrm rot="5400000">
                  <a:off x="790573" y="628651"/>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73" name="グループ化 29"/>
              <p:cNvGrpSpPr>
                <a:grpSpLocks/>
              </p:cNvGrpSpPr>
              <p:nvPr/>
            </p:nvGrpSpPr>
            <p:grpSpPr bwMode="auto">
              <a:xfrm rot="-3345564">
                <a:off x="219072" y="1476375"/>
                <a:ext cx="390525" cy="523875"/>
                <a:chOff x="219072" y="1476375"/>
                <a:chExt cx="390525" cy="523875"/>
              </a:xfrm>
            </p:grpSpPr>
            <p:sp>
              <p:nvSpPr>
                <p:cNvPr id="135293" name="楕円 35"/>
                <p:cNvSpPr>
                  <a:spLocks noChangeArrowheads="1"/>
                </p:cNvSpPr>
                <p:nvPr/>
              </p:nvSpPr>
              <p:spPr bwMode="auto">
                <a:xfrm>
                  <a:off x="285747" y="160972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94" name="楕円 36"/>
                <p:cNvSpPr>
                  <a:spLocks noChangeArrowheads="1"/>
                </p:cNvSpPr>
                <p:nvPr/>
              </p:nvSpPr>
              <p:spPr bwMode="auto">
                <a:xfrm rot="5400000">
                  <a:off x="285747" y="140970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74" name="グループ化 30"/>
              <p:cNvGrpSpPr>
                <a:grpSpLocks/>
              </p:cNvGrpSpPr>
              <p:nvPr/>
            </p:nvGrpSpPr>
            <p:grpSpPr bwMode="auto">
              <a:xfrm rot="7557209">
                <a:off x="4124322" y="3667125"/>
                <a:ext cx="390525" cy="523875"/>
                <a:chOff x="4124322" y="3667125"/>
                <a:chExt cx="390525" cy="523875"/>
              </a:xfrm>
            </p:grpSpPr>
            <p:sp>
              <p:nvSpPr>
                <p:cNvPr id="135291" name="楕円 33"/>
                <p:cNvSpPr>
                  <a:spLocks noChangeArrowheads="1"/>
                </p:cNvSpPr>
                <p:nvPr/>
              </p:nvSpPr>
              <p:spPr bwMode="auto">
                <a:xfrm>
                  <a:off x="4190997" y="380047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92" name="楕円 34"/>
                <p:cNvSpPr>
                  <a:spLocks noChangeArrowheads="1"/>
                </p:cNvSpPr>
                <p:nvPr/>
              </p:nvSpPr>
              <p:spPr bwMode="auto">
                <a:xfrm rot="5400000">
                  <a:off x="4190997" y="360045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75" name="グループ化 31"/>
              <p:cNvGrpSpPr>
                <a:grpSpLocks/>
              </p:cNvGrpSpPr>
              <p:nvPr/>
            </p:nvGrpSpPr>
            <p:grpSpPr bwMode="auto">
              <a:xfrm rot="6439800">
                <a:off x="4438647" y="3048001"/>
                <a:ext cx="390525" cy="523875"/>
                <a:chOff x="4438647" y="3048001"/>
                <a:chExt cx="390525" cy="523875"/>
              </a:xfrm>
            </p:grpSpPr>
            <p:sp>
              <p:nvSpPr>
                <p:cNvPr id="135289" name="楕円 31"/>
                <p:cNvSpPr>
                  <a:spLocks noChangeArrowheads="1"/>
                </p:cNvSpPr>
                <p:nvPr/>
              </p:nvSpPr>
              <p:spPr bwMode="auto">
                <a:xfrm>
                  <a:off x="4505322" y="3181351"/>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90" name="楕円 32"/>
                <p:cNvSpPr>
                  <a:spLocks noChangeArrowheads="1"/>
                </p:cNvSpPr>
                <p:nvPr/>
              </p:nvSpPr>
              <p:spPr bwMode="auto">
                <a:xfrm rot="5400000">
                  <a:off x="4505322" y="2981326"/>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76" name="グループ化 32"/>
              <p:cNvGrpSpPr>
                <a:grpSpLocks/>
              </p:cNvGrpSpPr>
              <p:nvPr/>
            </p:nvGrpSpPr>
            <p:grpSpPr bwMode="auto">
              <a:xfrm rot="8568081">
                <a:off x="3419472" y="4257676"/>
                <a:ext cx="390525" cy="523875"/>
                <a:chOff x="3419472" y="4257676"/>
                <a:chExt cx="390525" cy="523875"/>
              </a:xfrm>
            </p:grpSpPr>
            <p:sp>
              <p:nvSpPr>
                <p:cNvPr id="135287" name="楕円 29"/>
                <p:cNvSpPr>
                  <a:spLocks noChangeArrowheads="1"/>
                </p:cNvSpPr>
                <p:nvPr/>
              </p:nvSpPr>
              <p:spPr bwMode="auto">
                <a:xfrm>
                  <a:off x="3486147" y="4391026"/>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88" name="楕円 30"/>
                <p:cNvSpPr>
                  <a:spLocks noChangeArrowheads="1"/>
                </p:cNvSpPr>
                <p:nvPr/>
              </p:nvSpPr>
              <p:spPr bwMode="auto">
                <a:xfrm rot="5400000">
                  <a:off x="3486147" y="4191001"/>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77" name="グループ化 33"/>
              <p:cNvGrpSpPr>
                <a:grpSpLocks/>
              </p:cNvGrpSpPr>
              <p:nvPr/>
            </p:nvGrpSpPr>
            <p:grpSpPr bwMode="auto">
              <a:xfrm rot="-6849275">
                <a:off x="285747" y="3267076"/>
                <a:ext cx="390525" cy="523875"/>
                <a:chOff x="285747" y="3267076"/>
                <a:chExt cx="390525" cy="523875"/>
              </a:xfrm>
            </p:grpSpPr>
            <p:sp>
              <p:nvSpPr>
                <p:cNvPr id="135285" name="楕円 27"/>
                <p:cNvSpPr>
                  <a:spLocks noChangeArrowheads="1"/>
                </p:cNvSpPr>
                <p:nvPr/>
              </p:nvSpPr>
              <p:spPr bwMode="auto">
                <a:xfrm>
                  <a:off x="352422" y="3400426"/>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86" name="楕円 28"/>
                <p:cNvSpPr>
                  <a:spLocks noChangeArrowheads="1"/>
                </p:cNvSpPr>
                <p:nvPr/>
              </p:nvSpPr>
              <p:spPr bwMode="auto">
                <a:xfrm rot="5400000">
                  <a:off x="352422" y="3200401"/>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78" name="グループ化 34"/>
              <p:cNvGrpSpPr>
                <a:grpSpLocks/>
              </p:cNvGrpSpPr>
              <p:nvPr/>
            </p:nvGrpSpPr>
            <p:grpSpPr bwMode="auto">
              <a:xfrm rot="-8907674">
                <a:off x="1276347" y="4295776"/>
                <a:ext cx="390525" cy="523875"/>
                <a:chOff x="1276347" y="4295776"/>
                <a:chExt cx="390525" cy="523875"/>
              </a:xfrm>
            </p:grpSpPr>
            <p:sp>
              <p:nvSpPr>
                <p:cNvPr id="135283" name="楕円 25"/>
                <p:cNvSpPr>
                  <a:spLocks noChangeArrowheads="1"/>
                </p:cNvSpPr>
                <p:nvPr/>
              </p:nvSpPr>
              <p:spPr bwMode="auto">
                <a:xfrm>
                  <a:off x="1343022" y="4429126"/>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84" name="楕円 26"/>
                <p:cNvSpPr>
                  <a:spLocks noChangeArrowheads="1"/>
                </p:cNvSpPr>
                <p:nvPr/>
              </p:nvSpPr>
              <p:spPr bwMode="auto">
                <a:xfrm rot="5400000">
                  <a:off x="1343022" y="4229101"/>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79" name="グループ化 35"/>
              <p:cNvGrpSpPr>
                <a:grpSpLocks/>
              </p:cNvGrpSpPr>
              <p:nvPr/>
            </p:nvGrpSpPr>
            <p:grpSpPr bwMode="auto">
              <a:xfrm rot="-7935412">
                <a:off x="676272" y="3829051"/>
                <a:ext cx="390525" cy="523875"/>
                <a:chOff x="676272" y="3829051"/>
                <a:chExt cx="390525" cy="523875"/>
              </a:xfrm>
            </p:grpSpPr>
            <p:sp>
              <p:nvSpPr>
                <p:cNvPr id="135281" name="楕円 23"/>
                <p:cNvSpPr>
                  <a:spLocks noChangeArrowheads="1"/>
                </p:cNvSpPr>
                <p:nvPr/>
              </p:nvSpPr>
              <p:spPr bwMode="auto">
                <a:xfrm>
                  <a:off x="742947" y="3962401"/>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82" name="楕円 24"/>
                <p:cNvSpPr>
                  <a:spLocks noChangeArrowheads="1"/>
                </p:cNvSpPr>
                <p:nvPr/>
              </p:nvSpPr>
              <p:spPr bwMode="auto">
                <a:xfrm rot="5400000">
                  <a:off x="742947" y="3762376"/>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sp>
            <p:nvSpPr>
              <p:cNvPr id="135280" name="楕円 22"/>
              <p:cNvSpPr>
                <a:spLocks noChangeArrowheads="1"/>
              </p:cNvSpPr>
              <p:nvPr/>
            </p:nvSpPr>
            <p:spPr bwMode="auto">
              <a:xfrm>
                <a:off x="419099" y="438149"/>
                <a:ext cx="4200526" cy="4200526"/>
              </a:xfrm>
              <a:prstGeom prst="ellipse">
                <a:avLst/>
              </a:prstGeom>
              <a:solidFill>
                <a:srgbClr val="FFFFFF"/>
              </a:solidFill>
              <a:ln w="12700" algn="ctr">
                <a:solidFill>
                  <a:srgbClr val="000000"/>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sp>
          <p:nvSpPr>
            <p:cNvPr id="135261" name="フリーフォーム 17"/>
            <p:cNvSpPr>
              <a:spLocks/>
            </p:cNvSpPr>
            <p:nvPr/>
          </p:nvSpPr>
          <p:spPr bwMode="auto">
            <a:xfrm rot="-900000">
              <a:off x="2851874" y="2076449"/>
              <a:ext cx="1348727" cy="622110"/>
            </a:xfrm>
            <a:custGeom>
              <a:avLst/>
              <a:gdLst>
                <a:gd name="T0" fmla="*/ 5626 w 1348727"/>
                <a:gd name="T1" fmla="*/ 0 h 622110"/>
                <a:gd name="T2" fmla="*/ 119926 w 1348727"/>
                <a:gd name="T3" fmla="*/ 28575 h 622110"/>
                <a:gd name="T4" fmla="*/ 148501 w 1348727"/>
                <a:gd name="T5" fmla="*/ 38100 h 622110"/>
                <a:gd name="T6" fmla="*/ 224701 w 1348727"/>
                <a:gd name="T7" fmla="*/ 47625 h 622110"/>
                <a:gd name="T8" fmla="*/ 339001 w 1348727"/>
                <a:gd name="T9" fmla="*/ 66675 h 622110"/>
                <a:gd name="T10" fmla="*/ 577126 w 1348727"/>
                <a:gd name="T11" fmla="*/ 104775 h 622110"/>
                <a:gd name="T12" fmla="*/ 615226 w 1348727"/>
                <a:gd name="T13" fmla="*/ 114300 h 622110"/>
                <a:gd name="T14" fmla="*/ 748576 w 1348727"/>
                <a:gd name="T15" fmla="*/ 133350 h 622110"/>
                <a:gd name="T16" fmla="*/ 805726 w 1348727"/>
                <a:gd name="T17" fmla="*/ 142875 h 622110"/>
                <a:gd name="T18" fmla="*/ 996226 w 1348727"/>
                <a:gd name="T19" fmla="*/ 180975 h 622110"/>
                <a:gd name="T20" fmla="*/ 1272451 w 1348727"/>
                <a:gd name="T21" fmla="*/ 200025 h 622110"/>
                <a:gd name="T22" fmla="*/ 1329601 w 1348727"/>
                <a:gd name="T23" fmla="*/ 190500 h 622110"/>
                <a:gd name="T24" fmla="*/ 1339126 w 1348727"/>
                <a:gd name="T25" fmla="*/ 295275 h 622110"/>
                <a:gd name="T26" fmla="*/ 1301026 w 1348727"/>
                <a:gd name="T27" fmla="*/ 419100 h 622110"/>
                <a:gd name="T28" fmla="*/ 1281976 w 1348727"/>
                <a:gd name="T29" fmla="*/ 447675 h 622110"/>
                <a:gd name="T30" fmla="*/ 1253401 w 1348727"/>
                <a:gd name="T31" fmla="*/ 485775 h 622110"/>
                <a:gd name="T32" fmla="*/ 1215301 w 1348727"/>
                <a:gd name="T33" fmla="*/ 504825 h 622110"/>
                <a:gd name="T34" fmla="*/ 1186726 w 1348727"/>
                <a:gd name="T35" fmla="*/ 523875 h 622110"/>
                <a:gd name="T36" fmla="*/ 1139101 w 1348727"/>
                <a:gd name="T37" fmla="*/ 533400 h 622110"/>
                <a:gd name="T38" fmla="*/ 1091476 w 1348727"/>
                <a:gd name="T39" fmla="*/ 552450 h 622110"/>
                <a:gd name="T40" fmla="*/ 977176 w 1348727"/>
                <a:gd name="T41" fmla="*/ 581025 h 622110"/>
                <a:gd name="T42" fmla="*/ 948601 w 1348727"/>
                <a:gd name="T43" fmla="*/ 590550 h 622110"/>
                <a:gd name="T44" fmla="*/ 815251 w 1348727"/>
                <a:gd name="T45" fmla="*/ 600075 h 622110"/>
                <a:gd name="T46" fmla="*/ 786676 w 1348727"/>
                <a:gd name="T47" fmla="*/ 609600 h 622110"/>
                <a:gd name="T48" fmla="*/ 377101 w 1348727"/>
                <a:gd name="T49" fmla="*/ 590550 h 622110"/>
                <a:gd name="T50" fmla="*/ 234226 w 1348727"/>
                <a:gd name="T51" fmla="*/ 504825 h 622110"/>
                <a:gd name="T52" fmla="*/ 158026 w 1348727"/>
                <a:gd name="T53" fmla="*/ 428625 h 622110"/>
                <a:gd name="T54" fmla="*/ 138976 w 1348727"/>
                <a:gd name="T55" fmla="*/ 400050 h 622110"/>
                <a:gd name="T56" fmla="*/ 110401 w 1348727"/>
                <a:gd name="T57" fmla="*/ 371475 h 622110"/>
                <a:gd name="T58" fmla="*/ 72301 w 1348727"/>
                <a:gd name="T59" fmla="*/ 295275 h 622110"/>
                <a:gd name="T60" fmla="*/ 53251 w 1348727"/>
                <a:gd name="T61" fmla="*/ 266700 h 622110"/>
                <a:gd name="T62" fmla="*/ 15151 w 1348727"/>
                <a:gd name="T63" fmla="*/ 180975 h 622110"/>
                <a:gd name="T64" fmla="*/ 15151 w 1348727"/>
                <a:gd name="T65" fmla="*/ 28575 h 622110"/>
                <a:gd name="T66" fmla="*/ 5626 w 1348727"/>
                <a:gd name="T67" fmla="*/ 0 h 622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48727" h="622110">
                  <a:moveTo>
                    <a:pt x="5626" y="0"/>
                  </a:moveTo>
                  <a:cubicBezTo>
                    <a:pt x="23088" y="0"/>
                    <a:pt x="4490" y="2923"/>
                    <a:pt x="119926" y="28575"/>
                  </a:cubicBezTo>
                  <a:cubicBezTo>
                    <a:pt x="129727" y="30753"/>
                    <a:pt x="138623" y="36304"/>
                    <a:pt x="148501" y="38100"/>
                  </a:cubicBezTo>
                  <a:cubicBezTo>
                    <a:pt x="173686" y="42679"/>
                    <a:pt x="199387" y="43828"/>
                    <a:pt x="224701" y="47625"/>
                  </a:cubicBezTo>
                  <a:cubicBezTo>
                    <a:pt x="262899" y="53355"/>
                    <a:pt x="300764" y="61213"/>
                    <a:pt x="339001" y="66675"/>
                  </a:cubicBezTo>
                  <a:cubicBezTo>
                    <a:pt x="433859" y="80226"/>
                    <a:pt x="458818" y="83264"/>
                    <a:pt x="577126" y="104775"/>
                  </a:cubicBezTo>
                  <a:cubicBezTo>
                    <a:pt x="590006" y="107117"/>
                    <a:pt x="602313" y="112148"/>
                    <a:pt x="615226" y="114300"/>
                  </a:cubicBezTo>
                  <a:cubicBezTo>
                    <a:pt x="659516" y="121682"/>
                    <a:pt x="704171" y="126689"/>
                    <a:pt x="748576" y="133350"/>
                  </a:cubicBezTo>
                  <a:cubicBezTo>
                    <a:pt x="767675" y="136215"/>
                    <a:pt x="786827" y="138896"/>
                    <a:pt x="805726" y="142875"/>
                  </a:cubicBezTo>
                  <a:cubicBezTo>
                    <a:pt x="943126" y="171801"/>
                    <a:pt x="892016" y="167949"/>
                    <a:pt x="996226" y="180975"/>
                  </a:cubicBezTo>
                  <a:cubicBezTo>
                    <a:pt x="1117565" y="196142"/>
                    <a:pt x="1114219" y="192113"/>
                    <a:pt x="1272451" y="200025"/>
                  </a:cubicBezTo>
                  <a:cubicBezTo>
                    <a:pt x="1291501" y="196850"/>
                    <a:pt x="1311518" y="183719"/>
                    <a:pt x="1329601" y="190500"/>
                  </a:cubicBezTo>
                  <a:cubicBezTo>
                    <a:pt x="1364772" y="203689"/>
                    <a:pt x="1341045" y="285681"/>
                    <a:pt x="1339126" y="295275"/>
                  </a:cubicBezTo>
                  <a:cubicBezTo>
                    <a:pt x="1331005" y="335881"/>
                    <a:pt x="1319954" y="381243"/>
                    <a:pt x="1301026" y="419100"/>
                  </a:cubicBezTo>
                  <a:cubicBezTo>
                    <a:pt x="1295906" y="429339"/>
                    <a:pt x="1288630" y="438360"/>
                    <a:pt x="1281976" y="447675"/>
                  </a:cubicBezTo>
                  <a:cubicBezTo>
                    <a:pt x="1272749" y="460593"/>
                    <a:pt x="1265454" y="475444"/>
                    <a:pt x="1253401" y="485775"/>
                  </a:cubicBezTo>
                  <a:cubicBezTo>
                    <a:pt x="1242620" y="495016"/>
                    <a:pt x="1227629" y="497780"/>
                    <a:pt x="1215301" y="504825"/>
                  </a:cubicBezTo>
                  <a:cubicBezTo>
                    <a:pt x="1205362" y="510505"/>
                    <a:pt x="1197445" y="519855"/>
                    <a:pt x="1186726" y="523875"/>
                  </a:cubicBezTo>
                  <a:cubicBezTo>
                    <a:pt x="1171567" y="529559"/>
                    <a:pt x="1154608" y="528748"/>
                    <a:pt x="1139101" y="533400"/>
                  </a:cubicBezTo>
                  <a:cubicBezTo>
                    <a:pt x="1122724" y="538313"/>
                    <a:pt x="1107879" y="547626"/>
                    <a:pt x="1091476" y="552450"/>
                  </a:cubicBezTo>
                  <a:cubicBezTo>
                    <a:pt x="1053799" y="563531"/>
                    <a:pt x="1015123" y="570906"/>
                    <a:pt x="977176" y="581025"/>
                  </a:cubicBezTo>
                  <a:cubicBezTo>
                    <a:pt x="967475" y="583612"/>
                    <a:pt x="958572" y="589377"/>
                    <a:pt x="948601" y="590550"/>
                  </a:cubicBezTo>
                  <a:cubicBezTo>
                    <a:pt x="904343" y="595757"/>
                    <a:pt x="859701" y="596900"/>
                    <a:pt x="815251" y="600075"/>
                  </a:cubicBezTo>
                  <a:cubicBezTo>
                    <a:pt x="805726" y="603250"/>
                    <a:pt x="796477" y="607422"/>
                    <a:pt x="786676" y="609600"/>
                  </a:cubicBezTo>
                  <a:cubicBezTo>
                    <a:pt x="645032" y="641076"/>
                    <a:pt x="554937" y="604969"/>
                    <a:pt x="377101" y="590550"/>
                  </a:cubicBezTo>
                  <a:cubicBezTo>
                    <a:pt x="292752" y="534318"/>
                    <a:pt x="339965" y="563569"/>
                    <a:pt x="234226" y="504825"/>
                  </a:cubicBezTo>
                  <a:cubicBezTo>
                    <a:pt x="191273" y="440396"/>
                    <a:pt x="245952" y="516551"/>
                    <a:pt x="158026" y="428625"/>
                  </a:cubicBezTo>
                  <a:cubicBezTo>
                    <a:pt x="149931" y="420530"/>
                    <a:pt x="146305" y="408844"/>
                    <a:pt x="138976" y="400050"/>
                  </a:cubicBezTo>
                  <a:cubicBezTo>
                    <a:pt x="130352" y="389702"/>
                    <a:pt x="118483" y="382251"/>
                    <a:pt x="110401" y="371475"/>
                  </a:cubicBezTo>
                  <a:cubicBezTo>
                    <a:pt x="50993" y="292265"/>
                    <a:pt x="101600" y="353874"/>
                    <a:pt x="72301" y="295275"/>
                  </a:cubicBezTo>
                  <a:cubicBezTo>
                    <a:pt x="67181" y="285036"/>
                    <a:pt x="58810" y="276707"/>
                    <a:pt x="53251" y="266700"/>
                  </a:cubicBezTo>
                  <a:cubicBezTo>
                    <a:pt x="25697" y="217102"/>
                    <a:pt x="28813" y="221962"/>
                    <a:pt x="15151" y="180975"/>
                  </a:cubicBezTo>
                  <a:cubicBezTo>
                    <a:pt x="7836" y="100509"/>
                    <a:pt x="-2948" y="91923"/>
                    <a:pt x="15151" y="28575"/>
                  </a:cubicBezTo>
                  <a:cubicBezTo>
                    <a:pt x="17101" y="21749"/>
                    <a:pt x="-11836" y="0"/>
                    <a:pt x="5626" y="0"/>
                  </a:cubicBezTo>
                  <a:close/>
                </a:path>
              </a:pathLst>
            </a:custGeom>
            <a:solidFill>
              <a:srgbClr val="5B9BD5"/>
            </a:solidFill>
            <a:ln w="12700" cap="flat" cmpd="sng" algn="ctr">
              <a:solidFill>
                <a:srgbClr val="41719C"/>
              </a:solidFill>
              <a:prstDash val="solid"/>
              <a:miter lim="800000"/>
              <a:headEnd/>
              <a:tailEnd/>
            </a:ln>
          </p:spPr>
          <p:txBody>
            <a:bodyPr/>
            <a:lstStyle/>
            <a:p>
              <a:endParaRPr lang="ja-JP" altLang="en-US"/>
            </a:p>
          </p:txBody>
        </p:sp>
        <p:sp>
          <p:nvSpPr>
            <p:cNvPr id="135262" name="フリーフォーム 18"/>
            <p:cNvSpPr>
              <a:spLocks/>
            </p:cNvSpPr>
            <p:nvPr/>
          </p:nvSpPr>
          <p:spPr bwMode="auto">
            <a:xfrm>
              <a:off x="975449" y="2105025"/>
              <a:ext cx="1348727" cy="622110"/>
            </a:xfrm>
            <a:custGeom>
              <a:avLst/>
              <a:gdLst>
                <a:gd name="T0" fmla="*/ 5626 w 1348727"/>
                <a:gd name="T1" fmla="*/ 0 h 622110"/>
                <a:gd name="T2" fmla="*/ 119926 w 1348727"/>
                <a:gd name="T3" fmla="*/ 28575 h 622110"/>
                <a:gd name="T4" fmla="*/ 148501 w 1348727"/>
                <a:gd name="T5" fmla="*/ 38100 h 622110"/>
                <a:gd name="T6" fmla="*/ 224701 w 1348727"/>
                <a:gd name="T7" fmla="*/ 47625 h 622110"/>
                <a:gd name="T8" fmla="*/ 339001 w 1348727"/>
                <a:gd name="T9" fmla="*/ 66675 h 622110"/>
                <a:gd name="T10" fmla="*/ 577126 w 1348727"/>
                <a:gd name="T11" fmla="*/ 104775 h 622110"/>
                <a:gd name="T12" fmla="*/ 615226 w 1348727"/>
                <a:gd name="T13" fmla="*/ 114300 h 622110"/>
                <a:gd name="T14" fmla="*/ 748576 w 1348727"/>
                <a:gd name="T15" fmla="*/ 133350 h 622110"/>
                <a:gd name="T16" fmla="*/ 805726 w 1348727"/>
                <a:gd name="T17" fmla="*/ 142875 h 622110"/>
                <a:gd name="T18" fmla="*/ 996226 w 1348727"/>
                <a:gd name="T19" fmla="*/ 180975 h 622110"/>
                <a:gd name="T20" fmla="*/ 1272451 w 1348727"/>
                <a:gd name="T21" fmla="*/ 200025 h 622110"/>
                <a:gd name="T22" fmla="*/ 1329601 w 1348727"/>
                <a:gd name="T23" fmla="*/ 190500 h 622110"/>
                <a:gd name="T24" fmla="*/ 1339126 w 1348727"/>
                <a:gd name="T25" fmla="*/ 295275 h 622110"/>
                <a:gd name="T26" fmla="*/ 1301026 w 1348727"/>
                <a:gd name="T27" fmla="*/ 419100 h 622110"/>
                <a:gd name="T28" fmla="*/ 1281976 w 1348727"/>
                <a:gd name="T29" fmla="*/ 447675 h 622110"/>
                <a:gd name="T30" fmla="*/ 1253401 w 1348727"/>
                <a:gd name="T31" fmla="*/ 485775 h 622110"/>
                <a:gd name="T32" fmla="*/ 1215301 w 1348727"/>
                <a:gd name="T33" fmla="*/ 504825 h 622110"/>
                <a:gd name="T34" fmla="*/ 1186726 w 1348727"/>
                <a:gd name="T35" fmla="*/ 523875 h 622110"/>
                <a:gd name="T36" fmla="*/ 1139101 w 1348727"/>
                <a:gd name="T37" fmla="*/ 533400 h 622110"/>
                <a:gd name="T38" fmla="*/ 1091476 w 1348727"/>
                <a:gd name="T39" fmla="*/ 552450 h 622110"/>
                <a:gd name="T40" fmla="*/ 977176 w 1348727"/>
                <a:gd name="T41" fmla="*/ 581025 h 622110"/>
                <a:gd name="T42" fmla="*/ 948601 w 1348727"/>
                <a:gd name="T43" fmla="*/ 590550 h 622110"/>
                <a:gd name="T44" fmla="*/ 815251 w 1348727"/>
                <a:gd name="T45" fmla="*/ 600075 h 622110"/>
                <a:gd name="T46" fmla="*/ 786676 w 1348727"/>
                <a:gd name="T47" fmla="*/ 609600 h 622110"/>
                <a:gd name="T48" fmla="*/ 377101 w 1348727"/>
                <a:gd name="T49" fmla="*/ 590550 h 622110"/>
                <a:gd name="T50" fmla="*/ 234226 w 1348727"/>
                <a:gd name="T51" fmla="*/ 504825 h 622110"/>
                <a:gd name="T52" fmla="*/ 158026 w 1348727"/>
                <a:gd name="T53" fmla="*/ 428625 h 622110"/>
                <a:gd name="T54" fmla="*/ 138976 w 1348727"/>
                <a:gd name="T55" fmla="*/ 400050 h 622110"/>
                <a:gd name="T56" fmla="*/ 110401 w 1348727"/>
                <a:gd name="T57" fmla="*/ 371475 h 622110"/>
                <a:gd name="T58" fmla="*/ 72301 w 1348727"/>
                <a:gd name="T59" fmla="*/ 295275 h 622110"/>
                <a:gd name="T60" fmla="*/ 53251 w 1348727"/>
                <a:gd name="T61" fmla="*/ 266700 h 622110"/>
                <a:gd name="T62" fmla="*/ 15151 w 1348727"/>
                <a:gd name="T63" fmla="*/ 180975 h 622110"/>
                <a:gd name="T64" fmla="*/ 15151 w 1348727"/>
                <a:gd name="T65" fmla="*/ 28575 h 622110"/>
                <a:gd name="T66" fmla="*/ 5626 w 1348727"/>
                <a:gd name="T67" fmla="*/ 0 h 622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48727" h="622110">
                  <a:moveTo>
                    <a:pt x="5626" y="0"/>
                  </a:moveTo>
                  <a:cubicBezTo>
                    <a:pt x="23088" y="0"/>
                    <a:pt x="4490" y="2923"/>
                    <a:pt x="119926" y="28575"/>
                  </a:cubicBezTo>
                  <a:cubicBezTo>
                    <a:pt x="129727" y="30753"/>
                    <a:pt x="138623" y="36304"/>
                    <a:pt x="148501" y="38100"/>
                  </a:cubicBezTo>
                  <a:cubicBezTo>
                    <a:pt x="173686" y="42679"/>
                    <a:pt x="199387" y="43828"/>
                    <a:pt x="224701" y="47625"/>
                  </a:cubicBezTo>
                  <a:cubicBezTo>
                    <a:pt x="262899" y="53355"/>
                    <a:pt x="300764" y="61213"/>
                    <a:pt x="339001" y="66675"/>
                  </a:cubicBezTo>
                  <a:cubicBezTo>
                    <a:pt x="433859" y="80226"/>
                    <a:pt x="458818" y="83264"/>
                    <a:pt x="577126" y="104775"/>
                  </a:cubicBezTo>
                  <a:cubicBezTo>
                    <a:pt x="590006" y="107117"/>
                    <a:pt x="602313" y="112148"/>
                    <a:pt x="615226" y="114300"/>
                  </a:cubicBezTo>
                  <a:cubicBezTo>
                    <a:pt x="659516" y="121682"/>
                    <a:pt x="704171" y="126689"/>
                    <a:pt x="748576" y="133350"/>
                  </a:cubicBezTo>
                  <a:cubicBezTo>
                    <a:pt x="767675" y="136215"/>
                    <a:pt x="786827" y="138896"/>
                    <a:pt x="805726" y="142875"/>
                  </a:cubicBezTo>
                  <a:cubicBezTo>
                    <a:pt x="943126" y="171801"/>
                    <a:pt x="892016" y="167949"/>
                    <a:pt x="996226" y="180975"/>
                  </a:cubicBezTo>
                  <a:cubicBezTo>
                    <a:pt x="1117565" y="196142"/>
                    <a:pt x="1114219" y="192113"/>
                    <a:pt x="1272451" y="200025"/>
                  </a:cubicBezTo>
                  <a:cubicBezTo>
                    <a:pt x="1291501" y="196850"/>
                    <a:pt x="1311518" y="183719"/>
                    <a:pt x="1329601" y="190500"/>
                  </a:cubicBezTo>
                  <a:cubicBezTo>
                    <a:pt x="1364772" y="203689"/>
                    <a:pt x="1341045" y="285681"/>
                    <a:pt x="1339126" y="295275"/>
                  </a:cubicBezTo>
                  <a:cubicBezTo>
                    <a:pt x="1331005" y="335881"/>
                    <a:pt x="1319954" y="381243"/>
                    <a:pt x="1301026" y="419100"/>
                  </a:cubicBezTo>
                  <a:cubicBezTo>
                    <a:pt x="1295906" y="429339"/>
                    <a:pt x="1288630" y="438360"/>
                    <a:pt x="1281976" y="447675"/>
                  </a:cubicBezTo>
                  <a:cubicBezTo>
                    <a:pt x="1272749" y="460593"/>
                    <a:pt x="1265454" y="475444"/>
                    <a:pt x="1253401" y="485775"/>
                  </a:cubicBezTo>
                  <a:cubicBezTo>
                    <a:pt x="1242620" y="495016"/>
                    <a:pt x="1227629" y="497780"/>
                    <a:pt x="1215301" y="504825"/>
                  </a:cubicBezTo>
                  <a:cubicBezTo>
                    <a:pt x="1205362" y="510505"/>
                    <a:pt x="1197445" y="519855"/>
                    <a:pt x="1186726" y="523875"/>
                  </a:cubicBezTo>
                  <a:cubicBezTo>
                    <a:pt x="1171567" y="529559"/>
                    <a:pt x="1154608" y="528748"/>
                    <a:pt x="1139101" y="533400"/>
                  </a:cubicBezTo>
                  <a:cubicBezTo>
                    <a:pt x="1122724" y="538313"/>
                    <a:pt x="1107879" y="547626"/>
                    <a:pt x="1091476" y="552450"/>
                  </a:cubicBezTo>
                  <a:cubicBezTo>
                    <a:pt x="1053799" y="563531"/>
                    <a:pt x="1015123" y="570906"/>
                    <a:pt x="977176" y="581025"/>
                  </a:cubicBezTo>
                  <a:cubicBezTo>
                    <a:pt x="967475" y="583612"/>
                    <a:pt x="958572" y="589377"/>
                    <a:pt x="948601" y="590550"/>
                  </a:cubicBezTo>
                  <a:cubicBezTo>
                    <a:pt x="904343" y="595757"/>
                    <a:pt x="859701" y="596900"/>
                    <a:pt x="815251" y="600075"/>
                  </a:cubicBezTo>
                  <a:cubicBezTo>
                    <a:pt x="805726" y="603250"/>
                    <a:pt x="796477" y="607422"/>
                    <a:pt x="786676" y="609600"/>
                  </a:cubicBezTo>
                  <a:cubicBezTo>
                    <a:pt x="645032" y="641076"/>
                    <a:pt x="554937" y="604969"/>
                    <a:pt x="377101" y="590550"/>
                  </a:cubicBezTo>
                  <a:cubicBezTo>
                    <a:pt x="292752" y="534318"/>
                    <a:pt x="339965" y="563569"/>
                    <a:pt x="234226" y="504825"/>
                  </a:cubicBezTo>
                  <a:cubicBezTo>
                    <a:pt x="191273" y="440396"/>
                    <a:pt x="245952" y="516551"/>
                    <a:pt x="158026" y="428625"/>
                  </a:cubicBezTo>
                  <a:cubicBezTo>
                    <a:pt x="149931" y="420530"/>
                    <a:pt x="146305" y="408844"/>
                    <a:pt x="138976" y="400050"/>
                  </a:cubicBezTo>
                  <a:cubicBezTo>
                    <a:pt x="130352" y="389702"/>
                    <a:pt x="118483" y="382251"/>
                    <a:pt x="110401" y="371475"/>
                  </a:cubicBezTo>
                  <a:cubicBezTo>
                    <a:pt x="50993" y="292265"/>
                    <a:pt x="101600" y="353874"/>
                    <a:pt x="72301" y="295275"/>
                  </a:cubicBezTo>
                  <a:cubicBezTo>
                    <a:pt x="67181" y="285036"/>
                    <a:pt x="58810" y="276707"/>
                    <a:pt x="53251" y="266700"/>
                  </a:cubicBezTo>
                  <a:cubicBezTo>
                    <a:pt x="25697" y="217102"/>
                    <a:pt x="28813" y="221962"/>
                    <a:pt x="15151" y="180975"/>
                  </a:cubicBezTo>
                  <a:cubicBezTo>
                    <a:pt x="7836" y="100509"/>
                    <a:pt x="-2948" y="91923"/>
                    <a:pt x="15151" y="28575"/>
                  </a:cubicBezTo>
                  <a:cubicBezTo>
                    <a:pt x="17101" y="21749"/>
                    <a:pt x="-11836" y="0"/>
                    <a:pt x="5626" y="0"/>
                  </a:cubicBezTo>
                  <a:close/>
                </a:path>
              </a:pathLst>
            </a:custGeom>
            <a:solidFill>
              <a:srgbClr val="5B9BD5"/>
            </a:solidFill>
            <a:ln w="12700" cap="flat" cmpd="sng" algn="ctr">
              <a:solidFill>
                <a:srgbClr val="41719C"/>
              </a:solidFill>
              <a:prstDash val="solid"/>
              <a:miter lim="800000"/>
              <a:headEnd/>
              <a:tailEnd/>
            </a:ln>
          </p:spPr>
          <p:txBody>
            <a:bodyPr/>
            <a:lstStyle/>
            <a:p>
              <a:endParaRPr lang="ja-JP" altLang="en-US"/>
            </a:p>
          </p:txBody>
        </p:sp>
        <p:cxnSp>
          <p:nvCxnSpPr>
            <p:cNvPr id="135263" name="直線コネクタ 19"/>
            <p:cNvCxnSpPr>
              <a:cxnSpLocks noChangeShapeType="1"/>
            </p:cNvCxnSpPr>
            <p:nvPr/>
          </p:nvCxnSpPr>
          <p:spPr bwMode="auto">
            <a:xfrm>
              <a:off x="1743075" y="3457575"/>
              <a:ext cx="1647825" cy="0"/>
            </a:xfrm>
            <a:prstGeom prst="line">
              <a:avLst/>
            </a:prstGeom>
            <a:noFill/>
            <a:ln w="25400" algn="ctr">
              <a:solidFill>
                <a:srgbClr val="5B9BD5"/>
              </a:solidFill>
              <a:miter lim="800000"/>
              <a:headEnd/>
              <a:tailEnd/>
            </a:ln>
            <a:extLst>
              <a:ext uri="{909E8E84-426E-40DD-AFC4-6F175D3DCCD1}">
                <a14:hiddenFill xmlns:a14="http://schemas.microsoft.com/office/drawing/2010/main">
                  <a:noFill/>
                </a14:hiddenFill>
              </a:ext>
            </a:extLst>
          </p:spPr>
        </p:cxnSp>
      </p:grpSp>
      <p:sp>
        <p:nvSpPr>
          <p:cNvPr id="135176" name="テキスト ボックス 11"/>
          <p:cNvSpPr txBox="1">
            <a:spLocks noChangeArrowheads="1"/>
          </p:cNvSpPr>
          <p:nvPr/>
        </p:nvSpPr>
        <p:spPr bwMode="auto">
          <a:xfrm>
            <a:off x="3802063" y="2592388"/>
            <a:ext cx="1633537"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r>
              <a:rPr lang="ja-JP" altLang="ja-JP">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a:t>
            </a:r>
            <a:r>
              <a:rPr lang="en-US" altLang="ja-JP">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感染拡大</a:t>
            </a:r>
            <a:r>
              <a:rPr lang="ja-JP" altLang="ja-JP">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a:t>
            </a:r>
            <a:endParaRPr lang="ja-JP" altLang="ja-JP">
              <a:latin typeface="ＭＳ Ｐゴシック" panose="020B0600070205080204" pitchFamily="50" charset="-128"/>
              <a:ea typeface="HG丸ｺﾞｼｯｸM-PRO" panose="020F0600000000000000" pitchFamily="50" charset="-128"/>
              <a:cs typeface="Times New Roman" panose="02020603050405020304" pitchFamily="18" charset="0"/>
            </a:endParaRPr>
          </a:p>
        </p:txBody>
      </p:sp>
      <p:sp>
        <p:nvSpPr>
          <p:cNvPr id="71" name="右矢印 70"/>
          <p:cNvSpPr/>
          <p:nvPr/>
        </p:nvSpPr>
        <p:spPr>
          <a:xfrm rot="2737318">
            <a:off x="4853782" y="2888456"/>
            <a:ext cx="2884488" cy="55562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 name="円/楕円 71"/>
          <p:cNvSpPr/>
          <p:nvPr/>
        </p:nvSpPr>
        <p:spPr>
          <a:xfrm>
            <a:off x="5370513" y="2349500"/>
            <a:ext cx="2630487" cy="1517650"/>
          </a:xfrm>
          <a:prstGeom prst="ellipse">
            <a:avLst/>
          </a:prstGeom>
          <a:solidFill>
            <a:srgbClr val="FFFF00"/>
          </a:solidFill>
          <a:ln w="12700" cap="flat" cmpd="sng" algn="ctr">
            <a:solidFill>
              <a:srgbClr val="5B9BD5">
                <a:shade val="50000"/>
              </a:srgbClr>
            </a:solidFill>
            <a:prstDash val="solid"/>
            <a:miter lim="800000"/>
          </a:ln>
          <a:effectLst/>
        </p:spPr>
        <p:txBody>
          <a:bodyPr anchor="ctr"/>
          <a:lstStyle/>
          <a:p>
            <a:pPr>
              <a:defRPr/>
            </a:pPr>
            <a:endParaRPr lang="ja-JP" altLang="en-US"/>
          </a:p>
        </p:txBody>
      </p:sp>
      <p:sp>
        <p:nvSpPr>
          <p:cNvPr id="73" name="テキスト ボックス 504"/>
          <p:cNvSpPr txBox="1"/>
          <p:nvPr/>
        </p:nvSpPr>
        <p:spPr>
          <a:xfrm>
            <a:off x="5521325" y="2698750"/>
            <a:ext cx="2451100" cy="10080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spcAft>
                <a:spcPts val="0"/>
              </a:spcAft>
              <a:defRPr/>
            </a:pPr>
            <a:r>
              <a:rPr lang="en-US" sz="1600" kern="100" dirty="0">
                <a:latin typeface="HG丸ｺﾞｼｯｸM-PRO" panose="020F0600000000000000" pitchFamily="50" charset="-128"/>
                <a:ea typeface="ＭＳ 明朝" panose="02020609040205080304" pitchFamily="17" charset="-128"/>
                <a:cs typeface="Times New Roman" panose="02020603050405020304" pitchFamily="18" charset="0"/>
              </a:rPr>
              <a:t>人</a:t>
            </a:r>
            <a:r>
              <a:rPr lang="ja-JP" sz="1600" kern="100" dirty="0">
                <a:ea typeface="HG丸ｺﾞｼｯｸM-PRO" panose="020F0600000000000000" pitchFamily="50" charset="-128"/>
                <a:cs typeface="Times New Roman" panose="02020603050405020304" pitchFamily="18" charset="0"/>
              </a:rPr>
              <a:t>から</a:t>
            </a:r>
            <a:r>
              <a:rPr lang="en-US" sz="1600" kern="100" dirty="0">
                <a:ea typeface="HG丸ｺﾞｼｯｸM-PRO" panose="020F0600000000000000" pitchFamily="50" charset="-128"/>
                <a:cs typeface="Times New Roman" panose="02020603050405020304" pitchFamily="18" charset="0"/>
              </a:rPr>
              <a:t>人</a:t>
            </a:r>
            <a:r>
              <a:rPr lang="ja-JP" sz="1600" kern="100" dirty="0">
                <a:ea typeface="HG丸ｺﾞｼｯｸM-PRO" panose="020F0600000000000000" pitchFamily="50" charset="-128"/>
                <a:cs typeface="Times New Roman" panose="02020603050405020304" pitchFamily="18" charset="0"/>
              </a:rPr>
              <a:t>にうつるから，</a:t>
            </a:r>
            <a:r>
              <a:rPr lang="en-US" sz="1600" kern="100" dirty="0" err="1">
                <a:ea typeface="HG丸ｺﾞｼｯｸM-PRO" panose="020F0600000000000000" pitchFamily="50" charset="-128"/>
                <a:cs typeface="Times New Roman" panose="02020603050405020304" pitchFamily="18" charset="0"/>
              </a:rPr>
              <a:t>自分</a:t>
            </a:r>
            <a:r>
              <a:rPr lang="ja-JP" sz="1600" kern="100" dirty="0">
                <a:ea typeface="HG丸ｺﾞｼｯｸM-PRO" panose="020F0600000000000000" pitchFamily="50" charset="-128"/>
                <a:cs typeface="Times New Roman" panose="02020603050405020304" pitchFamily="18" charset="0"/>
              </a:rPr>
              <a:t>や</a:t>
            </a:r>
            <a:r>
              <a:rPr lang="en-US" sz="1600" kern="100" dirty="0" err="1">
                <a:ea typeface="HG丸ｺﾞｼｯｸM-PRO" panose="020F0600000000000000" pitchFamily="50" charset="-128"/>
                <a:cs typeface="Times New Roman" panose="02020603050405020304" pitchFamily="18" charset="0"/>
              </a:rPr>
              <a:t>家族</a:t>
            </a:r>
            <a:r>
              <a:rPr lang="ja-JP" sz="1600" kern="100" dirty="0">
                <a:ea typeface="HG丸ｺﾞｼｯｸM-PRO" panose="020F0600000000000000" pitchFamily="50" charset="-128"/>
                <a:cs typeface="Times New Roman" panose="02020603050405020304" pitchFamily="18" charset="0"/>
              </a:rPr>
              <a:t>が</a:t>
            </a:r>
            <a:r>
              <a:rPr lang="en-US" sz="1600" kern="100" dirty="0" err="1">
                <a:ea typeface="HG丸ｺﾞｼｯｸM-PRO" panose="020F0600000000000000" pitchFamily="50" charset="-128"/>
                <a:cs typeface="Times New Roman" panose="02020603050405020304" pitchFamily="18" charset="0"/>
              </a:rPr>
              <a:t>病気</a:t>
            </a:r>
            <a:r>
              <a:rPr lang="ja-JP" sz="1600" kern="100" dirty="0">
                <a:ea typeface="HG丸ｺﾞｼｯｸM-PRO" panose="020F0600000000000000" pitchFamily="50" charset="-128"/>
                <a:cs typeface="Times New Roman" panose="02020603050405020304" pitchFamily="18" charset="0"/>
              </a:rPr>
              <a:t>になってしまうのは</a:t>
            </a:r>
            <a:r>
              <a:rPr lang="en-US" sz="1600" kern="100" dirty="0">
                <a:ea typeface="HG丸ｺﾞｼｯｸM-PRO" panose="020F0600000000000000" pitchFamily="50" charset="-128"/>
                <a:cs typeface="Times New Roman" panose="02020603050405020304" pitchFamily="18" charset="0"/>
              </a:rPr>
              <a:t>嫌</a:t>
            </a:r>
            <a:r>
              <a:rPr lang="ja-JP" sz="1600" kern="100" dirty="0">
                <a:ea typeface="HG丸ｺﾞｼｯｸM-PRO" panose="020F0600000000000000" pitchFamily="50" charset="-128"/>
                <a:cs typeface="Times New Roman" panose="02020603050405020304" pitchFamily="18" charset="0"/>
              </a:rPr>
              <a:t>だ！</a:t>
            </a:r>
            <a:endParaRPr lang="ja-JP" sz="1600" kern="100" dirty="0">
              <a:ea typeface="ＭＳ 明朝" panose="02020609040205080304" pitchFamily="17" charset="-128"/>
              <a:cs typeface="Times New Roman" panose="02020603050405020304" pitchFamily="18" charset="0"/>
            </a:endParaRPr>
          </a:p>
        </p:txBody>
      </p:sp>
      <p:sp>
        <p:nvSpPr>
          <p:cNvPr id="74" name="テキスト ボックス 13"/>
          <p:cNvSpPr txBox="1"/>
          <p:nvPr/>
        </p:nvSpPr>
        <p:spPr>
          <a:xfrm>
            <a:off x="6778625" y="4237038"/>
            <a:ext cx="1360488" cy="641350"/>
          </a:xfrm>
          <a:prstGeom prst="rect">
            <a:avLst/>
          </a:prstGeom>
          <a:solidFill>
            <a:schemeClr val="bg2">
              <a:lumMod val="75000"/>
            </a:schemeClr>
          </a:solidFill>
        </p:spPr>
        <p:txBody>
          <a:bodyPr/>
          <a:lstStyle/>
          <a:p>
            <a:pPr indent="153035" algn="just">
              <a:spcAft>
                <a:spcPts val="0"/>
              </a:spcAft>
              <a:defRPr/>
            </a:pPr>
            <a:r>
              <a:rPr lang="en-US" spc="-30" dirty="0">
                <a:solidFill>
                  <a:srgbClr val="000000"/>
                </a:solidFill>
                <a:latin typeface="HG丸ｺﾞｼｯｸM-PRO" panose="020F0600000000000000" pitchFamily="50" charset="-128"/>
                <a:cs typeface="Times New Roman" panose="02020603050405020304" pitchFamily="18" charset="0"/>
              </a:rPr>
              <a:t>第２</a:t>
            </a:r>
            <a:r>
              <a:rPr lang="ja-JP" spc="-30" dirty="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の</a:t>
            </a:r>
            <a:r>
              <a:rPr lang="en-US" spc="-30" dirty="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顔</a:t>
            </a:r>
            <a:endParaRPr lang="ja-JP" dirty="0">
              <a:latin typeface="ＭＳ Ｐゴシック" panose="020B0600070205080204" pitchFamily="50" charset="-128"/>
              <a:cs typeface="ＭＳ Ｐゴシック" panose="020B0600070205080204" pitchFamily="50" charset="-128"/>
            </a:endParaRPr>
          </a:p>
          <a:p>
            <a:pPr indent="145415" algn="just">
              <a:spcAft>
                <a:spcPts val="0"/>
              </a:spcAft>
              <a:defRPr/>
            </a:pPr>
            <a:r>
              <a:rPr lang="ja-JP" spc="-30" dirty="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a:t>
            </a:r>
            <a:r>
              <a:rPr lang="en-US" spc="-30" dirty="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不安</a:t>
            </a:r>
            <a:r>
              <a:rPr lang="ja-JP" spc="-30" dirty="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a:t>
            </a:r>
            <a:endParaRPr lang="ja-JP" dirty="0">
              <a:latin typeface="ＭＳ Ｐゴシック" panose="020B0600070205080204" pitchFamily="50" charset="-128"/>
              <a:cs typeface="ＭＳ Ｐゴシック" panose="020B0600070205080204" pitchFamily="50" charset="-128"/>
            </a:endParaRPr>
          </a:p>
        </p:txBody>
      </p:sp>
      <p:grpSp>
        <p:nvGrpSpPr>
          <p:cNvPr id="135181" name="グループ化 74"/>
          <p:cNvGrpSpPr>
            <a:grpSpLocks/>
          </p:cNvGrpSpPr>
          <p:nvPr/>
        </p:nvGrpSpPr>
        <p:grpSpPr bwMode="auto">
          <a:xfrm>
            <a:off x="7058025" y="4906963"/>
            <a:ext cx="939800" cy="904875"/>
            <a:chOff x="0" y="0"/>
            <a:chExt cx="1048385" cy="1042670"/>
          </a:xfrm>
        </p:grpSpPr>
        <p:pic>
          <p:nvPicPr>
            <p:cNvPr id="135258" name="図 7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048385" cy="104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円/楕円 76"/>
            <p:cNvSpPr/>
            <p:nvPr/>
          </p:nvSpPr>
          <p:spPr>
            <a:xfrm>
              <a:off x="123964" y="356702"/>
              <a:ext cx="99172" cy="1097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35182" name="テキスト ボックス 11"/>
          <p:cNvSpPr txBox="1">
            <a:spLocks noChangeArrowheads="1"/>
          </p:cNvSpPr>
          <p:nvPr/>
        </p:nvSpPr>
        <p:spPr bwMode="auto">
          <a:xfrm>
            <a:off x="5899150" y="5803900"/>
            <a:ext cx="34988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r>
              <a:rPr lang="ja-JP" altLang="ja-JP" sz="160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a:t>
            </a:r>
            <a:r>
              <a:rPr lang="en-US" altLang="ja-JP" sz="160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感染</a:t>
            </a:r>
            <a:r>
              <a:rPr lang="ja-JP" altLang="ja-JP" sz="160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したくない，</a:t>
            </a:r>
            <a:r>
              <a:rPr lang="en-US" altLang="ja-JP" sz="160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逃げたい</a:t>
            </a:r>
            <a:r>
              <a:rPr lang="ja-JP" altLang="ja-JP" sz="160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a:t>
            </a:r>
            <a:endParaRPr lang="ja-JP" altLang="ja-JP" sz="1600">
              <a:latin typeface="ＭＳ Ｐゴシック" panose="020B0600070205080204" pitchFamily="50" charset="-128"/>
              <a:ea typeface="HG丸ｺﾞｼｯｸM-PRO" panose="020F0600000000000000" pitchFamily="50" charset="-128"/>
              <a:cs typeface="Times New Roman" panose="02020603050405020304" pitchFamily="18" charset="0"/>
            </a:endParaRPr>
          </a:p>
        </p:txBody>
      </p:sp>
      <p:sp>
        <p:nvSpPr>
          <p:cNvPr id="135183" name="右矢印 78"/>
          <p:cNvSpPr>
            <a:spLocks noChangeArrowheads="1"/>
          </p:cNvSpPr>
          <p:nvPr/>
        </p:nvSpPr>
        <p:spPr bwMode="auto">
          <a:xfrm rot="10800000">
            <a:off x="2160588" y="5129213"/>
            <a:ext cx="4699000" cy="555625"/>
          </a:xfrm>
          <a:prstGeom prst="rightArrow">
            <a:avLst>
              <a:gd name="adj1" fmla="val 50000"/>
              <a:gd name="adj2" fmla="val 49999"/>
            </a:avLst>
          </a:prstGeom>
          <a:solidFill>
            <a:srgbClr val="0070C0"/>
          </a:solidFill>
          <a:ln w="12700" algn="ctr">
            <a:solidFill>
              <a:srgbClr val="41719C"/>
            </a:solidFill>
            <a:miter lim="800000"/>
            <a:headEnd/>
            <a:tailEnd/>
          </a:ln>
        </p:spPr>
        <p:txBody>
          <a:bodyPr anchor="ct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80" name="円/楕円 79"/>
          <p:cNvSpPr/>
          <p:nvPr/>
        </p:nvSpPr>
        <p:spPr>
          <a:xfrm>
            <a:off x="3155950" y="4511675"/>
            <a:ext cx="2895600" cy="1497013"/>
          </a:xfrm>
          <a:prstGeom prst="ellipse">
            <a:avLst/>
          </a:prstGeom>
          <a:solidFill>
            <a:srgbClr val="FFFF00"/>
          </a:solidFill>
          <a:ln w="12700" cap="flat" cmpd="sng" algn="ctr">
            <a:solidFill>
              <a:srgbClr val="5B9BD5">
                <a:shade val="50000"/>
              </a:srgbClr>
            </a:solidFill>
            <a:prstDash val="solid"/>
            <a:miter lim="800000"/>
          </a:ln>
          <a:effectLst/>
        </p:spPr>
        <p:txBody>
          <a:bodyPr anchor="ctr"/>
          <a:lstStyle/>
          <a:p>
            <a:pPr>
              <a:defRPr/>
            </a:pPr>
            <a:endParaRPr lang="ja-JP" altLang="en-US"/>
          </a:p>
        </p:txBody>
      </p:sp>
      <p:sp>
        <p:nvSpPr>
          <p:cNvPr id="81" name="テキスト ボックス 516"/>
          <p:cNvSpPr txBox="1"/>
          <p:nvPr/>
        </p:nvSpPr>
        <p:spPr>
          <a:xfrm>
            <a:off x="3403600" y="4741863"/>
            <a:ext cx="2449513" cy="1035050"/>
          </a:xfrm>
          <a:prstGeom prst="rect">
            <a:avLst/>
          </a:prstGeom>
          <a:noFill/>
          <a:ln w="6350">
            <a:noFill/>
          </a:ln>
          <a:effectLst/>
        </p:spPr>
        <p:txBody>
          <a:bodyPr/>
          <a:lstStyle/>
          <a:p>
            <a:pPr algn="just">
              <a:spcAft>
                <a:spcPts val="0"/>
              </a:spcAft>
              <a:defRPr/>
            </a:pPr>
            <a:r>
              <a:rPr lang="en-US" sz="1600" kern="100" dirty="0" err="1">
                <a:latin typeface="HG丸ｺﾞｼｯｸM-PRO" panose="020F0600000000000000" pitchFamily="50" charset="-128"/>
                <a:ea typeface="HG丸ｺﾞｼｯｸM-PRO" panose="020F0600000000000000" pitchFamily="50" charset="-128"/>
                <a:cs typeface="Times New Roman" panose="02020603050405020304" pitchFamily="18" charset="0"/>
              </a:rPr>
              <a:t>病気</a:t>
            </a:r>
            <a:r>
              <a:rPr 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に</a:t>
            </a:r>
            <a:r>
              <a:rPr lang="ja-JP" sz="1600" kern="100" dirty="0">
                <a:latin typeface="Century" panose="02040604050505020304" pitchFamily="18" charset="0"/>
                <a:ea typeface="HG丸ｺﾞｼｯｸM-PRO" panose="020F0600000000000000" pitchFamily="50" charset="-128"/>
                <a:cs typeface="Times New Roman" panose="02020603050405020304" pitchFamily="18" charset="0"/>
              </a:rPr>
              <a:t>なった</a:t>
            </a:r>
            <a:r>
              <a:rPr lang="en-US" sz="1600" kern="100" dirty="0" err="1">
                <a:latin typeface="Century" panose="02040604050505020304" pitchFamily="18" charset="0"/>
                <a:ea typeface="HG丸ｺﾞｼｯｸM-PRO" panose="020F0600000000000000" pitchFamily="50" charset="-128"/>
                <a:cs typeface="Times New Roman" panose="02020603050405020304" pitchFamily="18" charset="0"/>
              </a:rPr>
              <a:t>人や治療をしている人</a:t>
            </a:r>
            <a:r>
              <a:rPr lang="ja-JP" sz="1600" kern="100" dirty="0" err="1">
                <a:latin typeface="Century" panose="02040604050505020304" pitchFamily="18" charset="0"/>
                <a:ea typeface="HG丸ｺﾞｼｯｸM-PRO" panose="020F0600000000000000" pitchFamily="50" charset="-128"/>
                <a:cs typeface="Times New Roman" panose="02020603050405020304" pitchFamily="18" charset="0"/>
              </a:rPr>
              <a:t>，</a:t>
            </a:r>
            <a:r>
              <a:rPr lang="ja-JP" sz="1600" kern="100" dirty="0">
                <a:latin typeface="Century" panose="02040604050505020304" pitchFamily="18" charset="0"/>
                <a:ea typeface="HG丸ｺﾞｼｯｸM-PRO" panose="020F0600000000000000" pitchFamily="50" charset="-128"/>
                <a:cs typeface="Times New Roman" panose="02020603050405020304" pitchFamily="18" charset="0"/>
              </a:rPr>
              <a:t>その</a:t>
            </a:r>
            <a:r>
              <a:rPr lang="en-US" sz="1600" kern="100" dirty="0" err="1">
                <a:latin typeface="Century" panose="02040604050505020304" pitchFamily="18" charset="0"/>
                <a:ea typeface="HG丸ｺﾞｼｯｸM-PRO" panose="020F0600000000000000" pitchFamily="50" charset="-128"/>
                <a:cs typeface="Times New Roman" panose="02020603050405020304" pitchFamily="18" charset="0"/>
              </a:rPr>
              <a:t>家族から病気</a:t>
            </a:r>
            <a:r>
              <a:rPr lang="ja-JP" sz="1600" kern="100" dirty="0">
                <a:latin typeface="Century" panose="02040604050505020304" pitchFamily="18" charset="0"/>
                <a:ea typeface="HG丸ｺﾞｼｯｸM-PRO" panose="020F0600000000000000" pitchFamily="50" charset="-128"/>
                <a:cs typeface="Times New Roman" panose="02020603050405020304" pitchFamily="18" charset="0"/>
              </a:rPr>
              <a:t>がうつらないように</a:t>
            </a:r>
            <a:r>
              <a:rPr lang="en-US" sz="1600" kern="100" dirty="0" err="1">
                <a:latin typeface="Century" panose="02040604050505020304" pitchFamily="18" charset="0"/>
                <a:ea typeface="HG丸ｺﾞｼｯｸM-PRO" panose="020F0600000000000000" pitchFamily="50" charset="-128"/>
                <a:cs typeface="Times New Roman" panose="02020603050405020304" pitchFamily="18" charset="0"/>
              </a:rPr>
              <a:t>離れたい</a:t>
            </a:r>
            <a:r>
              <a:rPr lang="en-US" sz="1600" kern="100" dirty="0">
                <a:latin typeface="Century" panose="02040604050505020304" pitchFamily="18" charset="0"/>
                <a:ea typeface="HG丸ｺﾞｼｯｸM-PRO" panose="020F0600000000000000" pitchFamily="50" charset="-128"/>
                <a:cs typeface="Times New Roman" panose="02020603050405020304" pitchFamily="18" charset="0"/>
              </a:rPr>
              <a:t>。</a:t>
            </a:r>
            <a:endParaRPr 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135186" name="グループ化 83"/>
          <p:cNvGrpSpPr>
            <a:grpSpLocks/>
          </p:cNvGrpSpPr>
          <p:nvPr/>
        </p:nvGrpSpPr>
        <p:grpSpPr bwMode="auto">
          <a:xfrm>
            <a:off x="201613" y="4205288"/>
            <a:ext cx="2592387" cy="2103437"/>
            <a:chOff x="-283352" y="-78"/>
            <a:chExt cx="2286000" cy="1874274"/>
          </a:xfrm>
        </p:grpSpPr>
        <p:sp>
          <p:nvSpPr>
            <p:cNvPr id="85" name="テキスト ボックス 12"/>
            <p:cNvSpPr txBox="1"/>
            <p:nvPr/>
          </p:nvSpPr>
          <p:spPr>
            <a:xfrm>
              <a:off x="77816" y="-78"/>
              <a:ext cx="1168898" cy="555916"/>
            </a:xfrm>
            <a:prstGeom prst="rect">
              <a:avLst/>
            </a:prstGeom>
            <a:solidFill>
              <a:srgbClr val="CC99FF"/>
            </a:solidFill>
          </p:spPr>
          <p:txBody>
            <a:bodyPr>
              <a:spAutoFit/>
            </a:bodyPr>
            <a:lstStyle/>
            <a:p>
              <a:pPr indent="153035">
                <a:spcAft>
                  <a:spcPts val="0"/>
                </a:spcAft>
                <a:defRPr/>
              </a:pPr>
              <a:r>
                <a:rPr lang="en-US" spc="-30" dirty="0">
                  <a:solidFill>
                    <a:srgbClr val="000000"/>
                  </a:solidFill>
                  <a:latin typeface="HG丸ｺﾞｼｯｸM-PRO" panose="020F0600000000000000" pitchFamily="50" charset="-128"/>
                  <a:cs typeface="Times New Roman" panose="02020603050405020304" pitchFamily="18" charset="0"/>
                </a:rPr>
                <a:t>第３</a:t>
              </a:r>
              <a:r>
                <a:rPr lang="ja-JP" spc="-30" dirty="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の</a:t>
              </a:r>
              <a:r>
                <a:rPr lang="en-US" spc="-30" dirty="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顔</a:t>
              </a:r>
              <a:endParaRPr lang="ja-JP" dirty="0">
                <a:latin typeface="ＭＳ Ｐゴシック" panose="020B0600070205080204" pitchFamily="50" charset="-128"/>
                <a:cs typeface="ＭＳ Ｐゴシック" panose="020B0600070205080204" pitchFamily="50" charset="-128"/>
              </a:endParaRPr>
            </a:p>
            <a:p>
              <a:pPr indent="145415">
                <a:spcAft>
                  <a:spcPts val="0"/>
                </a:spcAft>
                <a:defRPr/>
              </a:pPr>
              <a:r>
                <a:rPr lang="ja-JP" spc="-30" dirty="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a:t>
              </a:r>
              <a:r>
                <a:rPr lang="en-US" spc="-30" dirty="0" err="1">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差別</a:t>
              </a:r>
              <a:r>
                <a:rPr lang="ja-JP" spc="-30" dirty="0">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a:t>
              </a:r>
              <a:endParaRPr lang="ja-JP" dirty="0">
                <a:latin typeface="ＭＳ Ｐゴシック" panose="020B0600070205080204" pitchFamily="50" charset="-128"/>
                <a:cs typeface="ＭＳ Ｐゴシック" panose="020B0600070205080204" pitchFamily="50" charset="-128"/>
              </a:endParaRPr>
            </a:p>
          </p:txBody>
        </p:sp>
        <p:grpSp>
          <p:nvGrpSpPr>
            <p:cNvPr id="135192" name="グループ化 85"/>
            <p:cNvGrpSpPr>
              <a:grpSpLocks/>
            </p:cNvGrpSpPr>
            <p:nvPr/>
          </p:nvGrpSpPr>
          <p:grpSpPr bwMode="auto">
            <a:xfrm>
              <a:off x="180975" y="600075"/>
              <a:ext cx="964334" cy="936861"/>
              <a:chOff x="0" y="0"/>
              <a:chExt cx="5048250" cy="5086350"/>
            </a:xfrm>
          </p:grpSpPr>
          <p:grpSp>
            <p:nvGrpSpPr>
              <p:cNvPr id="135194" name="グループ化 87"/>
              <p:cNvGrpSpPr>
                <a:grpSpLocks/>
              </p:cNvGrpSpPr>
              <p:nvPr/>
            </p:nvGrpSpPr>
            <p:grpSpPr bwMode="auto">
              <a:xfrm>
                <a:off x="0" y="0"/>
                <a:ext cx="5048250" cy="5086350"/>
                <a:chOff x="0" y="0"/>
                <a:chExt cx="5048250" cy="5086350"/>
              </a:xfrm>
            </p:grpSpPr>
            <p:grpSp>
              <p:nvGrpSpPr>
                <p:cNvPr id="135209" name="グループ化 102"/>
                <p:cNvGrpSpPr>
                  <a:grpSpLocks/>
                </p:cNvGrpSpPr>
                <p:nvPr/>
              </p:nvGrpSpPr>
              <p:grpSpPr bwMode="auto">
                <a:xfrm>
                  <a:off x="2428875" y="0"/>
                  <a:ext cx="390525" cy="523875"/>
                  <a:chOff x="2428875" y="0"/>
                  <a:chExt cx="390525" cy="523875"/>
                </a:xfrm>
              </p:grpSpPr>
              <p:sp>
                <p:nvSpPr>
                  <p:cNvPr id="135256" name="楕円 172"/>
                  <p:cNvSpPr>
                    <a:spLocks noChangeArrowheads="1"/>
                  </p:cNvSpPr>
                  <p:nvPr/>
                </p:nvSpPr>
                <p:spPr bwMode="auto">
                  <a:xfrm>
                    <a:off x="2495550" y="13335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57" name="楕円 173"/>
                  <p:cNvSpPr>
                    <a:spLocks noChangeArrowheads="1"/>
                  </p:cNvSpPr>
                  <p:nvPr/>
                </p:nvSpPr>
                <p:spPr bwMode="auto">
                  <a:xfrm rot="5400000">
                    <a:off x="2495550" y="-6667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10" name="グループ化 103"/>
                <p:cNvGrpSpPr>
                  <a:grpSpLocks/>
                </p:cNvGrpSpPr>
                <p:nvPr/>
              </p:nvGrpSpPr>
              <p:grpSpPr bwMode="auto">
                <a:xfrm rot="10800000">
                  <a:off x="2276475" y="4562475"/>
                  <a:ext cx="390525" cy="523875"/>
                  <a:chOff x="2276475" y="4562475"/>
                  <a:chExt cx="390525" cy="523875"/>
                </a:xfrm>
              </p:grpSpPr>
              <p:sp>
                <p:nvSpPr>
                  <p:cNvPr id="135254" name="楕円 170"/>
                  <p:cNvSpPr>
                    <a:spLocks noChangeArrowheads="1"/>
                  </p:cNvSpPr>
                  <p:nvPr/>
                </p:nvSpPr>
                <p:spPr bwMode="auto">
                  <a:xfrm>
                    <a:off x="2343150" y="469582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55" name="楕円 171"/>
                  <p:cNvSpPr>
                    <a:spLocks noChangeArrowheads="1"/>
                  </p:cNvSpPr>
                  <p:nvPr/>
                </p:nvSpPr>
                <p:spPr bwMode="auto">
                  <a:xfrm rot="5400000">
                    <a:off x="2343150" y="449580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11" name="グループ化 104"/>
                <p:cNvGrpSpPr>
                  <a:grpSpLocks/>
                </p:cNvGrpSpPr>
                <p:nvPr/>
              </p:nvGrpSpPr>
              <p:grpSpPr bwMode="auto">
                <a:xfrm rot="-5400000">
                  <a:off x="66675" y="2381250"/>
                  <a:ext cx="390525" cy="523875"/>
                  <a:chOff x="66675" y="2381250"/>
                  <a:chExt cx="390525" cy="523875"/>
                </a:xfrm>
              </p:grpSpPr>
              <p:sp>
                <p:nvSpPr>
                  <p:cNvPr id="135252" name="楕円 168"/>
                  <p:cNvSpPr>
                    <a:spLocks noChangeArrowheads="1"/>
                  </p:cNvSpPr>
                  <p:nvPr/>
                </p:nvSpPr>
                <p:spPr bwMode="auto">
                  <a:xfrm>
                    <a:off x="133350" y="251460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53" name="楕円 169"/>
                  <p:cNvSpPr>
                    <a:spLocks noChangeArrowheads="1"/>
                  </p:cNvSpPr>
                  <p:nvPr/>
                </p:nvSpPr>
                <p:spPr bwMode="auto">
                  <a:xfrm rot="5400000">
                    <a:off x="133350" y="231457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12" name="グループ化 105"/>
                <p:cNvGrpSpPr>
                  <a:grpSpLocks/>
                </p:cNvGrpSpPr>
                <p:nvPr/>
              </p:nvGrpSpPr>
              <p:grpSpPr bwMode="auto">
                <a:xfrm rot="5400000">
                  <a:off x="4591050" y="2333625"/>
                  <a:ext cx="390525" cy="523875"/>
                  <a:chOff x="4591050" y="2333625"/>
                  <a:chExt cx="390525" cy="523875"/>
                </a:xfrm>
              </p:grpSpPr>
              <p:sp>
                <p:nvSpPr>
                  <p:cNvPr id="135250" name="楕円 166"/>
                  <p:cNvSpPr>
                    <a:spLocks noChangeArrowheads="1"/>
                  </p:cNvSpPr>
                  <p:nvPr/>
                </p:nvSpPr>
                <p:spPr bwMode="auto">
                  <a:xfrm>
                    <a:off x="4657725" y="246697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51" name="楕円 167"/>
                  <p:cNvSpPr>
                    <a:spLocks noChangeArrowheads="1"/>
                  </p:cNvSpPr>
                  <p:nvPr/>
                </p:nvSpPr>
                <p:spPr bwMode="auto">
                  <a:xfrm rot="5400000">
                    <a:off x="4657725" y="226695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13" name="グループ化 106"/>
                <p:cNvGrpSpPr>
                  <a:grpSpLocks/>
                </p:cNvGrpSpPr>
                <p:nvPr/>
              </p:nvGrpSpPr>
              <p:grpSpPr bwMode="auto">
                <a:xfrm rot="2700000">
                  <a:off x="4029074" y="847725"/>
                  <a:ext cx="390525" cy="523875"/>
                  <a:chOff x="4029074" y="847725"/>
                  <a:chExt cx="390525" cy="523875"/>
                </a:xfrm>
              </p:grpSpPr>
              <p:sp>
                <p:nvSpPr>
                  <p:cNvPr id="135248" name="楕円 164"/>
                  <p:cNvSpPr>
                    <a:spLocks noChangeArrowheads="1"/>
                  </p:cNvSpPr>
                  <p:nvPr/>
                </p:nvSpPr>
                <p:spPr bwMode="auto">
                  <a:xfrm>
                    <a:off x="4095749" y="98107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49" name="楕円 165"/>
                  <p:cNvSpPr>
                    <a:spLocks noChangeArrowheads="1"/>
                  </p:cNvSpPr>
                  <p:nvPr/>
                </p:nvSpPr>
                <p:spPr bwMode="auto">
                  <a:xfrm rot="5400000">
                    <a:off x="4095749" y="78105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14" name="グループ化 107"/>
                <p:cNvGrpSpPr>
                  <a:grpSpLocks/>
                </p:cNvGrpSpPr>
                <p:nvPr/>
              </p:nvGrpSpPr>
              <p:grpSpPr bwMode="auto">
                <a:xfrm rot="2039212">
                  <a:off x="3324224" y="304800"/>
                  <a:ext cx="390525" cy="523875"/>
                  <a:chOff x="3324224" y="304800"/>
                  <a:chExt cx="390525" cy="523875"/>
                </a:xfrm>
              </p:grpSpPr>
              <p:sp>
                <p:nvSpPr>
                  <p:cNvPr id="135246" name="楕円 162"/>
                  <p:cNvSpPr>
                    <a:spLocks noChangeArrowheads="1"/>
                  </p:cNvSpPr>
                  <p:nvPr/>
                </p:nvSpPr>
                <p:spPr bwMode="auto">
                  <a:xfrm>
                    <a:off x="3390899" y="43815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47" name="楕円 163"/>
                  <p:cNvSpPr>
                    <a:spLocks noChangeArrowheads="1"/>
                  </p:cNvSpPr>
                  <p:nvPr/>
                </p:nvSpPr>
                <p:spPr bwMode="auto">
                  <a:xfrm rot="5400000">
                    <a:off x="3390899" y="23812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15" name="グループ化 108"/>
                <p:cNvGrpSpPr>
                  <a:grpSpLocks/>
                </p:cNvGrpSpPr>
                <p:nvPr/>
              </p:nvGrpSpPr>
              <p:grpSpPr bwMode="auto">
                <a:xfrm rot="4111500">
                  <a:off x="4495799" y="1628775"/>
                  <a:ext cx="390525" cy="523875"/>
                  <a:chOff x="4495799" y="1628775"/>
                  <a:chExt cx="390525" cy="523875"/>
                </a:xfrm>
              </p:grpSpPr>
              <p:sp>
                <p:nvSpPr>
                  <p:cNvPr id="135244" name="楕円 160"/>
                  <p:cNvSpPr>
                    <a:spLocks noChangeArrowheads="1"/>
                  </p:cNvSpPr>
                  <p:nvPr/>
                </p:nvSpPr>
                <p:spPr bwMode="auto">
                  <a:xfrm>
                    <a:off x="4562474" y="176212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45" name="楕円 161"/>
                  <p:cNvSpPr>
                    <a:spLocks noChangeArrowheads="1"/>
                  </p:cNvSpPr>
                  <p:nvPr/>
                </p:nvSpPr>
                <p:spPr bwMode="auto">
                  <a:xfrm rot="5400000">
                    <a:off x="4562474" y="156210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16" name="グループ化 109"/>
                <p:cNvGrpSpPr>
                  <a:grpSpLocks/>
                </p:cNvGrpSpPr>
                <p:nvPr/>
              </p:nvGrpSpPr>
              <p:grpSpPr bwMode="auto">
                <a:xfrm rot="-1163708">
                  <a:off x="1438273" y="161925"/>
                  <a:ext cx="390525" cy="523875"/>
                  <a:chOff x="1438273" y="161925"/>
                  <a:chExt cx="390525" cy="523875"/>
                </a:xfrm>
              </p:grpSpPr>
              <p:sp>
                <p:nvSpPr>
                  <p:cNvPr id="135242" name="楕円 158"/>
                  <p:cNvSpPr>
                    <a:spLocks noChangeArrowheads="1"/>
                  </p:cNvSpPr>
                  <p:nvPr/>
                </p:nvSpPr>
                <p:spPr bwMode="auto">
                  <a:xfrm>
                    <a:off x="1504948" y="29527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43" name="楕円 159"/>
                  <p:cNvSpPr>
                    <a:spLocks noChangeArrowheads="1"/>
                  </p:cNvSpPr>
                  <p:nvPr/>
                </p:nvSpPr>
                <p:spPr bwMode="auto">
                  <a:xfrm rot="5400000">
                    <a:off x="1504948" y="9525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17" name="グループ化 110"/>
                <p:cNvGrpSpPr>
                  <a:grpSpLocks/>
                </p:cNvGrpSpPr>
                <p:nvPr/>
              </p:nvGrpSpPr>
              <p:grpSpPr bwMode="auto">
                <a:xfrm rot="-2050693">
                  <a:off x="723898" y="695326"/>
                  <a:ext cx="390525" cy="523875"/>
                  <a:chOff x="723898" y="695326"/>
                  <a:chExt cx="390525" cy="523875"/>
                </a:xfrm>
              </p:grpSpPr>
              <p:sp>
                <p:nvSpPr>
                  <p:cNvPr id="135240" name="楕円 156"/>
                  <p:cNvSpPr>
                    <a:spLocks noChangeArrowheads="1"/>
                  </p:cNvSpPr>
                  <p:nvPr/>
                </p:nvSpPr>
                <p:spPr bwMode="auto">
                  <a:xfrm>
                    <a:off x="790573" y="828676"/>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41" name="楕円 157"/>
                  <p:cNvSpPr>
                    <a:spLocks noChangeArrowheads="1"/>
                  </p:cNvSpPr>
                  <p:nvPr/>
                </p:nvSpPr>
                <p:spPr bwMode="auto">
                  <a:xfrm rot="5400000">
                    <a:off x="790573" y="628651"/>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18" name="グループ化 111"/>
                <p:cNvGrpSpPr>
                  <a:grpSpLocks/>
                </p:cNvGrpSpPr>
                <p:nvPr/>
              </p:nvGrpSpPr>
              <p:grpSpPr bwMode="auto">
                <a:xfrm rot="-3345564">
                  <a:off x="219072" y="1476375"/>
                  <a:ext cx="390525" cy="523875"/>
                  <a:chOff x="219072" y="1476375"/>
                  <a:chExt cx="390525" cy="523875"/>
                </a:xfrm>
              </p:grpSpPr>
              <p:sp>
                <p:nvSpPr>
                  <p:cNvPr id="135238" name="楕円 154"/>
                  <p:cNvSpPr>
                    <a:spLocks noChangeArrowheads="1"/>
                  </p:cNvSpPr>
                  <p:nvPr/>
                </p:nvSpPr>
                <p:spPr bwMode="auto">
                  <a:xfrm>
                    <a:off x="285747" y="160972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39" name="楕円 155"/>
                  <p:cNvSpPr>
                    <a:spLocks noChangeArrowheads="1"/>
                  </p:cNvSpPr>
                  <p:nvPr/>
                </p:nvSpPr>
                <p:spPr bwMode="auto">
                  <a:xfrm rot="5400000">
                    <a:off x="285747" y="140970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19" name="グループ化 112"/>
                <p:cNvGrpSpPr>
                  <a:grpSpLocks/>
                </p:cNvGrpSpPr>
                <p:nvPr/>
              </p:nvGrpSpPr>
              <p:grpSpPr bwMode="auto">
                <a:xfrm rot="7557209">
                  <a:off x="4124322" y="3667125"/>
                  <a:ext cx="390525" cy="523875"/>
                  <a:chOff x="4124322" y="3667125"/>
                  <a:chExt cx="390525" cy="523875"/>
                </a:xfrm>
              </p:grpSpPr>
              <p:sp>
                <p:nvSpPr>
                  <p:cNvPr id="135236" name="楕円 152"/>
                  <p:cNvSpPr>
                    <a:spLocks noChangeArrowheads="1"/>
                  </p:cNvSpPr>
                  <p:nvPr/>
                </p:nvSpPr>
                <p:spPr bwMode="auto">
                  <a:xfrm>
                    <a:off x="4190997" y="3800475"/>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37" name="楕円 153"/>
                  <p:cNvSpPr>
                    <a:spLocks noChangeArrowheads="1"/>
                  </p:cNvSpPr>
                  <p:nvPr/>
                </p:nvSpPr>
                <p:spPr bwMode="auto">
                  <a:xfrm rot="5400000">
                    <a:off x="4190997" y="3600450"/>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20" name="グループ化 113"/>
                <p:cNvGrpSpPr>
                  <a:grpSpLocks/>
                </p:cNvGrpSpPr>
                <p:nvPr/>
              </p:nvGrpSpPr>
              <p:grpSpPr bwMode="auto">
                <a:xfrm rot="6439800">
                  <a:off x="4438647" y="3048001"/>
                  <a:ext cx="390525" cy="523875"/>
                  <a:chOff x="4438647" y="3048001"/>
                  <a:chExt cx="390525" cy="523875"/>
                </a:xfrm>
              </p:grpSpPr>
              <p:sp>
                <p:nvSpPr>
                  <p:cNvPr id="135234" name="楕円 150"/>
                  <p:cNvSpPr>
                    <a:spLocks noChangeArrowheads="1"/>
                  </p:cNvSpPr>
                  <p:nvPr/>
                </p:nvSpPr>
                <p:spPr bwMode="auto">
                  <a:xfrm>
                    <a:off x="4505322" y="3181351"/>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35" name="楕円 151"/>
                  <p:cNvSpPr>
                    <a:spLocks noChangeArrowheads="1"/>
                  </p:cNvSpPr>
                  <p:nvPr/>
                </p:nvSpPr>
                <p:spPr bwMode="auto">
                  <a:xfrm rot="5400000">
                    <a:off x="4505322" y="2981326"/>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21" name="グループ化 114"/>
                <p:cNvGrpSpPr>
                  <a:grpSpLocks/>
                </p:cNvGrpSpPr>
                <p:nvPr/>
              </p:nvGrpSpPr>
              <p:grpSpPr bwMode="auto">
                <a:xfrm rot="8568081">
                  <a:off x="3419472" y="4257676"/>
                  <a:ext cx="390525" cy="523875"/>
                  <a:chOff x="3419472" y="4257676"/>
                  <a:chExt cx="390525" cy="523875"/>
                </a:xfrm>
              </p:grpSpPr>
              <p:sp>
                <p:nvSpPr>
                  <p:cNvPr id="135232" name="楕円 148"/>
                  <p:cNvSpPr>
                    <a:spLocks noChangeArrowheads="1"/>
                  </p:cNvSpPr>
                  <p:nvPr/>
                </p:nvSpPr>
                <p:spPr bwMode="auto">
                  <a:xfrm>
                    <a:off x="3486147" y="4391026"/>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33" name="楕円 149"/>
                  <p:cNvSpPr>
                    <a:spLocks noChangeArrowheads="1"/>
                  </p:cNvSpPr>
                  <p:nvPr/>
                </p:nvSpPr>
                <p:spPr bwMode="auto">
                  <a:xfrm rot="5400000">
                    <a:off x="3486147" y="4191001"/>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22" name="グループ化 115"/>
                <p:cNvGrpSpPr>
                  <a:grpSpLocks/>
                </p:cNvGrpSpPr>
                <p:nvPr/>
              </p:nvGrpSpPr>
              <p:grpSpPr bwMode="auto">
                <a:xfrm rot="-6849275">
                  <a:off x="285747" y="3267076"/>
                  <a:ext cx="390525" cy="523875"/>
                  <a:chOff x="285747" y="3267076"/>
                  <a:chExt cx="390525" cy="523875"/>
                </a:xfrm>
              </p:grpSpPr>
              <p:sp>
                <p:nvSpPr>
                  <p:cNvPr id="135230" name="楕円 146"/>
                  <p:cNvSpPr>
                    <a:spLocks noChangeArrowheads="1"/>
                  </p:cNvSpPr>
                  <p:nvPr/>
                </p:nvSpPr>
                <p:spPr bwMode="auto">
                  <a:xfrm>
                    <a:off x="352422" y="3400426"/>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31" name="楕円 147"/>
                  <p:cNvSpPr>
                    <a:spLocks noChangeArrowheads="1"/>
                  </p:cNvSpPr>
                  <p:nvPr/>
                </p:nvSpPr>
                <p:spPr bwMode="auto">
                  <a:xfrm rot="5400000">
                    <a:off x="352422" y="3200401"/>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23" name="グループ化 116"/>
                <p:cNvGrpSpPr>
                  <a:grpSpLocks/>
                </p:cNvGrpSpPr>
                <p:nvPr/>
              </p:nvGrpSpPr>
              <p:grpSpPr bwMode="auto">
                <a:xfrm rot="-8907674">
                  <a:off x="1276347" y="4295776"/>
                  <a:ext cx="390525" cy="523875"/>
                  <a:chOff x="1276347" y="4295776"/>
                  <a:chExt cx="390525" cy="523875"/>
                </a:xfrm>
              </p:grpSpPr>
              <p:sp>
                <p:nvSpPr>
                  <p:cNvPr id="135228" name="楕円 144"/>
                  <p:cNvSpPr>
                    <a:spLocks noChangeArrowheads="1"/>
                  </p:cNvSpPr>
                  <p:nvPr/>
                </p:nvSpPr>
                <p:spPr bwMode="auto">
                  <a:xfrm>
                    <a:off x="1343022" y="4429126"/>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29" name="楕円 145"/>
                  <p:cNvSpPr>
                    <a:spLocks noChangeArrowheads="1"/>
                  </p:cNvSpPr>
                  <p:nvPr/>
                </p:nvSpPr>
                <p:spPr bwMode="auto">
                  <a:xfrm rot="5400000">
                    <a:off x="1343022" y="4229101"/>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grpSp>
              <p:nvGrpSpPr>
                <p:cNvPr id="135224" name="グループ化 117"/>
                <p:cNvGrpSpPr>
                  <a:grpSpLocks/>
                </p:cNvGrpSpPr>
                <p:nvPr/>
              </p:nvGrpSpPr>
              <p:grpSpPr bwMode="auto">
                <a:xfrm rot="-7935412">
                  <a:off x="676272" y="3829051"/>
                  <a:ext cx="390525" cy="523875"/>
                  <a:chOff x="676272" y="3829051"/>
                  <a:chExt cx="390525" cy="523875"/>
                </a:xfrm>
              </p:grpSpPr>
              <p:sp>
                <p:nvSpPr>
                  <p:cNvPr id="135226" name="楕円 142"/>
                  <p:cNvSpPr>
                    <a:spLocks noChangeArrowheads="1"/>
                  </p:cNvSpPr>
                  <p:nvPr/>
                </p:nvSpPr>
                <p:spPr bwMode="auto">
                  <a:xfrm>
                    <a:off x="742947" y="3962401"/>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sp>
                <p:nvSpPr>
                  <p:cNvPr id="135227" name="楕円 143"/>
                  <p:cNvSpPr>
                    <a:spLocks noChangeArrowheads="1"/>
                  </p:cNvSpPr>
                  <p:nvPr/>
                </p:nvSpPr>
                <p:spPr bwMode="auto">
                  <a:xfrm rot="5400000">
                    <a:off x="742947" y="3762376"/>
                    <a:ext cx="257175" cy="390525"/>
                  </a:xfrm>
                  <a:prstGeom prst="ellipse">
                    <a:avLst/>
                  </a:prstGeom>
                  <a:solidFill>
                    <a:srgbClr val="5B9BD5"/>
                  </a:solidFill>
                  <a:ln w="12700" algn="ctr">
                    <a:solidFill>
                      <a:srgbClr val="41719C"/>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sp>
              <p:nvSpPr>
                <p:cNvPr id="135225" name="楕円 141"/>
                <p:cNvSpPr>
                  <a:spLocks noChangeArrowheads="1"/>
                </p:cNvSpPr>
                <p:nvPr/>
              </p:nvSpPr>
              <p:spPr bwMode="auto">
                <a:xfrm>
                  <a:off x="419099" y="438149"/>
                  <a:ext cx="4200526" cy="4200526"/>
                </a:xfrm>
                <a:prstGeom prst="ellipse">
                  <a:avLst/>
                </a:prstGeom>
                <a:solidFill>
                  <a:srgbClr val="FFFFFF"/>
                </a:solidFill>
                <a:ln w="12700" algn="ctr">
                  <a:solidFill>
                    <a:srgbClr val="000000"/>
                  </a:solidFill>
                  <a:miter lim="800000"/>
                  <a:headEnd/>
                  <a:tailEnd/>
                </a:ln>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sp>
            <p:nvSpPr>
              <p:cNvPr id="89" name="弦 88"/>
              <p:cNvSpPr/>
              <p:nvPr/>
            </p:nvSpPr>
            <p:spPr>
              <a:xfrm>
                <a:off x="881659" y="1533864"/>
                <a:ext cx="2095896" cy="1259482"/>
              </a:xfrm>
              <a:prstGeom prst="chord">
                <a:avLst>
                  <a:gd name="adj1" fmla="val 2267319"/>
                  <a:gd name="adj2" fmla="val 12016953"/>
                </a:avLst>
              </a:prstGeom>
              <a:solidFill>
                <a:srgbClr val="5B9BD5"/>
              </a:solidFill>
              <a:ln w="12700" cap="flat" cmpd="sng" algn="ctr">
                <a:solidFill>
                  <a:srgbClr val="5B9BD5">
                    <a:shade val="50000"/>
                  </a:srgbClr>
                </a:solidFill>
                <a:prstDash val="solid"/>
                <a:miter lim="800000"/>
              </a:ln>
              <a:effectLst/>
            </p:spPr>
            <p:txBody>
              <a:bodyPr/>
              <a:lstStyle/>
              <a:p>
                <a:pPr>
                  <a:defRPr/>
                </a:pPr>
                <a:endParaRPr lang="ja-JP" altLang="en-US"/>
              </a:p>
            </p:txBody>
          </p:sp>
          <p:sp>
            <p:nvSpPr>
              <p:cNvPr id="90" name="弦 89"/>
              <p:cNvSpPr/>
              <p:nvPr/>
            </p:nvSpPr>
            <p:spPr>
              <a:xfrm>
                <a:off x="2178767" y="1418665"/>
                <a:ext cx="2095896" cy="1259482"/>
              </a:xfrm>
              <a:prstGeom prst="chord">
                <a:avLst>
                  <a:gd name="adj1" fmla="val 20598170"/>
                  <a:gd name="adj2" fmla="val 7828659"/>
                </a:avLst>
              </a:prstGeom>
              <a:solidFill>
                <a:srgbClr val="5B9BD5"/>
              </a:solidFill>
              <a:ln w="12700" cap="flat" cmpd="sng" algn="ctr">
                <a:solidFill>
                  <a:srgbClr val="5B9BD5">
                    <a:shade val="50000"/>
                  </a:srgbClr>
                </a:solidFill>
                <a:prstDash val="solid"/>
                <a:miter lim="800000"/>
              </a:ln>
              <a:effectLst/>
            </p:spPr>
            <p:txBody>
              <a:bodyPr/>
              <a:lstStyle/>
              <a:p>
                <a:pPr>
                  <a:defRPr/>
                </a:pPr>
                <a:endParaRPr lang="ja-JP" altLang="en-US"/>
              </a:p>
            </p:txBody>
          </p:sp>
          <p:sp>
            <p:nvSpPr>
              <p:cNvPr id="135197" name="フリーフォーム 90"/>
              <p:cNvSpPr>
                <a:spLocks/>
              </p:cNvSpPr>
              <p:nvPr/>
            </p:nvSpPr>
            <p:spPr bwMode="auto">
              <a:xfrm>
                <a:off x="1076325" y="3190875"/>
                <a:ext cx="3067799" cy="914400"/>
              </a:xfrm>
              <a:custGeom>
                <a:avLst/>
                <a:gdLst>
                  <a:gd name="T0" fmla="*/ 0 w 3067799"/>
                  <a:gd name="T1" fmla="*/ 0 h 914400"/>
                  <a:gd name="T2" fmla="*/ 57150 w 3067799"/>
                  <a:gd name="T3" fmla="*/ 19050 h 914400"/>
                  <a:gd name="T4" fmla="*/ 123825 w 3067799"/>
                  <a:gd name="T5" fmla="*/ 47625 h 914400"/>
                  <a:gd name="T6" fmla="*/ 257175 w 3067799"/>
                  <a:gd name="T7" fmla="*/ 76200 h 914400"/>
                  <a:gd name="T8" fmla="*/ 342900 w 3067799"/>
                  <a:gd name="T9" fmla="*/ 104775 h 914400"/>
                  <a:gd name="T10" fmla="*/ 723900 w 3067799"/>
                  <a:gd name="T11" fmla="*/ 133350 h 914400"/>
                  <a:gd name="T12" fmla="*/ 1466850 w 3067799"/>
                  <a:gd name="T13" fmla="*/ 142875 h 914400"/>
                  <a:gd name="T14" fmla="*/ 1905000 w 3067799"/>
                  <a:gd name="T15" fmla="*/ 190500 h 914400"/>
                  <a:gd name="T16" fmla="*/ 2038350 w 3067799"/>
                  <a:gd name="T17" fmla="*/ 200025 h 914400"/>
                  <a:gd name="T18" fmla="*/ 2295525 w 3067799"/>
                  <a:gd name="T19" fmla="*/ 219075 h 914400"/>
                  <a:gd name="T20" fmla="*/ 2600325 w 3067799"/>
                  <a:gd name="T21" fmla="*/ 200025 h 914400"/>
                  <a:gd name="T22" fmla="*/ 2657475 w 3067799"/>
                  <a:gd name="T23" fmla="*/ 171450 h 914400"/>
                  <a:gd name="T24" fmla="*/ 2743200 w 3067799"/>
                  <a:gd name="T25" fmla="*/ 142875 h 914400"/>
                  <a:gd name="T26" fmla="*/ 2914650 w 3067799"/>
                  <a:gd name="T27" fmla="*/ 76200 h 914400"/>
                  <a:gd name="T28" fmla="*/ 2981325 w 3067799"/>
                  <a:gd name="T29" fmla="*/ 57150 h 914400"/>
                  <a:gd name="T30" fmla="*/ 3009900 w 3067799"/>
                  <a:gd name="T31" fmla="*/ 47625 h 914400"/>
                  <a:gd name="T32" fmla="*/ 3057525 w 3067799"/>
                  <a:gd name="T33" fmla="*/ 38100 h 914400"/>
                  <a:gd name="T34" fmla="*/ 3067050 w 3067799"/>
                  <a:gd name="T35" fmla="*/ 66675 h 914400"/>
                  <a:gd name="T36" fmla="*/ 2981325 w 3067799"/>
                  <a:gd name="T37" fmla="*/ 161925 h 914400"/>
                  <a:gd name="T38" fmla="*/ 2905125 w 3067799"/>
                  <a:gd name="T39" fmla="*/ 266700 h 914400"/>
                  <a:gd name="T40" fmla="*/ 2838450 w 3067799"/>
                  <a:gd name="T41" fmla="*/ 361950 h 914400"/>
                  <a:gd name="T42" fmla="*/ 2733675 w 3067799"/>
                  <a:gd name="T43" fmla="*/ 476250 h 914400"/>
                  <a:gd name="T44" fmla="*/ 2657475 w 3067799"/>
                  <a:gd name="T45" fmla="*/ 533400 h 914400"/>
                  <a:gd name="T46" fmla="*/ 2514600 w 3067799"/>
                  <a:gd name="T47" fmla="*/ 609600 h 914400"/>
                  <a:gd name="T48" fmla="*/ 2466975 w 3067799"/>
                  <a:gd name="T49" fmla="*/ 666750 h 914400"/>
                  <a:gd name="T50" fmla="*/ 2409825 w 3067799"/>
                  <a:gd name="T51" fmla="*/ 723900 h 914400"/>
                  <a:gd name="T52" fmla="*/ 2381250 w 3067799"/>
                  <a:gd name="T53" fmla="*/ 752475 h 914400"/>
                  <a:gd name="T54" fmla="*/ 2352675 w 3067799"/>
                  <a:gd name="T55" fmla="*/ 781050 h 914400"/>
                  <a:gd name="T56" fmla="*/ 2305050 w 3067799"/>
                  <a:gd name="T57" fmla="*/ 819150 h 914400"/>
                  <a:gd name="T58" fmla="*/ 2266950 w 3067799"/>
                  <a:gd name="T59" fmla="*/ 838200 h 914400"/>
                  <a:gd name="T60" fmla="*/ 2143125 w 3067799"/>
                  <a:gd name="T61" fmla="*/ 914400 h 914400"/>
                  <a:gd name="T62" fmla="*/ 1914525 w 3067799"/>
                  <a:gd name="T63" fmla="*/ 904875 h 914400"/>
                  <a:gd name="T64" fmla="*/ 1809750 w 3067799"/>
                  <a:gd name="T65" fmla="*/ 885825 h 914400"/>
                  <a:gd name="T66" fmla="*/ 1724025 w 3067799"/>
                  <a:gd name="T67" fmla="*/ 876300 h 914400"/>
                  <a:gd name="T68" fmla="*/ 1381125 w 3067799"/>
                  <a:gd name="T69" fmla="*/ 895350 h 914400"/>
                  <a:gd name="T70" fmla="*/ 1323975 w 3067799"/>
                  <a:gd name="T71" fmla="*/ 904875 h 914400"/>
                  <a:gd name="T72" fmla="*/ 1076325 w 3067799"/>
                  <a:gd name="T73" fmla="*/ 876300 h 914400"/>
                  <a:gd name="T74" fmla="*/ 962025 w 3067799"/>
                  <a:gd name="T75" fmla="*/ 819150 h 914400"/>
                  <a:gd name="T76" fmla="*/ 828675 w 3067799"/>
                  <a:gd name="T77" fmla="*/ 752475 h 914400"/>
                  <a:gd name="T78" fmla="*/ 771525 w 3067799"/>
                  <a:gd name="T79" fmla="*/ 704850 h 914400"/>
                  <a:gd name="T80" fmla="*/ 742950 w 3067799"/>
                  <a:gd name="T81" fmla="*/ 685800 h 914400"/>
                  <a:gd name="T82" fmla="*/ 704850 w 3067799"/>
                  <a:gd name="T83" fmla="*/ 647700 h 914400"/>
                  <a:gd name="T84" fmla="*/ 666750 w 3067799"/>
                  <a:gd name="T85" fmla="*/ 628650 h 914400"/>
                  <a:gd name="T86" fmla="*/ 571500 w 3067799"/>
                  <a:gd name="T87" fmla="*/ 571500 h 914400"/>
                  <a:gd name="T88" fmla="*/ 504825 w 3067799"/>
                  <a:gd name="T89" fmla="*/ 542925 h 914400"/>
                  <a:gd name="T90" fmla="*/ 447675 w 3067799"/>
                  <a:gd name="T91" fmla="*/ 504825 h 914400"/>
                  <a:gd name="T92" fmla="*/ 361950 w 3067799"/>
                  <a:gd name="T93" fmla="*/ 457200 h 914400"/>
                  <a:gd name="T94" fmla="*/ 333375 w 3067799"/>
                  <a:gd name="T95" fmla="*/ 447675 h 914400"/>
                  <a:gd name="T96" fmla="*/ 266700 w 3067799"/>
                  <a:gd name="T97" fmla="*/ 400050 h 914400"/>
                  <a:gd name="T98" fmla="*/ 238125 w 3067799"/>
                  <a:gd name="T99" fmla="*/ 381000 h 914400"/>
                  <a:gd name="T100" fmla="*/ 133350 w 3067799"/>
                  <a:gd name="T101" fmla="*/ 257175 h 914400"/>
                  <a:gd name="T102" fmla="*/ 76200 w 3067799"/>
                  <a:gd name="T103" fmla="*/ 180975 h 914400"/>
                  <a:gd name="T104" fmla="*/ 57150 w 3067799"/>
                  <a:gd name="T105" fmla="*/ 152400 h 914400"/>
                  <a:gd name="T106" fmla="*/ 38100 w 3067799"/>
                  <a:gd name="T107" fmla="*/ 85725 h 9144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67799" h="914400">
                    <a:moveTo>
                      <a:pt x="0" y="0"/>
                    </a:moveTo>
                    <a:cubicBezTo>
                      <a:pt x="19050" y="6350"/>
                      <a:pt x="38506" y="11592"/>
                      <a:pt x="57150" y="19050"/>
                    </a:cubicBezTo>
                    <a:cubicBezTo>
                      <a:pt x="93550" y="33610"/>
                      <a:pt x="89332" y="39960"/>
                      <a:pt x="123825" y="47625"/>
                    </a:cubicBezTo>
                    <a:cubicBezTo>
                      <a:pt x="227946" y="70763"/>
                      <a:pt x="133573" y="39847"/>
                      <a:pt x="257175" y="76200"/>
                    </a:cubicBezTo>
                    <a:cubicBezTo>
                      <a:pt x="286072" y="84699"/>
                      <a:pt x="313412" y="98632"/>
                      <a:pt x="342900" y="104775"/>
                    </a:cubicBezTo>
                    <a:cubicBezTo>
                      <a:pt x="457679" y="128687"/>
                      <a:pt x="614408" y="131224"/>
                      <a:pt x="723900" y="133350"/>
                    </a:cubicBezTo>
                    <a:lnTo>
                      <a:pt x="1466850" y="142875"/>
                    </a:lnTo>
                    <a:cubicBezTo>
                      <a:pt x="1618200" y="161794"/>
                      <a:pt x="1747877" y="179277"/>
                      <a:pt x="1905000" y="190500"/>
                    </a:cubicBezTo>
                    <a:lnTo>
                      <a:pt x="2038350" y="200025"/>
                    </a:lnTo>
                    <a:cubicBezTo>
                      <a:pt x="2290665" y="221965"/>
                      <a:pt x="1876969" y="195822"/>
                      <a:pt x="2295525" y="219075"/>
                    </a:cubicBezTo>
                    <a:cubicBezTo>
                      <a:pt x="2397125" y="212725"/>
                      <a:pt x="2498899" y="208719"/>
                      <a:pt x="2600325" y="200025"/>
                    </a:cubicBezTo>
                    <a:cubicBezTo>
                      <a:pt x="2634721" y="197077"/>
                      <a:pt x="2626291" y="184443"/>
                      <a:pt x="2657475" y="171450"/>
                    </a:cubicBezTo>
                    <a:cubicBezTo>
                      <a:pt x="2685279" y="159865"/>
                      <a:pt x="2715127" y="153792"/>
                      <a:pt x="2743200" y="142875"/>
                    </a:cubicBezTo>
                    <a:cubicBezTo>
                      <a:pt x="2800350" y="120650"/>
                      <a:pt x="2855690" y="93046"/>
                      <a:pt x="2914650" y="76200"/>
                    </a:cubicBezTo>
                    <a:lnTo>
                      <a:pt x="2981325" y="57150"/>
                    </a:lnTo>
                    <a:cubicBezTo>
                      <a:pt x="2990942" y="54265"/>
                      <a:pt x="3000160" y="50060"/>
                      <a:pt x="3009900" y="47625"/>
                    </a:cubicBezTo>
                    <a:cubicBezTo>
                      <a:pt x="3025606" y="43698"/>
                      <a:pt x="3041650" y="41275"/>
                      <a:pt x="3057525" y="38100"/>
                    </a:cubicBezTo>
                    <a:cubicBezTo>
                      <a:pt x="3060700" y="47625"/>
                      <a:pt x="3070575" y="57274"/>
                      <a:pt x="3067050" y="66675"/>
                    </a:cubicBezTo>
                    <a:cubicBezTo>
                      <a:pt x="3057329" y="92598"/>
                      <a:pt x="2996498" y="143250"/>
                      <a:pt x="2981325" y="161925"/>
                    </a:cubicBezTo>
                    <a:cubicBezTo>
                      <a:pt x="2954093" y="195441"/>
                      <a:pt x="2927343" y="229669"/>
                      <a:pt x="2905125" y="266700"/>
                    </a:cubicBezTo>
                    <a:cubicBezTo>
                      <a:pt x="2854784" y="350602"/>
                      <a:pt x="2900531" y="279175"/>
                      <a:pt x="2838450" y="361950"/>
                    </a:cubicBezTo>
                    <a:cubicBezTo>
                      <a:pt x="2796527" y="417848"/>
                      <a:pt x="2829109" y="404675"/>
                      <a:pt x="2733675" y="476250"/>
                    </a:cubicBezTo>
                    <a:cubicBezTo>
                      <a:pt x="2708275" y="495300"/>
                      <a:pt x="2685148" y="517834"/>
                      <a:pt x="2657475" y="533400"/>
                    </a:cubicBezTo>
                    <a:cubicBezTo>
                      <a:pt x="2507167" y="617948"/>
                      <a:pt x="2652215" y="499508"/>
                      <a:pt x="2514600" y="609600"/>
                    </a:cubicBezTo>
                    <a:cubicBezTo>
                      <a:pt x="2464487" y="649691"/>
                      <a:pt x="2504922" y="624060"/>
                      <a:pt x="2466975" y="666750"/>
                    </a:cubicBezTo>
                    <a:cubicBezTo>
                      <a:pt x="2449077" y="686886"/>
                      <a:pt x="2428875" y="704850"/>
                      <a:pt x="2409825" y="723900"/>
                    </a:cubicBezTo>
                    <a:lnTo>
                      <a:pt x="2381250" y="752475"/>
                    </a:lnTo>
                    <a:cubicBezTo>
                      <a:pt x="2371725" y="762000"/>
                      <a:pt x="2363194" y="772635"/>
                      <a:pt x="2352675" y="781050"/>
                    </a:cubicBezTo>
                    <a:cubicBezTo>
                      <a:pt x="2336800" y="793750"/>
                      <a:pt x="2321966" y="807873"/>
                      <a:pt x="2305050" y="819150"/>
                    </a:cubicBezTo>
                    <a:cubicBezTo>
                      <a:pt x="2293236" y="827026"/>
                      <a:pt x="2279278" y="831155"/>
                      <a:pt x="2266950" y="838200"/>
                    </a:cubicBezTo>
                    <a:cubicBezTo>
                      <a:pt x="2193404" y="880227"/>
                      <a:pt x="2192763" y="881308"/>
                      <a:pt x="2143125" y="914400"/>
                    </a:cubicBezTo>
                    <a:cubicBezTo>
                      <a:pt x="2066925" y="911225"/>
                      <a:pt x="1990512" y="911388"/>
                      <a:pt x="1914525" y="904875"/>
                    </a:cubicBezTo>
                    <a:cubicBezTo>
                      <a:pt x="1879157" y="901843"/>
                      <a:pt x="1844855" y="891091"/>
                      <a:pt x="1809750" y="885825"/>
                    </a:cubicBezTo>
                    <a:cubicBezTo>
                      <a:pt x="1781317" y="881560"/>
                      <a:pt x="1752600" y="879475"/>
                      <a:pt x="1724025" y="876300"/>
                    </a:cubicBezTo>
                    <a:lnTo>
                      <a:pt x="1381125" y="895350"/>
                    </a:lnTo>
                    <a:cubicBezTo>
                      <a:pt x="1361861" y="896726"/>
                      <a:pt x="1343250" y="906080"/>
                      <a:pt x="1323975" y="904875"/>
                    </a:cubicBezTo>
                    <a:cubicBezTo>
                      <a:pt x="1241039" y="899692"/>
                      <a:pt x="1158875" y="885825"/>
                      <a:pt x="1076325" y="876300"/>
                    </a:cubicBezTo>
                    <a:cubicBezTo>
                      <a:pt x="1038225" y="857250"/>
                      <a:pt x="998552" y="841066"/>
                      <a:pt x="962025" y="819150"/>
                    </a:cubicBezTo>
                    <a:cubicBezTo>
                      <a:pt x="855550" y="755265"/>
                      <a:pt x="902696" y="770980"/>
                      <a:pt x="828675" y="752475"/>
                    </a:cubicBezTo>
                    <a:cubicBezTo>
                      <a:pt x="757729" y="705177"/>
                      <a:pt x="844864" y="765966"/>
                      <a:pt x="771525" y="704850"/>
                    </a:cubicBezTo>
                    <a:cubicBezTo>
                      <a:pt x="762731" y="697521"/>
                      <a:pt x="751642" y="693250"/>
                      <a:pt x="742950" y="685800"/>
                    </a:cubicBezTo>
                    <a:cubicBezTo>
                      <a:pt x="729313" y="674111"/>
                      <a:pt x="719218" y="658476"/>
                      <a:pt x="704850" y="647700"/>
                    </a:cubicBezTo>
                    <a:cubicBezTo>
                      <a:pt x="693491" y="639181"/>
                      <a:pt x="679078" y="635695"/>
                      <a:pt x="666750" y="628650"/>
                    </a:cubicBezTo>
                    <a:cubicBezTo>
                      <a:pt x="584641" y="581731"/>
                      <a:pt x="720194" y="645847"/>
                      <a:pt x="571500" y="571500"/>
                    </a:cubicBezTo>
                    <a:cubicBezTo>
                      <a:pt x="549873" y="560686"/>
                      <a:pt x="526115" y="554389"/>
                      <a:pt x="504825" y="542925"/>
                    </a:cubicBezTo>
                    <a:cubicBezTo>
                      <a:pt x="484666" y="532070"/>
                      <a:pt x="467308" y="516605"/>
                      <a:pt x="447675" y="504825"/>
                    </a:cubicBezTo>
                    <a:cubicBezTo>
                      <a:pt x="419645" y="488007"/>
                      <a:pt x="391188" y="471819"/>
                      <a:pt x="361950" y="457200"/>
                    </a:cubicBezTo>
                    <a:cubicBezTo>
                      <a:pt x="352970" y="452710"/>
                      <a:pt x="342355" y="452165"/>
                      <a:pt x="333375" y="447675"/>
                    </a:cubicBezTo>
                    <a:cubicBezTo>
                      <a:pt x="318410" y="440192"/>
                      <a:pt x="276767" y="407241"/>
                      <a:pt x="266700" y="400050"/>
                    </a:cubicBezTo>
                    <a:cubicBezTo>
                      <a:pt x="257385" y="393396"/>
                      <a:pt x="246817" y="388450"/>
                      <a:pt x="238125" y="381000"/>
                    </a:cubicBezTo>
                    <a:cubicBezTo>
                      <a:pt x="161023" y="314913"/>
                      <a:pt x="238068" y="361893"/>
                      <a:pt x="133350" y="257175"/>
                    </a:cubicBezTo>
                    <a:cubicBezTo>
                      <a:pt x="73791" y="197616"/>
                      <a:pt x="112310" y="244167"/>
                      <a:pt x="76200" y="180975"/>
                    </a:cubicBezTo>
                    <a:cubicBezTo>
                      <a:pt x="70520" y="171036"/>
                      <a:pt x="61799" y="162861"/>
                      <a:pt x="57150" y="152400"/>
                    </a:cubicBezTo>
                    <a:cubicBezTo>
                      <a:pt x="37096" y="107278"/>
                      <a:pt x="38100" y="112952"/>
                      <a:pt x="38100" y="85725"/>
                    </a:cubicBezTo>
                  </a:path>
                </a:pathLst>
              </a:custGeom>
              <a:noFill/>
              <a:ln w="25400" cap="flat" cmpd="sng" algn="ctr">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cxnSp>
            <p:nvCxnSpPr>
              <p:cNvPr id="135198" name="直線コネクタ 91"/>
              <p:cNvCxnSpPr>
                <a:cxnSpLocks noChangeShapeType="1"/>
              </p:cNvCxnSpPr>
              <p:nvPr/>
            </p:nvCxnSpPr>
            <p:spPr bwMode="auto">
              <a:xfrm flipH="1">
                <a:off x="1485900" y="3286125"/>
                <a:ext cx="38100" cy="352425"/>
              </a:xfrm>
              <a:prstGeom prst="line">
                <a:avLst/>
              </a:prstGeom>
              <a:noFill/>
              <a:ln w="19050" algn="ctr">
                <a:solidFill>
                  <a:srgbClr val="5B9BD5"/>
                </a:solidFill>
                <a:miter lim="800000"/>
                <a:headEnd/>
                <a:tailEnd/>
              </a:ln>
              <a:extLst>
                <a:ext uri="{909E8E84-426E-40DD-AFC4-6F175D3DCCD1}">
                  <a14:hiddenFill xmlns:a14="http://schemas.microsoft.com/office/drawing/2010/main">
                    <a:noFill/>
                  </a14:hiddenFill>
                </a:ext>
              </a:extLst>
            </p:spPr>
          </p:cxnSp>
          <p:cxnSp>
            <p:nvCxnSpPr>
              <p:cNvPr id="135199" name="直線コネクタ 92"/>
              <p:cNvCxnSpPr>
                <a:cxnSpLocks noChangeShapeType="1"/>
              </p:cNvCxnSpPr>
              <p:nvPr/>
            </p:nvCxnSpPr>
            <p:spPr bwMode="auto">
              <a:xfrm flipH="1">
                <a:off x="3695700" y="3362325"/>
                <a:ext cx="38100" cy="352425"/>
              </a:xfrm>
              <a:prstGeom prst="line">
                <a:avLst/>
              </a:prstGeom>
              <a:noFill/>
              <a:ln w="19050" algn="ctr">
                <a:solidFill>
                  <a:srgbClr val="5B9BD5"/>
                </a:solidFill>
                <a:miter lim="800000"/>
                <a:headEnd/>
                <a:tailEnd/>
              </a:ln>
              <a:extLst>
                <a:ext uri="{909E8E84-426E-40DD-AFC4-6F175D3DCCD1}">
                  <a14:hiddenFill xmlns:a14="http://schemas.microsoft.com/office/drawing/2010/main">
                    <a:noFill/>
                  </a14:hiddenFill>
                </a:ext>
              </a:extLst>
            </p:spPr>
          </p:cxnSp>
          <p:cxnSp>
            <p:nvCxnSpPr>
              <p:cNvPr id="135200" name="直線コネクタ 93"/>
              <p:cNvCxnSpPr>
                <a:cxnSpLocks noChangeShapeType="1"/>
              </p:cNvCxnSpPr>
              <p:nvPr/>
            </p:nvCxnSpPr>
            <p:spPr bwMode="auto">
              <a:xfrm flipH="1">
                <a:off x="1704975" y="3381375"/>
                <a:ext cx="38100" cy="352425"/>
              </a:xfrm>
              <a:prstGeom prst="line">
                <a:avLst/>
              </a:prstGeom>
              <a:noFill/>
              <a:ln w="19050" algn="ctr">
                <a:solidFill>
                  <a:srgbClr val="5B9BD5"/>
                </a:solidFill>
                <a:miter lim="800000"/>
                <a:headEnd/>
                <a:tailEnd/>
              </a:ln>
              <a:extLst>
                <a:ext uri="{909E8E84-426E-40DD-AFC4-6F175D3DCCD1}">
                  <a14:hiddenFill xmlns:a14="http://schemas.microsoft.com/office/drawing/2010/main">
                    <a:noFill/>
                  </a14:hiddenFill>
                </a:ext>
              </a:extLst>
            </p:spPr>
          </p:cxnSp>
          <p:cxnSp>
            <p:nvCxnSpPr>
              <p:cNvPr id="135201" name="直線コネクタ 94"/>
              <p:cNvCxnSpPr>
                <a:cxnSpLocks noChangeShapeType="1"/>
              </p:cNvCxnSpPr>
              <p:nvPr/>
            </p:nvCxnSpPr>
            <p:spPr bwMode="auto">
              <a:xfrm flipH="1">
                <a:off x="1905000" y="3486150"/>
                <a:ext cx="38100" cy="352425"/>
              </a:xfrm>
              <a:prstGeom prst="line">
                <a:avLst/>
              </a:prstGeom>
              <a:noFill/>
              <a:ln w="19050" algn="ctr">
                <a:solidFill>
                  <a:srgbClr val="5B9BD5"/>
                </a:solidFill>
                <a:miter lim="800000"/>
                <a:headEnd/>
                <a:tailEnd/>
              </a:ln>
              <a:extLst>
                <a:ext uri="{909E8E84-426E-40DD-AFC4-6F175D3DCCD1}">
                  <a14:hiddenFill xmlns:a14="http://schemas.microsoft.com/office/drawing/2010/main">
                    <a:noFill/>
                  </a14:hiddenFill>
                </a:ext>
              </a:extLst>
            </p:spPr>
          </p:cxnSp>
          <p:cxnSp>
            <p:nvCxnSpPr>
              <p:cNvPr id="135202" name="直線コネクタ 95"/>
              <p:cNvCxnSpPr>
                <a:cxnSpLocks noChangeShapeType="1"/>
              </p:cNvCxnSpPr>
              <p:nvPr/>
            </p:nvCxnSpPr>
            <p:spPr bwMode="auto">
              <a:xfrm flipH="1">
                <a:off x="2105025" y="3429000"/>
                <a:ext cx="66675" cy="542925"/>
              </a:xfrm>
              <a:prstGeom prst="line">
                <a:avLst/>
              </a:prstGeom>
              <a:noFill/>
              <a:ln w="19050" algn="ctr">
                <a:solidFill>
                  <a:srgbClr val="5B9BD5"/>
                </a:solidFill>
                <a:miter lim="800000"/>
                <a:headEnd/>
                <a:tailEnd/>
              </a:ln>
              <a:extLst>
                <a:ext uri="{909E8E84-426E-40DD-AFC4-6F175D3DCCD1}">
                  <a14:hiddenFill xmlns:a14="http://schemas.microsoft.com/office/drawing/2010/main">
                    <a:noFill/>
                  </a14:hiddenFill>
                </a:ext>
              </a:extLst>
            </p:spPr>
          </p:cxnSp>
          <p:cxnSp>
            <p:nvCxnSpPr>
              <p:cNvPr id="135203" name="直線コネクタ 96"/>
              <p:cNvCxnSpPr>
                <a:cxnSpLocks noChangeShapeType="1"/>
              </p:cNvCxnSpPr>
              <p:nvPr/>
            </p:nvCxnSpPr>
            <p:spPr bwMode="auto">
              <a:xfrm flipH="1">
                <a:off x="2333625" y="3409950"/>
                <a:ext cx="85725" cy="609600"/>
              </a:xfrm>
              <a:prstGeom prst="line">
                <a:avLst/>
              </a:prstGeom>
              <a:noFill/>
              <a:ln w="19050" algn="ctr">
                <a:solidFill>
                  <a:srgbClr val="5B9BD5"/>
                </a:solidFill>
                <a:miter lim="800000"/>
                <a:headEnd/>
                <a:tailEnd/>
              </a:ln>
              <a:extLst>
                <a:ext uri="{909E8E84-426E-40DD-AFC4-6F175D3DCCD1}">
                  <a14:hiddenFill xmlns:a14="http://schemas.microsoft.com/office/drawing/2010/main">
                    <a:noFill/>
                  </a14:hiddenFill>
                </a:ext>
              </a:extLst>
            </p:spPr>
          </p:cxnSp>
          <p:cxnSp>
            <p:nvCxnSpPr>
              <p:cNvPr id="135204" name="直線コネクタ 97"/>
              <p:cNvCxnSpPr>
                <a:cxnSpLocks noChangeShapeType="1"/>
              </p:cNvCxnSpPr>
              <p:nvPr/>
            </p:nvCxnSpPr>
            <p:spPr bwMode="auto">
              <a:xfrm flipH="1">
                <a:off x="2609850" y="3419475"/>
                <a:ext cx="76200" cy="647700"/>
              </a:xfrm>
              <a:prstGeom prst="line">
                <a:avLst/>
              </a:prstGeom>
              <a:noFill/>
              <a:ln w="19050" algn="ctr">
                <a:solidFill>
                  <a:srgbClr val="5B9BD5"/>
                </a:solidFill>
                <a:miter lim="800000"/>
                <a:headEnd/>
                <a:tailEnd/>
              </a:ln>
              <a:extLst>
                <a:ext uri="{909E8E84-426E-40DD-AFC4-6F175D3DCCD1}">
                  <a14:hiddenFill xmlns:a14="http://schemas.microsoft.com/office/drawing/2010/main">
                    <a:noFill/>
                  </a14:hiddenFill>
                </a:ext>
              </a:extLst>
            </p:spPr>
          </p:cxnSp>
          <p:cxnSp>
            <p:nvCxnSpPr>
              <p:cNvPr id="135205" name="直線コネクタ 98"/>
              <p:cNvCxnSpPr>
                <a:cxnSpLocks noChangeShapeType="1"/>
              </p:cNvCxnSpPr>
              <p:nvPr/>
            </p:nvCxnSpPr>
            <p:spPr bwMode="auto">
              <a:xfrm flipH="1">
                <a:off x="2838450" y="3438525"/>
                <a:ext cx="76200" cy="628650"/>
              </a:xfrm>
              <a:prstGeom prst="line">
                <a:avLst/>
              </a:prstGeom>
              <a:noFill/>
              <a:ln w="19050" algn="ctr">
                <a:solidFill>
                  <a:srgbClr val="5B9BD5"/>
                </a:solidFill>
                <a:miter lim="800000"/>
                <a:headEnd/>
                <a:tailEnd/>
              </a:ln>
              <a:extLst>
                <a:ext uri="{909E8E84-426E-40DD-AFC4-6F175D3DCCD1}">
                  <a14:hiddenFill xmlns:a14="http://schemas.microsoft.com/office/drawing/2010/main">
                    <a:noFill/>
                  </a14:hiddenFill>
                </a:ext>
              </a:extLst>
            </p:spPr>
          </p:cxnSp>
          <p:cxnSp>
            <p:nvCxnSpPr>
              <p:cNvPr id="135206" name="直線コネクタ 99"/>
              <p:cNvCxnSpPr>
                <a:cxnSpLocks noChangeShapeType="1"/>
              </p:cNvCxnSpPr>
              <p:nvPr/>
            </p:nvCxnSpPr>
            <p:spPr bwMode="auto">
              <a:xfrm flipH="1">
                <a:off x="3067050" y="3495675"/>
                <a:ext cx="57150" cy="581025"/>
              </a:xfrm>
              <a:prstGeom prst="line">
                <a:avLst/>
              </a:prstGeom>
              <a:noFill/>
              <a:ln w="19050" algn="ctr">
                <a:solidFill>
                  <a:srgbClr val="5B9BD5"/>
                </a:solidFill>
                <a:miter lim="800000"/>
                <a:headEnd/>
                <a:tailEnd/>
              </a:ln>
              <a:extLst>
                <a:ext uri="{909E8E84-426E-40DD-AFC4-6F175D3DCCD1}">
                  <a14:hiddenFill xmlns:a14="http://schemas.microsoft.com/office/drawing/2010/main">
                    <a:noFill/>
                  </a14:hiddenFill>
                </a:ext>
              </a:extLst>
            </p:spPr>
          </p:cxnSp>
          <p:cxnSp>
            <p:nvCxnSpPr>
              <p:cNvPr id="135207" name="直線コネクタ 100"/>
              <p:cNvCxnSpPr>
                <a:cxnSpLocks noChangeShapeType="1"/>
              </p:cNvCxnSpPr>
              <p:nvPr/>
            </p:nvCxnSpPr>
            <p:spPr bwMode="auto">
              <a:xfrm flipH="1">
                <a:off x="3324225" y="3524250"/>
                <a:ext cx="76200" cy="495300"/>
              </a:xfrm>
              <a:prstGeom prst="line">
                <a:avLst/>
              </a:prstGeom>
              <a:noFill/>
              <a:ln w="19050" algn="ctr">
                <a:solidFill>
                  <a:srgbClr val="5B9BD5"/>
                </a:solidFill>
                <a:miter lim="800000"/>
                <a:headEnd/>
                <a:tailEnd/>
              </a:ln>
              <a:extLst>
                <a:ext uri="{909E8E84-426E-40DD-AFC4-6F175D3DCCD1}">
                  <a14:hiddenFill xmlns:a14="http://schemas.microsoft.com/office/drawing/2010/main">
                    <a:noFill/>
                  </a14:hiddenFill>
                </a:ext>
              </a:extLst>
            </p:spPr>
          </p:cxnSp>
          <p:cxnSp>
            <p:nvCxnSpPr>
              <p:cNvPr id="135208" name="直線コネクタ 101"/>
              <p:cNvCxnSpPr>
                <a:cxnSpLocks noChangeShapeType="1"/>
              </p:cNvCxnSpPr>
              <p:nvPr/>
            </p:nvCxnSpPr>
            <p:spPr bwMode="auto">
              <a:xfrm flipH="1">
                <a:off x="3514725" y="3495675"/>
                <a:ext cx="38100" cy="352425"/>
              </a:xfrm>
              <a:prstGeom prst="line">
                <a:avLst/>
              </a:prstGeom>
              <a:noFill/>
              <a:ln w="19050" algn="ctr">
                <a:solidFill>
                  <a:srgbClr val="5B9BD5"/>
                </a:solidFill>
                <a:miter lim="800000"/>
                <a:headEnd/>
                <a:tailEnd/>
              </a:ln>
              <a:extLst>
                <a:ext uri="{909E8E84-426E-40DD-AFC4-6F175D3DCCD1}">
                  <a14:hiddenFill xmlns:a14="http://schemas.microsoft.com/office/drawing/2010/main">
                    <a:noFill/>
                  </a14:hiddenFill>
                </a:ext>
              </a:extLst>
            </p:spPr>
          </p:cxnSp>
        </p:grpSp>
        <p:sp>
          <p:nvSpPr>
            <p:cNvPr id="135193" name="テキスト ボックス 11"/>
            <p:cNvSpPr txBox="1">
              <a:spLocks noChangeArrowheads="1"/>
            </p:cNvSpPr>
            <p:nvPr/>
          </p:nvSpPr>
          <p:spPr bwMode="auto">
            <a:xfrm>
              <a:off x="-283352" y="1493196"/>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r>
                <a:rPr lang="ja-JP" altLang="ja-JP">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a:t>
              </a:r>
              <a:r>
                <a:rPr lang="en-US" altLang="ja-JP">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不満をぶつけたい</a:t>
              </a:r>
              <a:r>
                <a:rPr lang="ja-JP" altLang="ja-JP">
                  <a:solidFill>
                    <a:srgbClr val="000000"/>
                  </a:solidFill>
                  <a:latin typeface="ＭＳ Ｐゴシック" panose="020B0600070205080204" pitchFamily="50" charset="-128"/>
                  <a:ea typeface="HG丸ｺﾞｼｯｸM-PRO" panose="020F0600000000000000" pitchFamily="50" charset="-128"/>
                  <a:cs typeface="Times New Roman" panose="02020603050405020304" pitchFamily="18" charset="0"/>
                </a:rPr>
                <a:t>＞</a:t>
              </a:r>
              <a:endParaRPr lang="ja-JP" altLang="ja-JP">
                <a:latin typeface="ＭＳ Ｐゴシック" panose="020B0600070205080204" pitchFamily="50" charset="-128"/>
                <a:ea typeface="HG丸ｺﾞｼｯｸM-PRO" panose="020F0600000000000000" pitchFamily="50" charset="-128"/>
                <a:cs typeface="Times New Roman" panose="02020603050405020304" pitchFamily="18" charset="0"/>
              </a:endParaRPr>
            </a:p>
          </p:txBody>
        </p:sp>
      </p:grpSp>
      <p:sp>
        <p:nvSpPr>
          <p:cNvPr id="135187" name="右矢印 151"/>
          <p:cNvSpPr>
            <a:spLocks noChangeArrowheads="1"/>
          </p:cNvSpPr>
          <p:nvPr/>
        </p:nvSpPr>
        <p:spPr bwMode="auto">
          <a:xfrm rot="-2574221">
            <a:off x="1481138" y="2865438"/>
            <a:ext cx="2849562" cy="555625"/>
          </a:xfrm>
          <a:prstGeom prst="rightArrow">
            <a:avLst>
              <a:gd name="adj1" fmla="val 50000"/>
              <a:gd name="adj2" fmla="val 49980"/>
            </a:avLst>
          </a:prstGeom>
          <a:solidFill>
            <a:srgbClr val="0070C0"/>
          </a:solidFill>
          <a:ln w="12700" algn="ctr">
            <a:solidFill>
              <a:srgbClr val="41719C"/>
            </a:solidFill>
            <a:miter lim="800000"/>
            <a:headEnd/>
            <a:tailEnd/>
          </a:ln>
        </p:spPr>
        <p:txBody>
          <a:bodyPr anchor="ct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endParaRPr lang="ja-JP" altLang="en-US"/>
          </a:p>
        </p:txBody>
      </p:sp>
      <p:grpSp>
        <p:nvGrpSpPr>
          <p:cNvPr id="153" name="グループ化 152"/>
          <p:cNvGrpSpPr/>
          <p:nvPr/>
        </p:nvGrpSpPr>
        <p:grpSpPr>
          <a:xfrm>
            <a:off x="1245561" y="2349961"/>
            <a:ext cx="2626352" cy="1652285"/>
            <a:chOff x="0" y="0"/>
            <a:chExt cx="2047875" cy="1743075"/>
          </a:xfrm>
          <a:solidFill>
            <a:schemeClr val="accent4">
              <a:lumMod val="40000"/>
              <a:lumOff val="60000"/>
            </a:schemeClr>
          </a:solidFill>
        </p:grpSpPr>
        <p:sp>
          <p:nvSpPr>
            <p:cNvPr id="154" name="円/楕円 153"/>
            <p:cNvSpPr/>
            <p:nvPr/>
          </p:nvSpPr>
          <p:spPr>
            <a:xfrm>
              <a:off x="0" y="0"/>
              <a:ext cx="2047875" cy="1743075"/>
            </a:xfrm>
            <a:prstGeom prst="ellipse">
              <a:avLst/>
            </a:prstGeom>
            <a:solidFill>
              <a:srgbClr val="FFFF00"/>
            </a:solidFill>
            <a:ln w="12700" cap="flat" cmpd="sng" algn="ctr">
              <a:solidFill>
                <a:srgbClr val="5B9BD5">
                  <a:shade val="50000"/>
                </a:srgbClr>
              </a:solidFill>
              <a:prstDash val="solid"/>
              <a:miter lim="800000"/>
            </a:ln>
            <a:effectLst/>
          </p:spPr>
          <p:txBody>
            <a:bodyPr anchor="ctr"/>
            <a:lstStyle/>
            <a:p>
              <a:pPr>
                <a:defRPr/>
              </a:pPr>
              <a:endParaRPr lang="ja-JP" altLang="en-US"/>
            </a:p>
          </p:txBody>
        </p:sp>
        <p:sp>
          <p:nvSpPr>
            <p:cNvPr id="155" name="テキスト ボックス 501"/>
            <p:cNvSpPr txBox="1"/>
            <p:nvPr/>
          </p:nvSpPr>
          <p:spPr>
            <a:xfrm>
              <a:off x="102849" y="295320"/>
              <a:ext cx="1919863" cy="1383649"/>
            </a:xfrm>
            <a:prstGeom prst="rect">
              <a:avLst/>
            </a:prstGeom>
            <a:noFill/>
            <a:ln w="6350">
              <a:noFill/>
            </a:ln>
            <a:effectLst/>
          </p:spPr>
          <p:txBody>
            <a:bodyPr/>
            <a:lstStyle/>
            <a:p>
              <a:pPr algn="just">
                <a:spcAft>
                  <a:spcPts val="0"/>
                </a:spcAft>
                <a:defRPr/>
              </a:pPr>
              <a:r>
                <a:rPr lang="en-US" sz="1600" kern="100" dirty="0" err="1">
                  <a:latin typeface="HG丸ｺﾞｼｯｸM-PRO" panose="020F0600000000000000" pitchFamily="50" charset="-128"/>
                  <a:ea typeface="HG丸ｺﾞｼｯｸM-PRO" panose="020F0600000000000000" pitchFamily="50" charset="-128"/>
                  <a:cs typeface="Times New Roman" panose="02020603050405020304" pitchFamily="18" charset="0"/>
                </a:rPr>
                <a:t>体調が悪いけど，感染</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defRPr/>
              </a:pPr>
              <a:r>
                <a:rPr lang="en-US" sz="1600" kern="100" dirty="0" err="1">
                  <a:latin typeface="HG丸ｺﾞｼｯｸM-PRO" panose="020F0600000000000000" pitchFamily="50" charset="-128"/>
                  <a:ea typeface="HG丸ｺﾞｼｯｸM-PRO" panose="020F0600000000000000" pitchFamily="50" charset="-128"/>
                  <a:cs typeface="Times New Roman" panose="02020603050405020304" pitchFamily="18" charset="0"/>
                </a:rPr>
                <a:t>している</a:t>
              </a:r>
              <a:r>
                <a:rPr 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のではないか</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defRPr/>
              </a:pPr>
              <a:r>
                <a:rPr 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と</a:t>
              </a:r>
              <a:r>
                <a:rPr lang="en-US" sz="1600" kern="100" dirty="0" err="1">
                  <a:latin typeface="HG丸ｺﾞｼｯｸM-PRO" panose="020F0600000000000000" pitchFamily="50" charset="-128"/>
                  <a:ea typeface="HG丸ｺﾞｼｯｸM-PRO" panose="020F0600000000000000" pitchFamily="50" charset="-128"/>
                  <a:cs typeface="Times New Roman" panose="02020603050405020304" pitchFamily="18" charset="0"/>
                </a:rPr>
                <a:t>周り</a:t>
              </a:r>
              <a:r>
                <a:rPr 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から</a:t>
              </a:r>
              <a:r>
                <a:rPr lang="en-US" sz="1600" kern="100" dirty="0" err="1">
                  <a:latin typeface="HG丸ｺﾞｼｯｸM-PRO" panose="020F0600000000000000" pitchFamily="50" charset="-128"/>
                  <a:ea typeface="HG丸ｺﾞｼｯｸM-PRO" panose="020F0600000000000000" pitchFamily="50" charset="-128"/>
                  <a:cs typeface="Times New Roman" panose="02020603050405020304" pitchFamily="18" charset="0"/>
                </a:rPr>
                <a:t>思われる</a:t>
              </a:r>
              <a:r>
                <a:rPr 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defRPr/>
              </a:pPr>
              <a:r>
                <a:rPr 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で</a:t>
              </a: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だまっておきたい</a:t>
              </a: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156" name="テキスト ボックス 323"/>
          <p:cNvSpPr txBox="1"/>
          <p:nvPr/>
        </p:nvSpPr>
        <p:spPr>
          <a:xfrm>
            <a:off x="4338638" y="6165850"/>
            <a:ext cx="4573587" cy="3095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spcAft>
                <a:spcPts val="0"/>
              </a:spcAft>
              <a:defRPr/>
            </a:pPr>
            <a:r>
              <a:rPr lang="ja-JP" sz="900" kern="100" dirty="0">
                <a:ea typeface="ＭＳ 明朝" panose="02020609040205080304" pitchFamily="17" charset="-128"/>
                <a:cs typeface="Times New Roman" panose="02020603050405020304" pitchFamily="18" charset="0"/>
              </a:rPr>
              <a:t>※　日本赤十字社「新型コロナウイルスの３つの顔を知ろう！」を参考にしています。</a:t>
            </a:r>
            <a:endParaRPr lang="ja-JP" sz="1050" kern="100" dirty="0">
              <a:ea typeface="ＭＳ 明朝" panose="02020609040205080304" pitchFamily="17" charset="-128"/>
              <a:cs typeface="Times New Roman" panose="02020603050405020304" pitchFamily="18" charset="0"/>
            </a:endParaRPr>
          </a:p>
        </p:txBody>
      </p:sp>
      <p:sp>
        <p:nvSpPr>
          <p:cNvPr id="135190" name="Rectangle 15"/>
          <p:cNvSpPr>
            <a:spLocks noChangeArrowheads="1"/>
          </p:cNvSpPr>
          <p:nvPr/>
        </p:nvSpPr>
        <p:spPr bwMode="auto">
          <a:xfrm>
            <a:off x="1435100" y="6440488"/>
            <a:ext cx="6286500" cy="369887"/>
          </a:xfrm>
          <a:prstGeom prst="rect">
            <a:avLst/>
          </a:prstGeom>
          <a:solidFill>
            <a:srgbClr val="CC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r>
              <a:rPr lang="ja-JP" altLang="en-US" dirty="0">
                <a:solidFill>
                  <a:srgbClr val="000000"/>
                </a:solidFill>
                <a:cs typeface="Times New Roman" panose="02020603050405020304" pitchFamily="18" charset="0"/>
              </a:rPr>
              <a:t>病気に対する不安は差別を生み，さらに病気を拡大させます！</a:t>
            </a:r>
            <a:endParaRPr lang="ja-JP" altLang="en-US" dirty="0"/>
          </a:p>
        </p:txBody>
      </p:sp>
      <p:sp>
        <p:nvSpPr>
          <p:cNvPr id="148" name="角丸四角形 147"/>
          <p:cNvSpPr/>
          <p:nvPr/>
        </p:nvSpPr>
        <p:spPr>
          <a:xfrm>
            <a:off x="21360" y="120945"/>
            <a:ext cx="8995239" cy="564259"/>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１　新型コロナウイルス感染症に係る差別・偏見と３つの</a:t>
            </a:r>
            <a:r>
              <a:rPr lang="en-US" altLang="ja-JP"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a:t>
            </a:r>
            <a:r>
              <a:rPr lang="ja-JP" alt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こわい顔</a:t>
            </a:r>
            <a:r>
              <a:rPr lang="en-US" altLang="ja-JP"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a:t>
            </a:r>
            <a:r>
              <a:rPr lang="ja-JP" alt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について</a:t>
            </a:r>
            <a:endParaRPr kumimoji="1" lang="ja-JP" altLang="en-US" sz="2000" dirty="0"/>
          </a:p>
        </p:txBody>
      </p:sp>
    </p:spTree>
    <p:extLst>
      <p:ext uri="{BB962C8B-B14F-4D97-AF65-F5344CB8AC3E}">
        <p14:creationId xmlns:p14="http://schemas.microsoft.com/office/powerpoint/2010/main" val="3892862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a:extLst>
              <a:ext uri="{FF2B5EF4-FFF2-40B4-BE49-F238E27FC236}">
                <a16:creationId xmlns:a16="http://schemas.microsoft.com/office/drawing/2014/main" id="{E8DBB1B8-24AD-46B7-B52A-C3F11E174D26}"/>
              </a:ext>
            </a:extLst>
          </p:cNvPr>
          <p:cNvSpPr>
            <a:spLocks noGrp="1"/>
          </p:cNvSpPr>
          <p:nvPr>
            <p:ph type="title"/>
          </p:nvPr>
        </p:nvSpPr>
        <p:spPr>
          <a:xfrm>
            <a:off x="241125" y="730191"/>
            <a:ext cx="8544202" cy="839964"/>
          </a:xfrm>
          <a:solidFill>
            <a:srgbClr val="FFFF00"/>
          </a:solidFill>
        </p:spPr>
        <p:txBody>
          <a:bodyPr>
            <a:noAutofit/>
          </a:bodyPr>
          <a:lstStyle/>
          <a:p>
            <a:r>
              <a:rPr lang="ja-JP" altLang="en-US" sz="1800" b="1" dirty="0"/>
              <a:t>「新型コロナウイルス感染症の感染者等対する偏見や差別の防止等の徹底について」（通知）　新型コロナウイルス感染症に対応した小学校，中学校，高等学校及び特別支援学校等における教育活動の再開等に関するＱ＆Ａ</a:t>
            </a:r>
            <a:endParaRPr kumimoji="1" lang="ja-JP" altLang="en-US" sz="1800" b="1" dirty="0"/>
          </a:p>
        </p:txBody>
      </p:sp>
      <p:sp>
        <p:nvSpPr>
          <p:cNvPr id="28675" name="コンテンツ プレースホルダー 2">
            <a:extLst>
              <a:ext uri="{FF2B5EF4-FFF2-40B4-BE49-F238E27FC236}">
                <a16:creationId xmlns:a16="http://schemas.microsoft.com/office/drawing/2014/main" id="{763A1C7D-92DE-4F4A-9135-83B32AB3FE08}"/>
              </a:ext>
            </a:extLst>
          </p:cNvPr>
          <p:cNvSpPr>
            <a:spLocks noGrp="1"/>
          </p:cNvSpPr>
          <p:nvPr>
            <p:ph idx="1"/>
          </p:nvPr>
        </p:nvSpPr>
        <p:spPr>
          <a:xfrm>
            <a:off x="121920" y="2743200"/>
            <a:ext cx="8900159" cy="4033585"/>
          </a:xfrm>
          <a:ln w="28575">
            <a:solidFill>
              <a:srgbClr val="0070C0"/>
            </a:solidFill>
          </a:ln>
        </p:spPr>
        <p:txBody>
          <a:bodyPr>
            <a:noAutofit/>
          </a:bodyPr>
          <a:lstStyle/>
          <a:p>
            <a:pPr marL="0" indent="0">
              <a:buNone/>
            </a:pPr>
            <a:r>
              <a:rPr lang="ja-JP" altLang="en-US" sz="2000" dirty="0"/>
              <a:t>○   感染者，濃厚接触者とその家族，新型コロナウイルス感染症の対策や治療に　　　　　</a:t>
            </a:r>
          </a:p>
          <a:p>
            <a:pPr marL="0" indent="0">
              <a:lnSpc>
                <a:spcPts val="1000"/>
              </a:lnSpc>
              <a:buNone/>
            </a:pPr>
            <a:r>
              <a:rPr lang="ja-JP" altLang="en-US" sz="2000" dirty="0"/>
              <a:t>　 あたる医療従事者や社会機能の維持にあたる方とその家族等に対する偏見や</a:t>
            </a:r>
          </a:p>
          <a:p>
            <a:pPr marL="0" indent="0">
              <a:lnSpc>
                <a:spcPts val="1000"/>
              </a:lnSpc>
              <a:buNone/>
            </a:pPr>
            <a:r>
              <a:rPr lang="ja-JP" altLang="en-US" sz="2000" dirty="0"/>
              <a:t>　 差別につながるような行為は，断じて許されるものではありません。</a:t>
            </a:r>
          </a:p>
          <a:p>
            <a:pPr marL="0" indent="0">
              <a:buNone/>
            </a:pPr>
            <a:r>
              <a:rPr lang="ja-JP" altLang="en-US" sz="2000" dirty="0"/>
              <a:t>○ 　そのため，新型コロナウイルス感染症に関する適切な知識を基に，発達段階</a:t>
            </a:r>
          </a:p>
          <a:p>
            <a:pPr marL="0" indent="0">
              <a:lnSpc>
                <a:spcPts val="1000"/>
              </a:lnSpc>
              <a:buNone/>
            </a:pPr>
            <a:r>
              <a:rPr lang="ja-JP" altLang="en-US" sz="2000" dirty="0"/>
              <a:t>　に応じた指導を行うことなどを通じ，このような偏見や差別が生じないように十分</a:t>
            </a:r>
          </a:p>
          <a:p>
            <a:pPr marL="0" indent="0">
              <a:lnSpc>
                <a:spcPts val="1000"/>
              </a:lnSpc>
              <a:buNone/>
            </a:pPr>
            <a:r>
              <a:rPr lang="ja-JP" altLang="en-US" sz="2000" dirty="0"/>
              <a:t>　配慮していただくようお願いします。</a:t>
            </a:r>
          </a:p>
          <a:p>
            <a:pPr marL="0" indent="0">
              <a:buNone/>
            </a:pPr>
            <a:r>
              <a:rPr lang="ja-JP" altLang="en-US" sz="2000" dirty="0"/>
              <a:t>○ 　また，子供や保護者等が新型コロナウイルス感染症を理由としたいじめや偏　　　</a:t>
            </a:r>
          </a:p>
          <a:p>
            <a:pPr marL="0" indent="0">
              <a:lnSpc>
                <a:spcPts val="1000"/>
              </a:lnSpc>
              <a:buNone/>
            </a:pPr>
            <a:r>
              <a:rPr lang="ja-JP" altLang="en-US" sz="2000" dirty="0"/>
              <a:t>　見等に悩んだ場合の相談窓口として，「２４時間子供ＳＯＳダイヤル」等を当省ホ</a:t>
            </a:r>
          </a:p>
          <a:p>
            <a:pPr marL="0" indent="0">
              <a:lnSpc>
                <a:spcPts val="1000"/>
              </a:lnSpc>
              <a:buNone/>
            </a:pPr>
            <a:r>
              <a:rPr lang="ja-JP" altLang="en-US" sz="2000" dirty="0"/>
              <a:t>　</a:t>
            </a:r>
            <a:r>
              <a:rPr lang="ja-JP" altLang="en-US" sz="2000" dirty="0" err="1"/>
              <a:t>ー</a:t>
            </a:r>
            <a:r>
              <a:rPr lang="ja-JP" altLang="en-US" sz="2000" dirty="0"/>
              <a:t>ムページやＳＮＳ等を通じて周知していますので，適宜活用していただくよう</a:t>
            </a:r>
            <a:r>
              <a:rPr lang="ja-JP" altLang="en-US" sz="2000" dirty="0" err="1"/>
              <a:t>お</a:t>
            </a:r>
            <a:endParaRPr lang="ja-JP" altLang="en-US" sz="2000" dirty="0"/>
          </a:p>
          <a:p>
            <a:pPr marL="0" indent="0">
              <a:lnSpc>
                <a:spcPts val="1000"/>
              </a:lnSpc>
              <a:buNone/>
            </a:pPr>
            <a:r>
              <a:rPr lang="ja-JP" altLang="en-US" sz="2000" dirty="0"/>
              <a:t>　願いします。</a:t>
            </a:r>
          </a:p>
          <a:p>
            <a:pPr marL="0" indent="0">
              <a:buNone/>
            </a:pPr>
            <a:r>
              <a:rPr lang="ja-JP" altLang="en-US" sz="2000" dirty="0"/>
              <a:t>○　 なお，医療従事者や社会機能の維持にあたる方を家族に持つ児童生徒等を，　</a:t>
            </a:r>
          </a:p>
          <a:p>
            <a:pPr marL="0" indent="0">
              <a:lnSpc>
                <a:spcPts val="1000"/>
              </a:lnSpc>
              <a:buNone/>
            </a:pPr>
            <a:r>
              <a:rPr lang="ja-JP" altLang="en-US" sz="2000" dirty="0"/>
              <a:t>　医学的な根拠なく自宅待機とするような措置をとることは不適切であり，あっては</a:t>
            </a:r>
            <a:endParaRPr lang="en-US" altLang="ja-JP" sz="2000" dirty="0"/>
          </a:p>
          <a:p>
            <a:pPr marL="0" indent="0">
              <a:lnSpc>
                <a:spcPts val="1000"/>
              </a:lnSpc>
              <a:buNone/>
            </a:pPr>
            <a:r>
              <a:rPr lang="ja-JP" altLang="en-US" sz="2000" dirty="0"/>
              <a:t>　ならないことと考えています。</a:t>
            </a:r>
          </a:p>
        </p:txBody>
      </p:sp>
      <p:sp>
        <p:nvSpPr>
          <p:cNvPr id="13" name="角丸四角形 12"/>
          <p:cNvSpPr/>
          <p:nvPr/>
        </p:nvSpPr>
        <p:spPr>
          <a:xfrm>
            <a:off x="410512" y="135941"/>
            <a:ext cx="8205429" cy="516179"/>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２　偏見や差別の防止等の徹底について</a:t>
            </a:r>
            <a:r>
              <a:rPr lang="en-US" altLang="ja-JP"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a:t>
            </a:r>
            <a:r>
              <a:rPr lang="ja-JP"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通知等</a:t>
            </a:r>
            <a:r>
              <a:rPr lang="en-US" altLang="ja-JP"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a:t>
            </a:r>
            <a:endParaRPr kumimoji="1" lang="ja-JP" altLang="en-US" sz="2800" dirty="0"/>
          </a:p>
        </p:txBody>
      </p:sp>
      <p:cxnSp>
        <p:nvCxnSpPr>
          <p:cNvPr id="21" name="直線コネクタ 20">
            <a:extLst>
              <a:ext uri="{FF2B5EF4-FFF2-40B4-BE49-F238E27FC236}">
                <a16:creationId xmlns:a16="http://schemas.microsoft.com/office/drawing/2014/main" id="{1425325A-7759-4A86-A171-C91F368E8197}"/>
              </a:ext>
            </a:extLst>
          </p:cNvPr>
          <p:cNvCxnSpPr/>
          <p:nvPr/>
        </p:nvCxnSpPr>
        <p:spPr bwMode="auto">
          <a:xfrm flipV="1">
            <a:off x="410512" y="3557022"/>
            <a:ext cx="7072328" cy="1"/>
          </a:xfrm>
          <a:prstGeom prst="line">
            <a:avLst/>
          </a:prstGeom>
          <a:ln w="28575">
            <a:solidFill>
              <a:srgbClr val="FF0000">
                <a:alpha val="50000"/>
              </a:srgb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2" name="直線コネクタ 21">
            <a:extLst>
              <a:ext uri="{FF2B5EF4-FFF2-40B4-BE49-F238E27FC236}">
                <a16:creationId xmlns:a16="http://schemas.microsoft.com/office/drawing/2014/main" id="{1425325A-7759-4A86-A171-C91F368E8197}"/>
              </a:ext>
            </a:extLst>
          </p:cNvPr>
          <p:cNvCxnSpPr/>
          <p:nvPr/>
        </p:nvCxnSpPr>
        <p:spPr bwMode="auto">
          <a:xfrm>
            <a:off x="386340" y="4236720"/>
            <a:ext cx="8398987" cy="0"/>
          </a:xfrm>
          <a:prstGeom prst="line">
            <a:avLst/>
          </a:prstGeom>
          <a:ln w="28575">
            <a:solidFill>
              <a:srgbClr val="FF0000">
                <a:alpha val="50000"/>
              </a:srgb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3" name="直線コネクタ 22">
            <a:extLst>
              <a:ext uri="{FF2B5EF4-FFF2-40B4-BE49-F238E27FC236}">
                <a16:creationId xmlns:a16="http://schemas.microsoft.com/office/drawing/2014/main" id="{1425325A-7759-4A86-A171-C91F368E8197}"/>
              </a:ext>
            </a:extLst>
          </p:cNvPr>
          <p:cNvCxnSpPr/>
          <p:nvPr/>
        </p:nvCxnSpPr>
        <p:spPr bwMode="auto">
          <a:xfrm>
            <a:off x="1917290" y="3962400"/>
            <a:ext cx="6868037" cy="15240"/>
          </a:xfrm>
          <a:prstGeom prst="line">
            <a:avLst/>
          </a:prstGeom>
          <a:ln w="28575">
            <a:solidFill>
              <a:srgbClr val="FF0000">
                <a:alpha val="50000"/>
              </a:srgb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4" name="直線コネクタ 23">
            <a:extLst>
              <a:ext uri="{FF2B5EF4-FFF2-40B4-BE49-F238E27FC236}">
                <a16:creationId xmlns:a16="http://schemas.microsoft.com/office/drawing/2014/main" id="{1425325A-7759-4A86-A171-C91F368E8197}"/>
              </a:ext>
            </a:extLst>
          </p:cNvPr>
          <p:cNvCxnSpPr/>
          <p:nvPr/>
        </p:nvCxnSpPr>
        <p:spPr bwMode="auto">
          <a:xfrm flipV="1">
            <a:off x="386340" y="4483731"/>
            <a:ext cx="534368" cy="3629"/>
          </a:xfrm>
          <a:prstGeom prst="line">
            <a:avLst/>
          </a:prstGeom>
          <a:ln w="28575">
            <a:solidFill>
              <a:srgbClr val="FF0000">
                <a:alpha val="50000"/>
              </a:srgb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8" name="直線コネクタ 27">
            <a:extLst>
              <a:ext uri="{FF2B5EF4-FFF2-40B4-BE49-F238E27FC236}">
                <a16:creationId xmlns:a16="http://schemas.microsoft.com/office/drawing/2014/main" id="{1425325A-7759-4A86-A171-C91F368E8197}"/>
              </a:ext>
            </a:extLst>
          </p:cNvPr>
          <p:cNvCxnSpPr/>
          <p:nvPr/>
        </p:nvCxnSpPr>
        <p:spPr bwMode="auto">
          <a:xfrm>
            <a:off x="1333545" y="4856356"/>
            <a:ext cx="7451782" cy="28034"/>
          </a:xfrm>
          <a:prstGeom prst="line">
            <a:avLst/>
          </a:prstGeom>
          <a:ln w="28575">
            <a:solidFill>
              <a:srgbClr val="FF0000">
                <a:alpha val="50000"/>
              </a:srgb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9" name="直線コネクタ 28">
            <a:extLst>
              <a:ext uri="{FF2B5EF4-FFF2-40B4-BE49-F238E27FC236}">
                <a16:creationId xmlns:a16="http://schemas.microsoft.com/office/drawing/2014/main" id="{1425325A-7759-4A86-A171-C91F368E8197}"/>
              </a:ext>
            </a:extLst>
          </p:cNvPr>
          <p:cNvCxnSpPr/>
          <p:nvPr/>
        </p:nvCxnSpPr>
        <p:spPr bwMode="auto">
          <a:xfrm>
            <a:off x="386340" y="5135029"/>
            <a:ext cx="3271260" cy="14515"/>
          </a:xfrm>
          <a:prstGeom prst="line">
            <a:avLst/>
          </a:prstGeom>
          <a:ln w="28575">
            <a:solidFill>
              <a:srgbClr val="FF0000">
                <a:alpha val="50000"/>
              </a:srgb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2" name="直線コネクタ 31">
            <a:extLst>
              <a:ext uri="{FF2B5EF4-FFF2-40B4-BE49-F238E27FC236}">
                <a16:creationId xmlns:a16="http://schemas.microsoft.com/office/drawing/2014/main" id="{1425325A-7759-4A86-A171-C91F368E8197}"/>
              </a:ext>
            </a:extLst>
          </p:cNvPr>
          <p:cNvCxnSpPr/>
          <p:nvPr/>
        </p:nvCxnSpPr>
        <p:spPr bwMode="auto">
          <a:xfrm>
            <a:off x="1333545" y="6026456"/>
            <a:ext cx="7451782" cy="21396"/>
          </a:xfrm>
          <a:prstGeom prst="line">
            <a:avLst/>
          </a:prstGeom>
          <a:ln w="28575">
            <a:solidFill>
              <a:srgbClr val="FF0000">
                <a:alpha val="50000"/>
              </a:srgbClr>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4" name="コンテンツ プレースホルダー 2">
            <a:extLst>
              <a:ext uri="{FF2B5EF4-FFF2-40B4-BE49-F238E27FC236}">
                <a16:creationId xmlns:a16="http://schemas.microsoft.com/office/drawing/2014/main" id="{763A1C7D-92DE-4F4A-9135-83B32AB3FE08}"/>
              </a:ext>
            </a:extLst>
          </p:cNvPr>
          <p:cNvSpPr txBox="1">
            <a:spLocks/>
          </p:cNvSpPr>
          <p:nvPr/>
        </p:nvSpPr>
        <p:spPr>
          <a:xfrm>
            <a:off x="121920" y="1657840"/>
            <a:ext cx="8900159" cy="1007031"/>
          </a:xfrm>
          <a:prstGeom prst="rect">
            <a:avLst/>
          </a:prstGeom>
          <a:ln w="28575">
            <a:solidFill>
              <a:srgbClr val="0070C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t>【</a:t>
            </a:r>
            <a:r>
              <a:rPr lang="ja-JP" altLang="en-US" sz="2000" dirty="0"/>
              <a:t>心のケア等に関すること</a:t>
            </a:r>
            <a:r>
              <a:rPr lang="en-US" altLang="ja-JP" sz="2000" dirty="0"/>
              <a:t>】</a:t>
            </a:r>
            <a:endParaRPr lang="ja-JP" altLang="en-US" sz="2000" dirty="0"/>
          </a:p>
          <a:p>
            <a:pPr marL="0" indent="0">
              <a:buFont typeface="Arial" panose="020B0604020202020204" pitchFamily="34" charset="0"/>
              <a:buNone/>
            </a:pPr>
            <a:r>
              <a:rPr lang="ja-JP" altLang="en-US" sz="2000" dirty="0"/>
              <a:t>問２４ 感染者，濃厚接触者等に対する偏見や差別について，どのように対応すれ　　ばよいか。</a:t>
            </a:r>
          </a:p>
        </p:txBody>
      </p:sp>
      <p:cxnSp>
        <p:nvCxnSpPr>
          <p:cNvPr id="15" name="直線コネクタ 14">
            <a:extLst>
              <a:ext uri="{FF2B5EF4-FFF2-40B4-BE49-F238E27FC236}">
                <a16:creationId xmlns:a16="http://schemas.microsoft.com/office/drawing/2014/main" id="{1425325A-7759-4A86-A171-C91F368E8197}"/>
              </a:ext>
            </a:extLst>
          </p:cNvPr>
          <p:cNvCxnSpPr/>
          <p:nvPr/>
        </p:nvCxnSpPr>
        <p:spPr bwMode="auto">
          <a:xfrm>
            <a:off x="386340" y="6288600"/>
            <a:ext cx="6715500" cy="5520"/>
          </a:xfrm>
          <a:prstGeom prst="line">
            <a:avLst/>
          </a:prstGeom>
          <a:ln w="28575">
            <a:solidFill>
              <a:srgbClr val="FF0000">
                <a:alpha val="50000"/>
              </a:srgb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6" name="直線コネクタ 15">
            <a:extLst>
              <a:ext uri="{FF2B5EF4-FFF2-40B4-BE49-F238E27FC236}">
                <a16:creationId xmlns:a16="http://schemas.microsoft.com/office/drawing/2014/main" id="{1425325A-7759-4A86-A171-C91F368E8197}"/>
              </a:ext>
            </a:extLst>
          </p:cNvPr>
          <p:cNvCxnSpPr/>
          <p:nvPr/>
        </p:nvCxnSpPr>
        <p:spPr bwMode="auto">
          <a:xfrm>
            <a:off x="8061960" y="3316437"/>
            <a:ext cx="723367" cy="7505"/>
          </a:xfrm>
          <a:prstGeom prst="line">
            <a:avLst/>
          </a:prstGeom>
          <a:ln w="28575">
            <a:solidFill>
              <a:srgbClr val="FF0000">
                <a:alpha val="50000"/>
              </a:srgbClr>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618959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6</a:t>
            </a:fld>
            <a:endParaRPr kumimoji="1" lang="ja-JP" altLang="en-US"/>
          </a:p>
        </p:txBody>
      </p:sp>
      <p:sp>
        <p:nvSpPr>
          <p:cNvPr id="7" name="タイトル 4"/>
          <p:cNvSpPr txBox="1">
            <a:spLocks/>
          </p:cNvSpPr>
          <p:nvPr/>
        </p:nvSpPr>
        <p:spPr>
          <a:xfrm>
            <a:off x="90115" y="2468454"/>
            <a:ext cx="8877942" cy="4253022"/>
          </a:xfrm>
          <a:prstGeom prst="rect">
            <a:avLst/>
          </a:prstGeom>
          <a:ln>
            <a:solidFill>
              <a:schemeClr val="tx2"/>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t>・　  新型コロナウイルス感染症に関する様々な差別的な取扱いが </a:t>
            </a:r>
            <a:endParaRPr lang="en-US" altLang="ja-JP" sz="2400" dirty="0"/>
          </a:p>
          <a:p>
            <a:pPr algn="l"/>
            <a:r>
              <a:rPr lang="en-US" altLang="ja-JP" sz="2400" dirty="0"/>
              <a:t>   </a:t>
            </a:r>
            <a:r>
              <a:rPr lang="ja-JP" altLang="en-US" sz="2400" dirty="0"/>
              <a:t>報告されています。こうした偏見や差別は決して許されません。　</a:t>
            </a:r>
          </a:p>
          <a:p>
            <a:pPr algn="l"/>
            <a:r>
              <a:rPr lang="ja-JP" altLang="en-US" sz="2400" dirty="0"/>
              <a:t>・　  特措法改正では，感染者やその家族，医療従事者等の人権が</a:t>
            </a:r>
          </a:p>
          <a:p>
            <a:pPr algn="l"/>
            <a:r>
              <a:rPr lang="ja-JP" altLang="en-US" sz="2400" dirty="0"/>
              <a:t>　尊重され，差別的な取扱いを受けることのないよう，偏見や差別を   </a:t>
            </a:r>
            <a:endParaRPr lang="en-US" altLang="ja-JP" sz="2400" dirty="0"/>
          </a:p>
          <a:p>
            <a:pPr algn="l"/>
            <a:r>
              <a:rPr lang="en-US" altLang="ja-JP" sz="2400" dirty="0"/>
              <a:t>   </a:t>
            </a:r>
            <a:r>
              <a:rPr lang="ja-JP" altLang="en-US" sz="2400" dirty="0"/>
              <a:t>防止するための規定が設けられました。</a:t>
            </a:r>
          </a:p>
          <a:p>
            <a:pPr algn="l"/>
            <a:r>
              <a:rPr lang="ja-JP" altLang="en-US" sz="2400" dirty="0"/>
              <a:t>　　  国や地方公共団体は，新型コロナに関する差別的取扱い等の</a:t>
            </a:r>
            <a:endParaRPr lang="en-US" altLang="ja-JP" sz="2400" dirty="0"/>
          </a:p>
          <a:p>
            <a:pPr algn="l"/>
            <a:r>
              <a:rPr lang="en-US" altLang="ja-JP" sz="2400" dirty="0"/>
              <a:t>   </a:t>
            </a:r>
            <a:r>
              <a:rPr lang="ja-JP" altLang="en-US" sz="2400" dirty="0"/>
              <a:t>実態把握や啓発活動を行います。</a:t>
            </a:r>
          </a:p>
          <a:p>
            <a:pPr algn="l"/>
            <a:r>
              <a:rPr lang="ja-JP" altLang="en-US" sz="2400" dirty="0"/>
              <a:t>・　  国や地方自治体，民間団体などは，偏見・差別等の防止に向け</a:t>
            </a:r>
            <a:endParaRPr lang="en-US" altLang="ja-JP" sz="2400" dirty="0"/>
          </a:p>
          <a:p>
            <a:pPr algn="l"/>
            <a:r>
              <a:rPr lang="en-US" altLang="ja-JP" sz="2400" dirty="0"/>
              <a:t>   </a:t>
            </a:r>
            <a:r>
              <a:rPr lang="ja-JP" altLang="en-US" sz="2400" dirty="0"/>
              <a:t>た普及啓発，相談受付を実施しています。</a:t>
            </a:r>
          </a:p>
          <a:p>
            <a:pPr algn="l"/>
            <a:r>
              <a:rPr lang="ja-JP" altLang="en-US" sz="2400" dirty="0"/>
              <a:t>・　  国や地方自治体は，さらに「新型コロナ患者等への差別的取扱</a:t>
            </a:r>
          </a:p>
          <a:p>
            <a:pPr algn="l"/>
            <a:r>
              <a:rPr lang="ja-JP" altLang="en-US" sz="2400" dirty="0"/>
              <a:t>　</a:t>
            </a:r>
            <a:r>
              <a:rPr lang="ja-JP" altLang="en-US" sz="2400" dirty="0" err="1"/>
              <a:t>い</a:t>
            </a:r>
            <a:r>
              <a:rPr lang="ja-JP" altLang="en-US" sz="2400" dirty="0"/>
              <a:t>等の実態把握，情報の収集や提供」，「新型コロナ患者等に対</a:t>
            </a:r>
          </a:p>
          <a:p>
            <a:pPr algn="l"/>
            <a:r>
              <a:rPr lang="ja-JP" altLang="en-US" sz="2400" dirty="0"/>
              <a:t>　する相談支援」の取組も進め，偏見・差別のない社会を目指します。　</a:t>
            </a:r>
          </a:p>
        </p:txBody>
      </p:sp>
      <p:sp>
        <p:nvSpPr>
          <p:cNvPr id="6" name="下矢印 5"/>
          <p:cNvSpPr/>
          <p:nvPr/>
        </p:nvSpPr>
        <p:spPr>
          <a:xfrm>
            <a:off x="4276615" y="1705475"/>
            <a:ext cx="513806" cy="522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1"/>
          <p:cNvSpPr txBox="1">
            <a:spLocks noChangeArrowheads="1"/>
          </p:cNvSpPr>
          <p:nvPr/>
        </p:nvSpPr>
        <p:spPr>
          <a:xfrm>
            <a:off x="153763" y="153231"/>
            <a:ext cx="8759510" cy="1569660"/>
          </a:xfrm>
          <a:prstGeom prst="rect">
            <a:avLst/>
          </a:prstGeom>
          <a:solidFill>
            <a:srgbClr val="FFFF99"/>
          </a:solidFill>
        </p:spPr>
        <p:txBody>
          <a:bodyPr vert="horz" wrap="square" lIns="91440" tIns="45720" rIns="91440" bIns="45720" rtlCol="0" anchor="b">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200" b="1" dirty="0"/>
              <a:t>「新型インフルエンザ等対策特別措置法等の</a:t>
            </a:r>
          </a:p>
          <a:p>
            <a:pPr algn="l">
              <a:lnSpc>
                <a:spcPct val="100000"/>
              </a:lnSpc>
            </a:pPr>
            <a:r>
              <a:rPr lang="ja-JP" altLang="en-US" sz="3200" b="1" dirty="0"/>
              <a:t>       一部を改正する法律」</a:t>
            </a:r>
            <a:r>
              <a:rPr lang="ja-JP" altLang="en-US" sz="2400" b="1" dirty="0">
                <a:solidFill>
                  <a:srgbClr val="002060"/>
                </a:solidFill>
                <a:latin typeface="+mn-ea"/>
              </a:rPr>
              <a:t>（令和３年２月</a:t>
            </a:r>
            <a:r>
              <a:rPr lang="en-US" altLang="ja-JP" sz="2400" b="1" dirty="0">
                <a:solidFill>
                  <a:srgbClr val="002060"/>
                </a:solidFill>
                <a:latin typeface="+mn-ea"/>
              </a:rPr>
              <a:t>13</a:t>
            </a:r>
            <a:r>
              <a:rPr lang="ja-JP" altLang="en-US" sz="2400" b="1" dirty="0">
                <a:solidFill>
                  <a:srgbClr val="002060"/>
                </a:solidFill>
                <a:latin typeface="+mn-ea"/>
              </a:rPr>
              <a:t>日施行）</a:t>
            </a:r>
            <a:endParaRPr lang="ja-JP" altLang="en-US" sz="3200" b="1" dirty="0"/>
          </a:p>
          <a:p>
            <a:pPr>
              <a:lnSpc>
                <a:spcPct val="100000"/>
              </a:lnSpc>
            </a:pPr>
            <a:r>
              <a:rPr lang="ja-JP" altLang="en-US" sz="2800" b="1" dirty="0">
                <a:solidFill>
                  <a:srgbClr val="FF0000"/>
                </a:solidFill>
                <a:latin typeface="+mn-ea"/>
              </a:rPr>
              <a:t>新たに差別的取扱い等の防止に関する規定が設定</a:t>
            </a:r>
            <a:r>
              <a:rPr lang="ja-JP" altLang="en-US" sz="3200" b="1" dirty="0">
                <a:solidFill>
                  <a:srgbClr val="002060"/>
                </a:solidFill>
                <a:latin typeface="+mn-ea"/>
              </a:rPr>
              <a:t>　　　　　　　　　　　　　　　　　　</a:t>
            </a:r>
            <a:endParaRPr lang="ja-JP" altLang="en-US" sz="2400" b="1" dirty="0"/>
          </a:p>
        </p:txBody>
      </p:sp>
      <p:sp>
        <p:nvSpPr>
          <p:cNvPr id="9" name="タイトル 1"/>
          <p:cNvSpPr txBox="1">
            <a:spLocks/>
          </p:cNvSpPr>
          <p:nvPr/>
        </p:nvSpPr>
        <p:spPr bwMode="auto">
          <a:xfrm>
            <a:off x="153763" y="1705475"/>
            <a:ext cx="2832857" cy="82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800" b="0" kern="0" dirty="0">
                <a:solidFill>
                  <a:srgbClr val="C00000"/>
                </a:solidFill>
              </a:rPr>
              <a:t>具体的な</a:t>
            </a:r>
            <a:r>
              <a:rPr lang="ja-JP" altLang="en-US" sz="2800" kern="0" dirty="0">
                <a:solidFill>
                  <a:srgbClr val="C00000"/>
                </a:solidFill>
              </a:rPr>
              <a:t>内容</a:t>
            </a:r>
            <a:endParaRPr lang="ja-JP" altLang="en-US" sz="2800" b="0" kern="0" dirty="0">
              <a:solidFill>
                <a:srgbClr val="C00000"/>
              </a:solidFill>
            </a:endParaRPr>
          </a:p>
        </p:txBody>
      </p:sp>
    </p:spTree>
    <p:extLst>
      <p:ext uri="{BB962C8B-B14F-4D97-AF65-F5344CB8AC3E}">
        <p14:creationId xmlns:p14="http://schemas.microsoft.com/office/powerpoint/2010/main" val="2210755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7</a:t>
            </a:fld>
            <a:endParaRPr kumimoji="1" lang="ja-JP" altLang="en-US"/>
          </a:p>
        </p:txBody>
      </p:sp>
      <p:sp>
        <p:nvSpPr>
          <p:cNvPr id="5" name="角丸四角形 4"/>
          <p:cNvSpPr/>
          <p:nvPr/>
        </p:nvSpPr>
        <p:spPr>
          <a:xfrm>
            <a:off x="2334883" y="382933"/>
            <a:ext cx="4477164" cy="710471"/>
          </a:xfrm>
          <a:prstGeom prst="roundRect">
            <a:avLst>
              <a:gd name="adj" fmla="val 50000"/>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787390" y="420760"/>
            <a:ext cx="5321139" cy="646331"/>
          </a:xfrm>
          <a:prstGeom prst="rect">
            <a:avLst/>
          </a:prstGeom>
          <a:noFill/>
        </p:spPr>
        <p:txBody>
          <a:bodyPr wrap="square" lIns="91440" tIns="45720" rIns="91440" bIns="45720">
            <a:spAutoFit/>
          </a:bodyPr>
          <a:lstStyle/>
          <a:p>
            <a:pPr algn="ctr"/>
            <a:r>
              <a:rPr lang="en-US" altLang="ja-JP"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3</a:t>
            </a:r>
            <a:r>
              <a:rPr lang="ja-JP"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　指導の留意点</a:t>
            </a:r>
          </a:p>
        </p:txBody>
      </p:sp>
      <p:sp>
        <p:nvSpPr>
          <p:cNvPr id="7" name="角丸四角形 6"/>
          <p:cNvSpPr/>
          <p:nvPr/>
        </p:nvSpPr>
        <p:spPr>
          <a:xfrm>
            <a:off x="323434" y="1350894"/>
            <a:ext cx="8249049" cy="811345"/>
          </a:xfrm>
          <a:prstGeom prst="roundRect">
            <a:avLst>
              <a:gd name="adj" fmla="val 442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１　感染症の予防について正しく理解する。</a:t>
            </a:r>
            <a:endParaRPr kumimoji="1" lang="ja-JP" altLang="en-US" sz="1600" dirty="0"/>
          </a:p>
        </p:txBody>
      </p:sp>
      <p:sp>
        <p:nvSpPr>
          <p:cNvPr id="9" name="角丸四角形 8"/>
          <p:cNvSpPr/>
          <p:nvPr/>
        </p:nvSpPr>
        <p:spPr>
          <a:xfrm>
            <a:off x="323428" y="2516299"/>
            <a:ext cx="8249055" cy="811345"/>
          </a:xfrm>
          <a:prstGeom prst="roundRect">
            <a:avLst>
              <a:gd name="adj" fmla="val 442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２　不安や悩みを一人で抱え込まない。</a:t>
            </a:r>
            <a:endParaRPr kumimoji="1" lang="ja-JP" altLang="en-US" sz="1600" dirty="0"/>
          </a:p>
        </p:txBody>
      </p:sp>
      <p:sp>
        <p:nvSpPr>
          <p:cNvPr id="10" name="角丸四角形 9"/>
          <p:cNvSpPr/>
          <p:nvPr/>
        </p:nvSpPr>
        <p:spPr>
          <a:xfrm>
            <a:off x="323427" y="3716438"/>
            <a:ext cx="8249055" cy="811345"/>
          </a:xfrm>
          <a:prstGeom prst="roundRect">
            <a:avLst>
              <a:gd name="adj" fmla="val 442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３　相手の気持ちを想像する。</a:t>
            </a:r>
            <a:endParaRPr kumimoji="1" lang="ja-JP" altLang="en-US" sz="1600" dirty="0"/>
          </a:p>
        </p:txBody>
      </p:sp>
      <p:sp>
        <p:nvSpPr>
          <p:cNvPr id="11" name="角丸四角形 10"/>
          <p:cNvSpPr/>
          <p:nvPr/>
        </p:nvSpPr>
        <p:spPr>
          <a:xfrm>
            <a:off x="323426" y="4957178"/>
            <a:ext cx="8249055" cy="817073"/>
          </a:xfrm>
          <a:prstGeom prst="roundRect">
            <a:avLst>
              <a:gd name="adj" fmla="val 442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４　負の連鎖を断ち切る。</a:t>
            </a:r>
            <a:endParaRPr kumimoji="1" lang="ja-JP" altLang="en-US" sz="1600" spc="-300" dirty="0"/>
          </a:p>
        </p:txBody>
      </p:sp>
    </p:spTree>
    <p:extLst>
      <p:ext uri="{BB962C8B-B14F-4D97-AF65-F5344CB8AC3E}">
        <p14:creationId xmlns:p14="http://schemas.microsoft.com/office/powerpoint/2010/main" val="170325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01982" y="100579"/>
            <a:ext cx="8477681" cy="532419"/>
          </a:xfrm>
          <a:prstGeom prst="roundRect">
            <a:avLst>
              <a:gd name="adj" fmla="val 442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１　感染症の予防について正しく理解する。</a:t>
            </a:r>
            <a:endParaRPr kumimoji="1" lang="ja-JP" altLang="en-US" sz="1600" dirty="0"/>
          </a:p>
        </p:txBody>
      </p:sp>
      <p:sp>
        <p:nvSpPr>
          <p:cNvPr id="4" name="角丸四角形 3"/>
          <p:cNvSpPr/>
          <p:nvPr/>
        </p:nvSpPr>
        <p:spPr>
          <a:xfrm>
            <a:off x="285400" y="3080600"/>
            <a:ext cx="8510844" cy="532420"/>
          </a:xfrm>
          <a:prstGeom prst="roundRect">
            <a:avLst>
              <a:gd name="adj" fmla="val 442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２　不安や悩みを一人で抱え込まない。</a:t>
            </a:r>
            <a:endParaRPr kumimoji="1" lang="ja-JP" altLang="en-US" sz="1600" dirty="0"/>
          </a:p>
        </p:txBody>
      </p:sp>
      <p:sp>
        <p:nvSpPr>
          <p:cNvPr id="5" name="Rectangle 15"/>
          <p:cNvSpPr>
            <a:spLocks noChangeArrowheads="1"/>
          </p:cNvSpPr>
          <p:nvPr/>
        </p:nvSpPr>
        <p:spPr bwMode="auto">
          <a:xfrm>
            <a:off x="579094" y="710517"/>
            <a:ext cx="8046752" cy="1749197"/>
          </a:xfrm>
          <a:prstGeom prst="rect">
            <a:avLst/>
          </a:prstGeom>
          <a:solidFill>
            <a:srgbClr val="CC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感染症予防のための正しい知識（手洗い，咳エチケット，</a:t>
            </a:r>
          </a:p>
          <a:p>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三密を避ける）を知る。</a:t>
            </a:r>
            <a:endParaRPr lang="ja-JP" altLang="en-US" sz="2400" b="0" spc="-3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nSpc>
                <a:spcPts val="1400"/>
              </a:lnSpc>
            </a:pPr>
            <a:endPar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発達段階に応じて，正しい情報収集のホームページ等を紹介</a:t>
            </a:r>
            <a:endParaRPr lang="en-US" altLang="ja-JP"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する。</a:t>
            </a:r>
            <a:endParaRPr lang="ja-JP" altLang="en-US" sz="2400" b="0" spc="-300" dirty="0">
              <a:solidFill>
                <a:srgbClr val="0070C0"/>
              </a:solidFill>
              <a:latin typeface="ＭＳ ゴシック" panose="020B0609070205080204" pitchFamily="49" charset="-128"/>
              <a:ea typeface="ＭＳ ゴシック" panose="020B0609070205080204" pitchFamily="49" charset="-128"/>
            </a:endParaRPr>
          </a:p>
        </p:txBody>
      </p:sp>
      <p:sp>
        <p:nvSpPr>
          <p:cNvPr id="6" name="Rectangle 15"/>
          <p:cNvSpPr>
            <a:spLocks noChangeArrowheads="1"/>
          </p:cNvSpPr>
          <p:nvPr/>
        </p:nvSpPr>
        <p:spPr bwMode="auto">
          <a:xfrm>
            <a:off x="579094" y="3669841"/>
            <a:ext cx="8046752" cy="2667397"/>
          </a:xfrm>
          <a:prstGeom prst="rect">
            <a:avLst/>
          </a:prstGeom>
          <a:solidFill>
            <a:srgbClr val="CC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学級担任や養護教諭等を中心としたきめ細かな健康観察</a:t>
            </a:r>
          </a:p>
          <a:p>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や健康相談，学校楽しぃーと等の実施により，児童生徒の</a:t>
            </a:r>
          </a:p>
          <a:p>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心身の状況を的確に把握する。</a:t>
            </a:r>
          </a:p>
          <a:p>
            <a:pPr>
              <a:lnSpc>
                <a:spcPts val="1400"/>
              </a:lnSpc>
            </a:pPr>
            <a:endPar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不安や悩みを信頼できる人に相談することの大切さについて</a:t>
            </a:r>
            <a:endParaRPr lang="en-US" altLang="ja-JP"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ロールプレイングを通して学習する。</a:t>
            </a:r>
          </a:p>
          <a:p>
            <a:pPr>
              <a:lnSpc>
                <a:spcPts val="1400"/>
              </a:lnSpc>
            </a:pPr>
            <a:endPar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相談窓口について紹介する。 </a:t>
            </a:r>
            <a:endParaRPr lang="ja-JP" altLang="en-US" sz="2400" b="0" spc="-300" dirty="0">
              <a:latin typeface="ＭＳ ゴシック" panose="020B0609070205080204" pitchFamily="49" charset="-128"/>
              <a:ea typeface="ＭＳ ゴシック" panose="020B0609070205080204" pitchFamily="49" charset="-128"/>
            </a:endParaRPr>
          </a:p>
        </p:txBody>
      </p:sp>
      <p:sp>
        <p:nvSpPr>
          <p:cNvPr id="8" name="Rectangle 1"/>
          <p:cNvSpPr>
            <a:spLocks noGrp="1" noChangeArrowheads="1"/>
          </p:cNvSpPr>
          <p:nvPr>
            <p:ph type="title"/>
          </p:nvPr>
        </p:nvSpPr>
        <p:spPr>
          <a:xfrm>
            <a:off x="255658" y="2542447"/>
            <a:ext cx="8693624" cy="307777"/>
          </a:xfrm>
          <a:solidFill>
            <a:srgbClr val="FFFF00"/>
          </a:solidFill>
        </p:spPr>
        <p:txBody>
          <a:bodyPr wrap="square">
            <a:spAutoFit/>
          </a:bodyPr>
          <a:lstStyle/>
          <a:p>
            <a:pPr defTabSz="914400">
              <a:lnSpc>
                <a:spcPct val="100000"/>
              </a:lnSpc>
            </a:pPr>
            <a:r>
              <a:rPr kumimoji="0" lang="ja-JP" altLang="en-US" sz="1400" b="1" dirty="0">
                <a:solidFill>
                  <a:srgbClr val="000000"/>
                </a:solidFill>
                <a:latin typeface="Arial" panose="020B0604020202020204" pitchFamily="34" charset="0"/>
                <a:cs typeface="Times New Roman" panose="02020603050405020304" pitchFamily="18" charset="0"/>
              </a:rPr>
              <a:t>参考：文部科学省ＨＰ「新型コロナウイルス感染症の予防～子供たちが正しく理解し，実践できることを目指して～」</a:t>
            </a:r>
            <a:endParaRPr kumimoji="0" lang="ja-JP" altLang="en-US" sz="1400" dirty="0">
              <a:latin typeface="Arial" panose="020B0604020202020204" pitchFamily="34" charset="0"/>
            </a:endParaRPr>
          </a:p>
        </p:txBody>
      </p:sp>
      <p:sp>
        <p:nvSpPr>
          <p:cNvPr id="9" name="Rectangle 1"/>
          <p:cNvSpPr txBox="1">
            <a:spLocks noChangeArrowheads="1"/>
          </p:cNvSpPr>
          <p:nvPr/>
        </p:nvSpPr>
        <p:spPr>
          <a:xfrm>
            <a:off x="194011" y="6394059"/>
            <a:ext cx="8693624" cy="307777"/>
          </a:xfrm>
          <a:prstGeom prst="rect">
            <a:avLst/>
          </a:prstGeom>
          <a:solidFill>
            <a:srgbClr val="FFFF00"/>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kumimoji="0" lang="ja-JP" altLang="en-US" sz="1400" b="1" dirty="0">
                <a:solidFill>
                  <a:srgbClr val="000000"/>
                </a:solidFill>
                <a:latin typeface="Arial" panose="020B0604020202020204" pitchFamily="34" charset="0"/>
                <a:cs typeface="Times New Roman" panose="02020603050405020304" pitchFamily="18" charset="0"/>
              </a:rPr>
              <a:t>参考：鹿児島県総合教育センターＨＰ「学校楽しぃ－と」，令和</a:t>
            </a:r>
            <a:r>
              <a:rPr kumimoji="0" lang="en-US" altLang="ja-JP" sz="1400" b="1" dirty="0">
                <a:solidFill>
                  <a:srgbClr val="000000"/>
                </a:solidFill>
                <a:latin typeface="Arial" panose="020B0604020202020204" pitchFamily="34" charset="0"/>
                <a:cs typeface="Times New Roman" panose="02020603050405020304" pitchFamily="18" charset="0"/>
              </a:rPr>
              <a:t>3</a:t>
            </a:r>
            <a:r>
              <a:rPr kumimoji="0" lang="ja-JP" altLang="en-US" sz="1400" b="1" dirty="0">
                <a:solidFill>
                  <a:srgbClr val="000000"/>
                </a:solidFill>
                <a:latin typeface="Arial" panose="020B0604020202020204" pitchFamily="34" charset="0"/>
                <a:cs typeface="Times New Roman" panose="02020603050405020304" pitchFamily="18" charset="0"/>
              </a:rPr>
              <a:t>年度人権教育研修資料「陽だまり」Ｐ</a:t>
            </a:r>
            <a:r>
              <a:rPr kumimoji="0" lang="en-US" altLang="ja-JP" sz="1400" b="1" dirty="0">
                <a:solidFill>
                  <a:srgbClr val="000000"/>
                </a:solidFill>
                <a:latin typeface="Arial" panose="020B0604020202020204" pitchFamily="34" charset="0"/>
                <a:cs typeface="Times New Roman" panose="02020603050405020304" pitchFamily="18" charset="0"/>
              </a:rPr>
              <a:t>10</a:t>
            </a:r>
            <a:r>
              <a:rPr kumimoji="0" lang="ja-JP" altLang="en-US" sz="1400" b="1" dirty="0" err="1">
                <a:solidFill>
                  <a:srgbClr val="000000"/>
                </a:solidFill>
                <a:latin typeface="Arial" panose="020B0604020202020204" pitchFamily="34" charset="0"/>
                <a:cs typeface="Times New Roman" panose="02020603050405020304" pitchFamily="18" charset="0"/>
              </a:rPr>
              <a:t>，</a:t>
            </a:r>
            <a:r>
              <a:rPr kumimoji="0" lang="ja-JP" altLang="en-US" sz="1400" b="1" dirty="0">
                <a:solidFill>
                  <a:srgbClr val="000000"/>
                </a:solidFill>
                <a:latin typeface="Arial" panose="020B0604020202020204" pitchFamily="34" charset="0"/>
                <a:cs typeface="Times New Roman" panose="02020603050405020304" pitchFamily="18" charset="0"/>
              </a:rPr>
              <a:t>Ｐ</a:t>
            </a:r>
            <a:r>
              <a:rPr kumimoji="0" lang="en-US" altLang="ja-JP" sz="1400" b="1" dirty="0">
                <a:solidFill>
                  <a:srgbClr val="000000"/>
                </a:solidFill>
                <a:latin typeface="Arial" panose="020B0604020202020204" pitchFamily="34" charset="0"/>
                <a:cs typeface="Times New Roman" panose="02020603050405020304" pitchFamily="18" charset="0"/>
              </a:rPr>
              <a:t>31</a:t>
            </a:r>
            <a:r>
              <a:rPr kumimoji="0" lang="ja-JP" altLang="en-US" sz="1400" b="1" dirty="0" err="1">
                <a:solidFill>
                  <a:srgbClr val="000000"/>
                </a:solidFill>
                <a:latin typeface="Arial" panose="020B0604020202020204" pitchFamily="34" charset="0"/>
                <a:cs typeface="Times New Roman" panose="02020603050405020304" pitchFamily="18" charset="0"/>
              </a:rPr>
              <a:t>，</a:t>
            </a:r>
            <a:r>
              <a:rPr kumimoji="0" lang="ja-JP" altLang="en-US" sz="1400" b="1" dirty="0">
                <a:solidFill>
                  <a:srgbClr val="000000"/>
                </a:solidFill>
                <a:latin typeface="Arial" panose="020B0604020202020204" pitchFamily="34" charset="0"/>
                <a:cs typeface="Times New Roman" panose="02020603050405020304" pitchFamily="18" charset="0"/>
              </a:rPr>
              <a:t>Ｐ</a:t>
            </a:r>
            <a:r>
              <a:rPr kumimoji="0" lang="en-US" altLang="ja-JP" sz="1400" b="1" dirty="0">
                <a:solidFill>
                  <a:srgbClr val="000000"/>
                </a:solidFill>
                <a:latin typeface="Arial" panose="020B0604020202020204" pitchFamily="34" charset="0"/>
                <a:cs typeface="Times New Roman" panose="02020603050405020304" pitchFamily="18" charset="0"/>
              </a:rPr>
              <a:t>32</a:t>
            </a:r>
            <a:endParaRPr kumimoji="0" lang="ja-JP" altLang="en-US" sz="1400" dirty="0">
              <a:latin typeface="Arial" panose="020B0604020202020204" pitchFamily="34" charset="0"/>
            </a:endParaRPr>
          </a:p>
        </p:txBody>
      </p:sp>
    </p:spTree>
    <p:extLst>
      <p:ext uri="{BB962C8B-B14F-4D97-AF65-F5344CB8AC3E}">
        <p14:creationId xmlns:p14="http://schemas.microsoft.com/office/powerpoint/2010/main" val="3361730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9</a:t>
            </a:fld>
            <a:endParaRPr kumimoji="1" lang="ja-JP" altLang="en-US"/>
          </a:p>
        </p:txBody>
      </p:sp>
      <p:sp>
        <p:nvSpPr>
          <p:cNvPr id="5" name="角丸四角形 4"/>
          <p:cNvSpPr/>
          <p:nvPr/>
        </p:nvSpPr>
        <p:spPr>
          <a:xfrm>
            <a:off x="266295" y="160226"/>
            <a:ext cx="8249055" cy="564189"/>
          </a:xfrm>
          <a:prstGeom prst="roundRect">
            <a:avLst>
              <a:gd name="adj" fmla="val 442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３　相手の気持ちを想像する。</a:t>
            </a:r>
            <a:endParaRPr kumimoji="1" lang="ja-JP" altLang="en-US" sz="1600" dirty="0"/>
          </a:p>
        </p:txBody>
      </p:sp>
      <p:sp>
        <p:nvSpPr>
          <p:cNvPr id="6" name="角丸四角形 5"/>
          <p:cNvSpPr/>
          <p:nvPr/>
        </p:nvSpPr>
        <p:spPr>
          <a:xfrm>
            <a:off x="266295" y="3507373"/>
            <a:ext cx="8249055" cy="614149"/>
          </a:xfrm>
          <a:prstGeom prst="roundRect">
            <a:avLst>
              <a:gd name="adj" fmla="val 442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４　負の連鎖を断ち切る。</a:t>
            </a:r>
            <a:endParaRPr kumimoji="1" lang="ja-JP" altLang="en-US" sz="1600" spc="-300" dirty="0"/>
          </a:p>
        </p:txBody>
      </p:sp>
      <p:sp>
        <p:nvSpPr>
          <p:cNvPr id="7" name="Rectangle 15"/>
          <p:cNvSpPr>
            <a:spLocks noGrp="1" noChangeArrowheads="1"/>
          </p:cNvSpPr>
          <p:nvPr>
            <p:ph type="ctrTitle"/>
          </p:nvPr>
        </p:nvSpPr>
        <p:spPr bwMode="auto">
          <a:xfrm>
            <a:off x="586509" y="872519"/>
            <a:ext cx="7772400" cy="1754326"/>
          </a:xfrm>
          <a:prstGeom prst="rect">
            <a:avLst/>
          </a:prstGeom>
          <a:solidFill>
            <a:srgbClr val="CC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b="1">
                <a:solidFill>
                  <a:schemeClr val="tx1"/>
                </a:solidFill>
                <a:latin typeface="Comic Sans MS" panose="030F0702030302020204" pitchFamily="66" charset="0"/>
                <a:ea typeface="ＭＳ Ｐゴシック" panose="020B0600070205080204" pitchFamily="50" charset="-128"/>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pPr algn="l"/>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相手の気持ちを想像することの大切さについて，アサー</a:t>
            </a:r>
            <a:b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ションスキルのロールプレイングを通して学習する。</a:t>
            </a:r>
            <a:b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br>
              <a:rPr lang="ja-JP" altLang="en-US" sz="2400" b="0" spc="-3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2400" b="0" spc="-3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発達段階に応じて，新型コロナウイルス感染症対策の</a:t>
            </a:r>
            <a:r>
              <a:rPr lang="ja-JP" altLang="en-US" sz="2400" b="0" spc="-300" dirty="0" err="1">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た</a:t>
            </a:r>
            <a:b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めに，日々努力されている方のことを学習する。　　　　　　　</a:t>
            </a:r>
            <a:r>
              <a:rPr lang="ja-JP" altLang="en-US" sz="2400" b="0" dirty="0">
                <a:solidFill>
                  <a:srgbClr val="000000"/>
                </a:solidFill>
                <a:cs typeface="Times New Roman" panose="02020603050405020304" pitchFamily="18" charset="0"/>
              </a:rPr>
              <a:t>　　　　　　　</a:t>
            </a:r>
            <a:endParaRPr lang="ja-JP" altLang="en-US" sz="2400" b="0" dirty="0">
              <a:solidFill>
                <a:srgbClr val="0070C0"/>
              </a:solidFill>
            </a:endParaRPr>
          </a:p>
        </p:txBody>
      </p:sp>
      <p:sp>
        <p:nvSpPr>
          <p:cNvPr id="8" name="Rectangle 1"/>
          <p:cNvSpPr txBox="1">
            <a:spLocks noChangeArrowheads="1"/>
          </p:cNvSpPr>
          <p:nvPr/>
        </p:nvSpPr>
        <p:spPr>
          <a:xfrm>
            <a:off x="1597296" y="2711377"/>
            <a:ext cx="6761613" cy="307777"/>
          </a:xfrm>
          <a:prstGeom prst="rect">
            <a:avLst/>
          </a:prstGeom>
          <a:solidFill>
            <a:srgbClr val="FFFF00"/>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kumimoji="0" lang="ja-JP" altLang="en-US" sz="1400" b="1" dirty="0">
                <a:solidFill>
                  <a:srgbClr val="000000"/>
                </a:solidFill>
                <a:latin typeface="Arial" panose="020B0604020202020204" pitchFamily="34" charset="0"/>
                <a:cs typeface="Times New Roman" panose="02020603050405020304" pitchFamily="18" charset="0"/>
              </a:rPr>
              <a:t>参考：令和</a:t>
            </a:r>
            <a:r>
              <a:rPr kumimoji="0" lang="en-US" altLang="ja-JP" sz="1400" b="1" dirty="0">
                <a:solidFill>
                  <a:srgbClr val="000000"/>
                </a:solidFill>
                <a:latin typeface="Arial" panose="020B0604020202020204" pitchFamily="34" charset="0"/>
                <a:cs typeface="Times New Roman" panose="02020603050405020304" pitchFamily="18" charset="0"/>
              </a:rPr>
              <a:t>3</a:t>
            </a:r>
            <a:r>
              <a:rPr kumimoji="0" lang="ja-JP" altLang="en-US" sz="1400" b="1" dirty="0">
                <a:solidFill>
                  <a:srgbClr val="000000"/>
                </a:solidFill>
                <a:latin typeface="Arial" panose="020B0604020202020204" pitchFamily="34" charset="0"/>
                <a:cs typeface="Times New Roman" panose="02020603050405020304" pitchFamily="18" charset="0"/>
              </a:rPr>
              <a:t>年度人権教育研修資料「陽だまり」Ｐ</a:t>
            </a:r>
            <a:r>
              <a:rPr kumimoji="0" lang="en-US" altLang="ja-JP" sz="1400" b="1" dirty="0">
                <a:solidFill>
                  <a:srgbClr val="000000"/>
                </a:solidFill>
                <a:latin typeface="Arial" panose="020B0604020202020204" pitchFamily="34" charset="0"/>
                <a:cs typeface="Times New Roman" panose="02020603050405020304" pitchFamily="18" charset="0"/>
              </a:rPr>
              <a:t>33</a:t>
            </a:r>
            <a:r>
              <a:rPr kumimoji="0" lang="ja-JP" altLang="en-US" sz="1400" b="1" dirty="0" err="1">
                <a:solidFill>
                  <a:srgbClr val="000000"/>
                </a:solidFill>
                <a:latin typeface="Arial" panose="020B0604020202020204" pitchFamily="34" charset="0"/>
                <a:cs typeface="Times New Roman" panose="02020603050405020304" pitchFamily="18" charset="0"/>
              </a:rPr>
              <a:t>，</a:t>
            </a:r>
            <a:r>
              <a:rPr kumimoji="0" lang="ja-JP" altLang="en-US" sz="1400" b="1" dirty="0">
                <a:solidFill>
                  <a:srgbClr val="000000"/>
                </a:solidFill>
                <a:latin typeface="Arial" panose="020B0604020202020204" pitchFamily="34" charset="0"/>
                <a:cs typeface="Times New Roman" panose="02020603050405020304" pitchFamily="18" charset="0"/>
              </a:rPr>
              <a:t>医療従事者等に関する新聞記事</a:t>
            </a:r>
            <a:endParaRPr kumimoji="0" lang="en-US" altLang="ja-JP" sz="1400" b="1" dirty="0">
              <a:solidFill>
                <a:srgbClr val="000000"/>
              </a:solidFill>
              <a:latin typeface="Arial" panose="020B0604020202020204" pitchFamily="34" charset="0"/>
              <a:cs typeface="Times New Roman" panose="02020603050405020304" pitchFamily="18" charset="0"/>
            </a:endParaRPr>
          </a:p>
        </p:txBody>
      </p:sp>
      <p:sp>
        <p:nvSpPr>
          <p:cNvPr id="9" name="Rectangle 15"/>
          <p:cNvSpPr txBox="1">
            <a:spLocks noChangeArrowheads="1"/>
          </p:cNvSpPr>
          <p:nvPr/>
        </p:nvSpPr>
        <p:spPr bwMode="auto">
          <a:xfrm>
            <a:off x="586509" y="4269626"/>
            <a:ext cx="7772400" cy="2086725"/>
          </a:xfrm>
          <a:prstGeom prst="rect">
            <a:avLst/>
          </a:prstGeom>
          <a:solidFill>
            <a:srgbClr val="CC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lvl1pPr algn="ctr" defTabSz="914400" rtl="0" eaLnBrk="1" latinLnBrk="0" hangingPunct="1">
              <a:lnSpc>
                <a:spcPct val="90000"/>
              </a:lnSpc>
              <a:spcBef>
                <a:spcPct val="0"/>
              </a:spcBef>
              <a:buNone/>
              <a:defRPr kumimoji="1" sz="6000" b="1" kern="1200">
                <a:solidFill>
                  <a:schemeClr val="tx1"/>
                </a:solidFill>
                <a:latin typeface="Comic Sans MS" panose="030F0702030302020204" pitchFamily="66" charset="0"/>
                <a:ea typeface="ＭＳ Ｐゴシック" panose="020B0600070205080204" pitchFamily="50" charset="-128"/>
                <a:cs typeface="+mj-cs"/>
              </a:defRPr>
            </a:lvl1pPr>
            <a:lvl2pPr marL="742950" indent="-285750">
              <a:defRPr kumimoji="1" b="1">
                <a:solidFill>
                  <a:schemeClr val="tx1"/>
                </a:solidFill>
                <a:latin typeface="Comic Sans MS" panose="030F0702030302020204" pitchFamily="66" charset="0"/>
                <a:ea typeface="ＭＳ Ｐゴシック" panose="020B0600070205080204" pitchFamily="50" charset="-128"/>
              </a:defRPr>
            </a:lvl2pPr>
            <a:lvl3pPr marL="1143000" indent="-228600">
              <a:defRPr kumimoji="1" b="1">
                <a:solidFill>
                  <a:schemeClr val="tx1"/>
                </a:solidFill>
                <a:latin typeface="Comic Sans MS" panose="030F0702030302020204" pitchFamily="66" charset="0"/>
                <a:ea typeface="ＭＳ Ｐゴシック" panose="020B0600070205080204" pitchFamily="50" charset="-128"/>
              </a:defRPr>
            </a:lvl3pPr>
            <a:lvl4pPr marL="1600200" indent="-228600">
              <a:defRPr kumimoji="1" b="1">
                <a:solidFill>
                  <a:schemeClr val="tx1"/>
                </a:solidFill>
                <a:latin typeface="Comic Sans MS" panose="030F0702030302020204" pitchFamily="66" charset="0"/>
                <a:ea typeface="ＭＳ Ｐゴシック" panose="020B0600070205080204" pitchFamily="50" charset="-128"/>
              </a:defRPr>
            </a:lvl4pPr>
            <a:lvl5pPr marL="2057400" indent="-228600">
              <a:defRPr kumimoji="1" b="1">
                <a:solidFill>
                  <a:schemeClr val="tx1"/>
                </a:solidFill>
                <a:latin typeface="Comic Sans MS" panose="030F0702030302020204" pitchFamily="66"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Comic Sans MS" panose="030F0702030302020204" pitchFamily="66" charset="0"/>
                <a:ea typeface="ＭＳ Ｐゴシック" panose="020B0600070205080204" pitchFamily="50" charset="-128"/>
              </a:defRPr>
            </a:lvl9pPr>
          </a:lstStyle>
          <a:p>
            <a:pPr algn="l"/>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新型コロナウイルス感染症の３つの「こわい顔」や負の連</a:t>
            </a:r>
          </a:p>
          <a:p>
            <a:pPr algn="l"/>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鎖について学習する。</a:t>
            </a:r>
            <a:br>
              <a:rPr lang="ja-JP" altLang="en-US" sz="2400" b="0" spc="-3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br>
            <a:endParaRPr lang="ja-JP" altLang="en-US" sz="2400" b="0" spc="-3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r>
              <a:rPr lang="ja-JP" altLang="en-US" sz="2400" b="0" spc="-3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400" b="0" spc="-300" dirty="0">
                <a:solidFill>
                  <a:srgbClr val="0070C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発達段階に応じて，新型コロナウイルス感染症に関連して</a:t>
            </a:r>
            <a:endParaRPr lang="en-US" altLang="ja-JP"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起きている差別や偏見の事例について学習し，自分にできる</a:t>
            </a:r>
            <a:endParaRPr lang="en-US" altLang="ja-JP"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r>
              <a:rPr lang="ja-JP" altLang="en-US" sz="2400" b="0" spc="-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ことについて考えたり，話し合ったりする。　　　　　　　　　　　　　　</a:t>
            </a:r>
            <a:r>
              <a:rPr lang="ja-JP" altLang="en-US" sz="2400" b="0" dirty="0">
                <a:solidFill>
                  <a:srgbClr val="000000"/>
                </a:solidFill>
                <a:cs typeface="Times New Roman" panose="02020603050405020304" pitchFamily="18" charset="0"/>
              </a:rPr>
              <a:t>　</a:t>
            </a:r>
            <a:endParaRPr lang="ja-JP" altLang="en-US" sz="2400" b="0" dirty="0">
              <a:solidFill>
                <a:srgbClr val="0070C0"/>
              </a:solidFill>
            </a:endParaRPr>
          </a:p>
        </p:txBody>
      </p:sp>
    </p:spTree>
    <p:extLst>
      <p:ext uri="{BB962C8B-B14F-4D97-AF65-F5344CB8AC3E}">
        <p14:creationId xmlns:p14="http://schemas.microsoft.com/office/powerpoint/2010/main" val="985134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5212</TotalTime>
  <Words>3428</Words>
  <Application>Microsoft Office PowerPoint</Application>
  <PresentationFormat>画面に合わせる (4:3)</PresentationFormat>
  <Paragraphs>180</Paragraphs>
  <Slides>14</Slides>
  <Notes>14</Notes>
  <HiddenSlides>0</HiddenSlides>
  <MMClips>0</MMClips>
  <ScaleCrop>false</ScaleCrop>
  <HeadingPairs>
    <vt:vector size="6" baseType="variant">
      <vt:variant>
        <vt:lpstr>使用されているフォント</vt:lpstr>
      </vt:variant>
      <vt:variant>
        <vt:i4>17</vt:i4>
      </vt:variant>
      <vt:variant>
        <vt:lpstr>テーマ</vt:lpstr>
      </vt:variant>
      <vt:variant>
        <vt:i4>2</vt:i4>
      </vt:variant>
      <vt:variant>
        <vt:lpstr>スライド タイトル</vt:lpstr>
      </vt:variant>
      <vt:variant>
        <vt:i4>14</vt:i4>
      </vt:variant>
    </vt:vector>
  </HeadingPairs>
  <TitlesOfParts>
    <vt:vector size="33" baseType="lpstr">
      <vt:lpstr>BIZ UDゴシック</vt:lpstr>
      <vt:lpstr>BIZ UD明朝 Medium</vt:lpstr>
      <vt:lpstr>ＤＨＰ特太ゴシック体</vt:lpstr>
      <vt:lpstr>HGP創英角ｺﾞｼｯｸUB</vt:lpstr>
      <vt:lpstr>HGｺﾞｼｯｸM</vt:lpstr>
      <vt:lpstr>HG丸ｺﾞｼｯｸM-PRO</vt:lpstr>
      <vt:lpstr>ＭＳ Ｐゴシック</vt:lpstr>
      <vt:lpstr>ＭＳ ゴシック</vt:lpstr>
      <vt:lpstr>ＭＳ 明朝</vt:lpstr>
      <vt:lpstr>Arial</vt:lpstr>
      <vt:lpstr>Calibri</vt:lpstr>
      <vt:lpstr>Calibri Light</vt:lpstr>
      <vt:lpstr>Century</vt:lpstr>
      <vt:lpstr>Comic Sans MS</vt:lpstr>
      <vt:lpstr>Georgia</vt:lpstr>
      <vt:lpstr>Times New Roman</vt:lpstr>
      <vt:lpstr>Trebuchet MS</vt:lpstr>
      <vt:lpstr>Office テーマ</vt:lpstr>
      <vt:lpstr>スリップストリーム</vt:lpstr>
      <vt:lpstr>　新型コロナウイルス感染症に   　　　係る偏見や差別をなくそう</vt:lpstr>
      <vt:lpstr>PowerPoint プレゼンテーション</vt:lpstr>
      <vt:lpstr>文部科学省改訂「生きる力」を育む中学校保健教育の手引(追補版) 保健体育(保健分野)第3学年指導事例「感染症の予防」より</vt:lpstr>
      <vt:lpstr>PowerPoint プレゼンテーション</vt:lpstr>
      <vt:lpstr>「新型コロナウイルス感染症の感染者等対する偏見や差別の防止等の徹底について」（通知）　新型コロナウイルス感染症に対応した小学校，中学校，高等学校及び特別支援学校等における教育活動の再開等に関するＱ＆Ａ</vt:lpstr>
      <vt:lpstr>PowerPoint プレゼンテーション</vt:lpstr>
      <vt:lpstr>PowerPoint プレゼンテーション</vt:lpstr>
      <vt:lpstr>参考：文部科学省ＨＰ「新型コロナウイルス感染症の予防～子供たちが正しく理解し，実践できることを目指して～」</vt:lpstr>
      <vt:lpstr>・　相手の気持ちを想像することの大切さについて，アサー 　ションスキルのロールプレイングを通して学習する。 　　　　　　　　　　　　　　 ・　発達段階に応じて，新型コロナウイルス感染症対策のた 　めに，日々努力されている方のことを学習する。　　　　　　　　　　　　　　</vt:lpstr>
      <vt:lpstr>PowerPoint プレゼンテーション</vt:lpstr>
      <vt:lpstr> 　「新型インフルエンザ等感染症対策特別措置法等の一部を改正する 　法律」における差別的取扱い等の防止に関する規定の周知について 　　　　　　　　　　　　　　　　　　　　　　　　　　　　　　（令和３年２月12日付） </vt:lpstr>
      <vt:lpstr> 新学期以降の学校におけるマスク着用の 考え方の見直し等について  　　　　　　　　（令和５年３月17日　文部科学省通知） </vt:lpstr>
      <vt:lpstr>今だからこそ，大切なこと</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黒川 周一</cp:lastModifiedBy>
  <cp:revision>331</cp:revision>
  <cp:lastPrinted>2021-03-26T06:48:03Z</cp:lastPrinted>
  <dcterms:created xsi:type="dcterms:W3CDTF">2020-05-11T09:35:31Z</dcterms:created>
  <dcterms:modified xsi:type="dcterms:W3CDTF">2023-03-24T05:22:14Z</dcterms:modified>
</cp:coreProperties>
</file>