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handoutMasterIdLst>
    <p:handoutMasterId r:id="rId20"/>
  </p:handoutMasterIdLst>
  <p:sldIdLst>
    <p:sldId id="530" r:id="rId3"/>
    <p:sldId id="406" r:id="rId4"/>
    <p:sldId id="348" r:id="rId5"/>
    <p:sldId id="532" r:id="rId6"/>
    <p:sldId id="533" r:id="rId7"/>
    <p:sldId id="410" r:id="rId8"/>
    <p:sldId id="525" r:id="rId9"/>
    <p:sldId id="415" r:id="rId10"/>
    <p:sldId id="534" r:id="rId11"/>
    <p:sldId id="535" r:id="rId12"/>
    <p:sldId id="529" r:id="rId13"/>
    <p:sldId id="526" r:id="rId14"/>
    <p:sldId id="499" r:id="rId15"/>
    <p:sldId id="527" r:id="rId16"/>
    <p:sldId id="528" r:id="rId17"/>
    <p:sldId id="376" r:id="rId1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FF"/>
    <a:srgbClr val="FFFFCC"/>
    <a:srgbClr val="FF0066"/>
    <a:srgbClr val="CCFFFF"/>
    <a:srgbClr val="CCFFCC"/>
    <a:srgbClr val="FFCC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8" autoAdjust="0"/>
    <p:restoredTop sz="67314" autoAdjust="0"/>
  </p:normalViewPr>
  <p:slideViewPr>
    <p:cSldViewPr snapToGrid="0">
      <p:cViewPr varScale="1">
        <p:scale>
          <a:sx n="74" d="100"/>
          <a:sy n="74" d="100"/>
        </p:scale>
        <p:origin x="2430" y="66"/>
      </p:cViewPr>
      <p:guideLst/>
    </p:cSldViewPr>
  </p:slideViewPr>
  <p:outlineViewPr>
    <p:cViewPr>
      <p:scale>
        <a:sx n="33" d="100"/>
        <a:sy n="33" d="100"/>
      </p:scale>
      <p:origin x="0" y="-6252"/>
    </p:cViewPr>
  </p:outlineViewPr>
  <p:notesTextViewPr>
    <p:cViewPr>
      <p:scale>
        <a:sx n="125" d="100"/>
        <a:sy n="125" d="100"/>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6" cy="498693"/>
          </a:xfrm>
          <a:prstGeom prst="rect">
            <a:avLst/>
          </a:prstGeom>
        </p:spPr>
        <p:txBody>
          <a:bodyPr vert="horz" lIns="91559" tIns="45779" rIns="91559" bIns="45779" rtlCol="0"/>
          <a:lstStyle>
            <a:lvl1pPr algn="r">
              <a:defRPr sz="1200"/>
            </a:lvl1pPr>
          </a:lstStyle>
          <a:p>
            <a:fld id="{32DCD440-C21B-4EF5-A4D3-BB56BB656102}" type="datetimeFigureOut">
              <a:rPr kumimoji="1" lang="ja-JP" altLang="en-US" smtClean="0"/>
              <a:t>2023/3/19</a:t>
            </a:fld>
            <a:endParaRPr kumimoji="1" lang="ja-JP" altLang="en-US"/>
          </a:p>
        </p:txBody>
      </p:sp>
      <p:sp>
        <p:nvSpPr>
          <p:cNvPr id="4" name="フッター プレースホルダー 3"/>
          <p:cNvSpPr>
            <a:spLocks noGrp="1"/>
          </p:cNvSpPr>
          <p:nvPr>
            <p:ph type="ftr" sz="quarter" idx="2"/>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6" cy="498692"/>
          </a:xfrm>
          <a:prstGeom prst="rect">
            <a:avLst/>
          </a:prstGeom>
        </p:spPr>
        <p:txBody>
          <a:bodyPr vert="horz" lIns="91559" tIns="45779" rIns="91559" bIns="45779"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C6B2C924-E609-4431-B130-84FA06EF891B}" type="datetimeFigureOut">
              <a:rPr kumimoji="1" lang="ja-JP" altLang="en-US" smtClean="0"/>
              <a:t>2023/3/19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t>人権同和教育課ｅコンテンツ</a:t>
            </a:r>
            <a:r>
              <a:rPr lang="en-US" altLang="ja-JP" dirty="0"/>
              <a:t>No.10</a:t>
            </a:r>
          </a:p>
          <a:p>
            <a:r>
              <a:rPr lang="ja-JP" altLang="ja-JP" dirty="0"/>
              <a:t>「インターネットによる人権侵害をなくそう」</a:t>
            </a:r>
            <a:endParaRPr lang="ja-JP" altLang="en-US" dirty="0">
              <a:latin typeface="Arial" panose="020B0604020202020204" pitchFamily="34" charset="0"/>
            </a:endParaRP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0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85" indent="-287712" defTabSz="91400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434"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408"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381"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176"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970"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764"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559"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6549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国立教育政策所は，平成</a:t>
            </a:r>
            <a:r>
              <a:rPr kumimoji="1" lang="en-US" altLang="ja-JP" dirty="0"/>
              <a:t>22</a:t>
            </a:r>
            <a:r>
              <a:rPr kumimoji="1" lang="ja-JP" altLang="en-US" dirty="0"/>
              <a:t>年に「情報モラル教育実践ガイダンス」を作成し，各小中学校での情報モラル教育の実践例を紹介しています。</a:t>
            </a:r>
            <a:endParaRPr kumimoji="1" lang="en-US" altLang="ja-JP" dirty="0"/>
          </a:p>
          <a:p>
            <a:r>
              <a:rPr kumimoji="1" lang="ja-JP" altLang="en-US" dirty="0"/>
              <a:t>例えば，中学校の活動例は，ロールプレイを行う際には，ネットの向こう側にも相手がいることを意識させ，相手の気持ちに思いをめぐらせながら活動させること。また，悪意のある書き込みにより，不登校や自殺につながった事案があること。ネット上の書き込み，情報発信には責任が伴うこと。顔が見えないからこそ，相手の人権を尊重することを忘れず，配慮をもった利用に心がけることに留意することがポイントとして示されてい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3516445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mj-ea"/>
                <a:ea typeface="+mj-ea"/>
              </a:rPr>
              <a:t>文部科学省では，ネットトラブルの未然防止に向けて，令和３年２月に情報モラル啓発リーフレットを更新しています。</a:t>
            </a:r>
          </a:p>
          <a:p>
            <a:r>
              <a:rPr lang="ja-JP" altLang="en-US" dirty="0">
                <a:latin typeface="+mj-ea"/>
                <a:ea typeface="+mj-ea"/>
              </a:rPr>
              <a:t>ネ</a:t>
            </a:r>
            <a:r>
              <a:rPr lang="ja-JP" altLang="ja-JP" dirty="0">
                <a:latin typeface="+mj-ea"/>
                <a:ea typeface="+mj-ea"/>
              </a:rPr>
              <a:t>ットトラブルについて保護者と一緒に考えるこ</a:t>
            </a:r>
            <a:r>
              <a:rPr lang="ja-JP" altLang="en-US" dirty="0">
                <a:latin typeface="+mj-ea"/>
                <a:ea typeface="+mj-ea"/>
              </a:rPr>
              <a:t>と</a:t>
            </a:r>
            <a:r>
              <a:rPr lang="ja-JP" altLang="ja-JP" dirty="0">
                <a:latin typeface="+mj-ea"/>
                <a:ea typeface="+mj-ea"/>
              </a:rPr>
              <a:t>ができる内容になっています。</a:t>
            </a:r>
            <a:endParaRPr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894008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県総合教育センター</a:t>
            </a:r>
            <a:r>
              <a:rPr lang="ja-JP" altLang="en-US" dirty="0"/>
              <a:t>で</a:t>
            </a:r>
            <a:r>
              <a:rPr lang="ja-JP" altLang="ja-JP" dirty="0"/>
              <a:t>は，</a:t>
            </a:r>
            <a:r>
              <a:rPr lang="en-US" altLang="ja-JP" dirty="0"/>
              <a:t>SNS</a:t>
            </a:r>
            <a:r>
              <a:rPr lang="ja-JP" altLang="ja-JP" dirty="0"/>
              <a:t>チェックシートを作成しています。</a:t>
            </a:r>
            <a:endParaRPr lang="en-US" altLang="ja-JP" dirty="0"/>
          </a:p>
          <a:p>
            <a:r>
              <a:rPr lang="ja-JP" altLang="ja-JP" dirty="0"/>
              <a:t>このチェックシートは，</a:t>
            </a:r>
            <a:r>
              <a:rPr lang="ja-JP" altLang="en-US" dirty="0"/>
              <a:t>「ＳＮＳをめぐるトラブル」への備えの意識，「やり取りをする相手との関係性」の悩み・負担感，「ＳＮＳ利用のやり取り」の親和性，「即レス」の悩み・負担感，「ＳＮＳをめぐるトラブル」への発生後の対処の意識など，</a:t>
            </a:r>
            <a:r>
              <a:rPr lang="ja-JP" altLang="ja-JP" dirty="0"/>
              <a:t>ネットいじめや不登校の原因となる人間関係のトラブルの未然防止，豊かな人間関係づくりの指導・支援，教育相談体制の充実などに役立てることができます。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190351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なお，</a:t>
            </a:r>
            <a:r>
              <a:rPr lang="ja-JP" altLang="ja-JP" dirty="0"/>
              <a:t>法務省の人権擁護機関では，インターネット上における人権問題等について，中学生・高校生とその保護者を対象とした啓発冊子「あなたは大丈夫？考えよう！インターネットと人権」や，啓発ビデオ「インターネットと人権」を</a:t>
            </a:r>
            <a:r>
              <a:rPr lang="ja-JP" altLang="ja-JP"/>
              <a:t>作成し</a:t>
            </a:r>
            <a:r>
              <a:rPr lang="ja-JP" altLang="en-US"/>
              <a:t>，</a:t>
            </a:r>
            <a:r>
              <a:rPr lang="ja-JP" altLang="ja-JP"/>
              <a:t>青少年</a:t>
            </a:r>
            <a:r>
              <a:rPr lang="ja-JP" altLang="ja-JP" dirty="0"/>
              <a:t>を中心に深刻化するインターネットによる人権侵害の防止に向けた啓発を推進しています。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13</a:t>
            </a:fld>
            <a:endParaRPr kumimoji="1" lang="ja-JP" altLang="en-US"/>
          </a:p>
        </p:txBody>
      </p:sp>
    </p:spTree>
    <p:extLst>
      <p:ext uri="{BB962C8B-B14F-4D97-AF65-F5344CB8AC3E}">
        <p14:creationId xmlns:p14="http://schemas.microsoft.com/office/powerpoint/2010/main" val="3539130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インターネット上のトラブルを未然に防止するためには，学校だけでなく，家庭と連携した取組</a:t>
            </a:r>
            <a:r>
              <a:rPr lang="ja-JP" altLang="en-US" dirty="0"/>
              <a:t>も</a:t>
            </a:r>
            <a:r>
              <a:rPr lang="ja-JP" altLang="ja-JP" dirty="0"/>
              <a:t>重要になります。</a:t>
            </a:r>
            <a:r>
              <a:rPr lang="ja-JP" altLang="en-US" dirty="0"/>
              <a:t>また，</a:t>
            </a:r>
            <a:r>
              <a:rPr lang="ja-JP" altLang="ja-JP" dirty="0"/>
              <a:t>専門家や関係機関等から講師を招聘したり，法務省のビデオを一緒に参観し親子で語り合ったりするなど</a:t>
            </a:r>
            <a:r>
              <a:rPr lang="ja-JP" altLang="en-US" dirty="0"/>
              <a:t>して</a:t>
            </a:r>
            <a:r>
              <a:rPr lang="ja-JP" altLang="ja-JP" dirty="0"/>
              <a:t>，授業参観，</a:t>
            </a:r>
            <a:r>
              <a:rPr lang="en-US" altLang="ja-JP" dirty="0"/>
              <a:t>PTA,</a:t>
            </a:r>
            <a:r>
              <a:rPr lang="ja-JP" altLang="ja-JP" dirty="0"/>
              <a:t>家庭教育学級等の取組を充実させていくことが大切です。</a:t>
            </a:r>
            <a:endParaRPr kumimoji="1" lang="ja-JP" altLang="en-US" dirty="0"/>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14</a:t>
            </a:fld>
            <a:endParaRPr kumimoji="1" lang="ja-JP" altLang="en-US"/>
          </a:p>
        </p:txBody>
      </p:sp>
    </p:spTree>
    <p:extLst>
      <p:ext uri="{BB962C8B-B14F-4D97-AF65-F5344CB8AC3E}">
        <p14:creationId xmlns:p14="http://schemas.microsoft.com/office/powerpoint/2010/main" val="363400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ネットトラブルに係る相談窓口の周知も大切です。</a:t>
            </a:r>
            <a:endParaRPr lang="en-US" altLang="ja-JP" dirty="0"/>
          </a:p>
          <a:p>
            <a:r>
              <a:rPr lang="ja-JP" altLang="en-US" dirty="0"/>
              <a:t>法務省，文部科学省では，画面上に示している相談窓口を設置しています。</a:t>
            </a:r>
            <a:endParaRPr lang="ja-JP" altLang="ja-JP" dirty="0"/>
          </a:p>
          <a:p>
            <a:r>
              <a:rPr lang="ja-JP" altLang="en-US" dirty="0"/>
              <a:t>一人で悩まず，こうした相談窓口を活用するよう児童生徒に指導するとともに，保護者にも広報していきましょう。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15</a:t>
            </a:fld>
            <a:endParaRPr kumimoji="1" lang="ja-JP" altLang="en-US"/>
          </a:p>
        </p:txBody>
      </p:sp>
    </p:spTree>
    <p:extLst>
      <p:ext uri="{BB962C8B-B14F-4D97-AF65-F5344CB8AC3E}">
        <p14:creationId xmlns:p14="http://schemas.microsoft.com/office/powerpoint/2010/main" val="4200384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589">
              <a:defRPr/>
            </a:pPr>
            <a:r>
              <a:rPr lang="ja-JP" altLang="ja-JP" dirty="0"/>
              <a:t>人権教育は全ての教育の基本</a:t>
            </a:r>
            <a:r>
              <a:rPr lang="ja-JP" altLang="en-US" dirty="0"/>
              <a:t>です。</a:t>
            </a:r>
            <a:endParaRPr lang="en-US" altLang="ja-JP" dirty="0"/>
          </a:p>
          <a:p>
            <a:pPr defTabSz="915589">
              <a:defRPr/>
            </a:pPr>
            <a:r>
              <a:rPr lang="ja-JP" altLang="ja-JP" dirty="0"/>
              <a:t>子どもたちが，今日も行きたいと思う学校づくりを進めましょう。</a:t>
            </a:r>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このコンテンツでは，次の内容を学習します。</a:t>
            </a:r>
          </a:p>
          <a:p>
            <a:r>
              <a:rPr lang="ja-JP" altLang="en-US" dirty="0"/>
              <a:t>１　</a:t>
            </a:r>
            <a:r>
              <a:rPr lang="ja-JP" altLang="ja-JP" dirty="0"/>
              <a:t>インターネットに</a:t>
            </a:r>
            <a:r>
              <a:rPr lang="ja-JP" altLang="en-US" dirty="0"/>
              <a:t>よる</a:t>
            </a:r>
            <a:r>
              <a:rPr lang="ja-JP" altLang="ja-JP" dirty="0"/>
              <a:t>人権問題</a:t>
            </a:r>
          </a:p>
          <a:p>
            <a:r>
              <a:rPr lang="ja-JP" altLang="en-US" dirty="0"/>
              <a:t>２　</a:t>
            </a:r>
            <a:r>
              <a:rPr lang="ja-JP" altLang="ja-JP" dirty="0"/>
              <a:t>インターネットによる人権侵害に関する法律等について</a:t>
            </a:r>
          </a:p>
          <a:p>
            <a:r>
              <a:rPr lang="ja-JP" altLang="en-US" dirty="0"/>
              <a:t>３</a:t>
            </a:r>
            <a:r>
              <a:rPr lang="ja-JP" altLang="ja-JP" dirty="0"/>
              <a:t>　学校での取組に</a:t>
            </a:r>
            <a:r>
              <a:rPr lang="ja-JP" altLang="en-US" dirty="0"/>
              <a:t>当たって</a:t>
            </a:r>
            <a:endParaRPr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社会の高度情報化が急速に進み，ＳＮＳ（ソーシャル・ネットワーキング・サービス）や動画共有サイトなどのソーシャルメディアの利用者は急増しています。</a:t>
            </a:r>
            <a:endParaRPr kumimoji="1" lang="en-US" altLang="ja-JP" dirty="0"/>
          </a:p>
          <a:p>
            <a:r>
              <a:rPr lang="ja-JP" altLang="en-US" dirty="0"/>
              <a:t>法務省によると，</a:t>
            </a:r>
            <a:r>
              <a:rPr lang="ja-JP" altLang="ja-JP" dirty="0"/>
              <a:t>インターネット上の人権侵害情報に関する人権侵犯事件</a:t>
            </a:r>
            <a:r>
              <a:rPr lang="ja-JP" altLang="en-US" dirty="0"/>
              <a:t>の件数</a:t>
            </a:r>
            <a:r>
              <a:rPr lang="ja-JP" altLang="ja-JP" dirty="0"/>
              <a:t>は，</a:t>
            </a:r>
            <a:r>
              <a:rPr lang="ja-JP" altLang="en-US" dirty="0"/>
              <a:t>平成</a:t>
            </a:r>
            <a:r>
              <a:rPr lang="en-US" altLang="ja-JP" dirty="0"/>
              <a:t>26</a:t>
            </a:r>
            <a:r>
              <a:rPr lang="ja-JP" altLang="en-US" dirty="0"/>
              <a:t>年に初めて</a:t>
            </a:r>
            <a:r>
              <a:rPr lang="en-US" altLang="ja-JP" dirty="0"/>
              <a:t>1,000</a:t>
            </a:r>
            <a:r>
              <a:rPr lang="ja-JP" altLang="en-US" dirty="0"/>
              <a:t>件を超え，平成</a:t>
            </a:r>
            <a:r>
              <a:rPr lang="en-US" altLang="ja-JP" dirty="0"/>
              <a:t>29</a:t>
            </a:r>
            <a:r>
              <a:rPr lang="ja-JP" altLang="en-US" dirty="0"/>
              <a:t>年には</a:t>
            </a:r>
            <a:r>
              <a:rPr lang="en-US" altLang="ja-JP" dirty="0"/>
              <a:t>2,000</a:t>
            </a:r>
            <a:r>
              <a:rPr lang="ja-JP" altLang="en-US" dirty="0"/>
              <a:t>件を超えました。令和</a:t>
            </a:r>
            <a:r>
              <a:rPr lang="en-US" altLang="ja-JP" dirty="0"/>
              <a:t>2</a:t>
            </a:r>
            <a:r>
              <a:rPr lang="ja-JP" altLang="en-US" dirty="0"/>
              <a:t>年には減少したものの，令和</a:t>
            </a:r>
            <a:r>
              <a:rPr lang="en-US" altLang="ja-JP" dirty="0"/>
              <a:t>3</a:t>
            </a:r>
            <a:r>
              <a:rPr lang="ja-JP" altLang="en-US" dirty="0"/>
              <a:t>年には再び増加に転じ，依然</a:t>
            </a:r>
            <a:r>
              <a:rPr lang="en-US" altLang="ja-JP" dirty="0"/>
              <a:t>1,700</a:t>
            </a:r>
            <a:r>
              <a:rPr lang="ja-JP" altLang="en-US" dirty="0"/>
              <a:t>件を超える件数が報告されています。特に，</a:t>
            </a:r>
            <a:r>
              <a:rPr lang="ja-JP" altLang="ja-JP" dirty="0"/>
              <a:t>プライバシー侵害事案，名誉毀損事案の両事案で全体の約８割を占め</a:t>
            </a:r>
            <a:r>
              <a:rPr lang="ja-JP" altLang="en-US" dirty="0"/>
              <a:t>ており，深刻な状況がうかがえます。さらに，識別情報の摘示事案も令和元年から急増しており，大きな問題となっています。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384557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誰もが容易にインターネットを利用することができるようになり，生活の利便性が向上した一方，インターネットの特性である匿名性や情報発信の容易性，情報が瞬時に広範囲に伝わる拡散性等を悪用した個人に対する誹謗・中傷やプライバシーの侵害が増加し，外国人や同和問題（部落差別）に対する差別的書き込みや元交際相手等の性的な写真・動画をインターネット上に掲出するリベンジポルノ，性的画像を自画撮りさせて送らせる児童ポルノの性的暴力，その他人権に関わる様々な問題が発生して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247535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例として，無料通信アプリでメッセージを読んだにも関わらず，返信しなかったことがきっかけでネット上にイヤミ，悪口を繰り返し投稿され，クラス中から無視されるようになり不登校となった事案があります。</a:t>
            </a:r>
          </a:p>
          <a:p>
            <a:r>
              <a:rPr kumimoji="1" lang="ja-JP" altLang="en-US" dirty="0"/>
              <a:t>また，無料通信アプリのグループから外されたり，再三にわたり，ネット上に陰湿な悪口を書かれ，書き込まれた悪口が拡散し，学校に行けなくなり，最終的には同級生を名指しして，「ネットに悪口を書かれて生きるのがツライ」　と遺書を残して自殺した深刻な事案もあります。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102304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こうしたインターネット上の人権侵害に対して，平成</a:t>
            </a:r>
            <a:r>
              <a:rPr lang="en-US" altLang="ja-JP" dirty="0"/>
              <a:t>14</a:t>
            </a:r>
            <a:r>
              <a:rPr lang="ja-JP" altLang="ja-JP" dirty="0"/>
              <a:t>年に「特定電気通信役務提供者の損害賠償責任の制限及び発信者情報の開示に関する法律」（プロバイダ責任制限法）が施行され，インターネット上などの情報の流通において権利が侵害された被害者は，プロバイダやサーバの管理者等に発信者の情報を開示させる権利が与えられました。</a:t>
            </a:r>
            <a:r>
              <a:rPr lang="ja-JP" altLang="en-US" dirty="0"/>
              <a:t>令和</a:t>
            </a:r>
            <a:r>
              <a:rPr lang="en-US" altLang="ja-JP" dirty="0"/>
              <a:t>3</a:t>
            </a:r>
            <a:r>
              <a:rPr lang="ja-JP" altLang="en-US" dirty="0"/>
              <a:t>年にはその一部が改正され，発信者情報の開示手続きが簡素化されました。</a:t>
            </a:r>
            <a:endParaRPr lang="en-US" altLang="ja-JP" dirty="0"/>
          </a:p>
          <a:p>
            <a:r>
              <a:rPr lang="ja-JP" altLang="en-US" dirty="0"/>
              <a:t>また，</a:t>
            </a:r>
            <a:r>
              <a:rPr lang="ja-JP" altLang="ja-JP" dirty="0"/>
              <a:t>平成</a:t>
            </a:r>
            <a:r>
              <a:rPr lang="en-US" altLang="ja-JP" dirty="0"/>
              <a:t>21</a:t>
            </a:r>
            <a:r>
              <a:rPr lang="ja-JP" altLang="ja-JP" dirty="0"/>
              <a:t>年に</a:t>
            </a:r>
            <a:r>
              <a:rPr lang="ja-JP" altLang="en-US" dirty="0"/>
              <a:t>は，</a:t>
            </a:r>
            <a:r>
              <a:rPr lang="ja-JP" altLang="ja-JP" dirty="0"/>
              <a:t>事業者へ有害情報閲覧を制限するフィルタリングサービスの提供を義務付ける「青少年が安全に安心してインターネットを利用できる環境の整備等に関する法律」（青少年インターネット環境整備法）</a:t>
            </a:r>
            <a:r>
              <a:rPr lang="ja-JP" altLang="en-US" dirty="0"/>
              <a:t>が施行され，平成</a:t>
            </a:r>
            <a:r>
              <a:rPr lang="en-US" altLang="ja-JP" dirty="0"/>
              <a:t>29</a:t>
            </a:r>
            <a:r>
              <a:rPr lang="ja-JP" altLang="en-US" dirty="0"/>
              <a:t>年に改正されています。</a:t>
            </a:r>
            <a:endParaRPr lang="en-US" altLang="ja-JP"/>
          </a:p>
          <a:p>
            <a:r>
              <a:rPr lang="ja-JP" altLang="ja-JP"/>
              <a:t>平成</a:t>
            </a:r>
            <a:r>
              <a:rPr lang="en-US" altLang="ja-JP" dirty="0"/>
              <a:t>26</a:t>
            </a:r>
            <a:r>
              <a:rPr lang="ja-JP" altLang="ja-JP" dirty="0"/>
              <a:t>年に</a:t>
            </a:r>
            <a:r>
              <a:rPr lang="ja-JP" altLang="en-US" dirty="0"/>
              <a:t>は，</a:t>
            </a:r>
            <a:r>
              <a:rPr lang="ja-JP" altLang="ja-JP" dirty="0"/>
              <a:t>リベンジポルノへの罰則を盛り込んだ「私事性的画像記録の提供等による被害の防止に関する法律」（リベンジポルノ防止法）が制定されました。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79683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鹿児島県では，フィルタリングサービスのより一層の普及と児童ポルノ自画撮りの被害防止を図るため，令和元年に「青少年保護育成条例」を改正し，保護者がフィルタリングサービスを利用する責務を明記し，携帯電話事業者等には，青少年が利用する携帯電話を販売する際のサービス利用に関する書面の交付等を義務づけるとともに，県民が青少年に対して自画撮りの提供を求める行為を禁止しました。</a:t>
            </a:r>
          </a:p>
          <a:p>
            <a:r>
              <a:rPr lang="ja-JP" altLang="en-US" dirty="0"/>
              <a:t>しかし</a:t>
            </a:r>
            <a:r>
              <a:rPr lang="ja-JP" altLang="ja-JP" dirty="0"/>
              <a:t>，</a:t>
            </a:r>
            <a:r>
              <a:rPr lang="ja-JP" altLang="en-US" dirty="0"/>
              <a:t>令和３</a:t>
            </a:r>
            <a:r>
              <a:rPr lang="ja-JP" altLang="ja-JP" dirty="0"/>
              <a:t>年度に県教育委員会が実施した「インターネット利用等に関する調査」結果によると，子ども専用の携帯電話（スマートフォンを含む）のフィルタリング設定率は</a:t>
            </a:r>
            <a:r>
              <a:rPr lang="ja-JP" altLang="en-US" dirty="0"/>
              <a:t>小学校</a:t>
            </a:r>
            <a:r>
              <a:rPr lang="en-US" altLang="ja-JP" dirty="0"/>
              <a:t>87.7</a:t>
            </a:r>
            <a:r>
              <a:rPr lang="ja-JP" altLang="en-US" dirty="0"/>
              <a:t>％，中学校</a:t>
            </a:r>
            <a:r>
              <a:rPr lang="en-US" altLang="ja-JP" dirty="0"/>
              <a:t>87.5</a:t>
            </a:r>
            <a:r>
              <a:rPr lang="ja-JP" altLang="en-US" dirty="0"/>
              <a:t>％，高等学校</a:t>
            </a:r>
            <a:r>
              <a:rPr lang="en-US" altLang="ja-JP" dirty="0"/>
              <a:t>89.2</a:t>
            </a:r>
            <a:r>
              <a:rPr lang="ja-JP" altLang="en-US" dirty="0"/>
              <a:t>％，特別支援学校</a:t>
            </a:r>
            <a:r>
              <a:rPr lang="en-US" altLang="ja-JP" dirty="0"/>
              <a:t>89.1</a:t>
            </a:r>
            <a:r>
              <a:rPr lang="ja-JP" altLang="en-US" dirty="0"/>
              <a:t>％であ</a:t>
            </a:r>
            <a:r>
              <a:rPr lang="ja-JP" altLang="ja-JP" dirty="0"/>
              <a:t>り，学校，家庭での指導を充実させていく必要があります。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255084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インターネット上のトラブルによる人権侵害を未然に防ぐためには，学校においてインターネットの安全な利用のための情報モラル教育を推進していくことが</a:t>
            </a:r>
            <a:r>
              <a:rPr lang="ja-JP" altLang="en-US" dirty="0"/>
              <a:t>重要</a:t>
            </a:r>
            <a:r>
              <a:rPr lang="ja-JP" altLang="ja-JP" dirty="0"/>
              <a:t>です。インターネットの便利さに潜む危険性について正しく理解させるとともに，その危険から回避できる力を身に付けさせる</a:t>
            </a:r>
            <a:r>
              <a:rPr lang="ja-JP" altLang="en-US" dirty="0"/>
              <a:t>必要があります</a:t>
            </a:r>
            <a:r>
              <a:rPr lang="ja-JP" altLang="ja-JP" dirty="0"/>
              <a:t>。また，画面の向こうにも相手がいることを理解させ，モラルやルールを確実に守るように指導すること</a:t>
            </a:r>
            <a:r>
              <a:rPr lang="ja-JP" altLang="en-US" dirty="0"/>
              <a:t>も</a:t>
            </a:r>
            <a:r>
              <a:rPr lang="ja-JP" altLang="ja-JP" dirty="0"/>
              <a:t>大切です。</a:t>
            </a:r>
            <a:endParaRPr kumimoji="1" lang="ja-JP" altLang="en-US" dirty="0"/>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2539053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インターネットによる人権侵害の指導事例として小学校中学年において，「インターネットって</a:t>
            </a:r>
            <a:r>
              <a:rPr kumimoji="1" lang="ja-JP" altLang="en-US" dirty="0" err="1"/>
              <a:t>な</a:t>
            </a:r>
            <a:r>
              <a:rPr kumimoji="1" lang="ja-JP" altLang="en-US" dirty="0"/>
              <a:t>あに？」をテーマに、情報モラルについて考え、相手の気持ちや状況を考えて情報発信することの必要性を学習する取組例があります。</a:t>
            </a:r>
            <a:endParaRPr kumimoji="1" lang="en-US" altLang="ja-JP" dirty="0"/>
          </a:p>
          <a:p>
            <a:r>
              <a:rPr kumimoji="1" lang="ja-JP" altLang="en-US" dirty="0"/>
              <a:t>また，高等学校において，外部講師から、インターネット上で発生するコミュニケーショントラブルなどを想定した事例を用いながら円滑なコミュニケーションに必要な要素やインターネットの特徴、トラブルの際の影響範囲や注意点について学ぶとともに、ワークや自ら考え想像力を働かせる質問により、</a:t>
            </a:r>
            <a:r>
              <a:rPr kumimoji="1" lang="en-US" altLang="ja-JP" dirty="0"/>
              <a:t>SNS </a:t>
            </a:r>
            <a:r>
              <a:rPr kumimoji="1" lang="ja-JP" altLang="en-US" dirty="0" err="1"/>
              <a:t>での</a:t>
            </a:r>
            <a:r>
              <a:rPr kumimoji="1" lang="ja-JP" altLang="en-US" dirty="0"/>
              <a:t>コミュニケーションの仕方について考えた取組例があります。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89419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2023/3/19</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2023/3/19</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2023/3/19</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2023/3/19</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2023/3/19</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2023/3/19</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2023/3/19</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2023/3/19</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2023/3/19</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2023/3/19</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2023/3/19</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2023/3/19</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2023/3/19</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4745" y="1595708"/>
            <a:ext cx="7598329"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インターネットによる</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人権侵害をなくそう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855202" y="374836"/>
            <a:ext cx="7417415" cy="646331"/>
          </a:xfrm>
          <a:prstGeom prst="rect">
            <a:avLst/>
          </a:prstGeom>
          <a:noFill/>
        </p:spPr>
        <p:txBody>
          <a:bodyPr wrap="none" lIns="91440" tIns="45720" rIns="91440" bIns="45720">
            <a:spAutoFit/>
          </a:bodyPr>
          <a:lstStyle/>
          <a:p>
            <a:pPr algn="ctr"/>
            <a:r>
              <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人権同和教育課ｅ</a:t>
            </a:r>
            <a:r>
              <a:rPr lang="en-US" altLang="ja-JP"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a:t>
            </a:r>
            <a:r>
              <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コンテンツ </a:t>
            </a:r>
            <a:r>
              <a:rPr lang="en-US" altLang="ja-JP"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rPr>
              <a:t>No.10</a:t>
            </a:r>
            <a:endParaRPr lang="ja-JP" altLang="en-US" sz="3600" u="sng" spc="-150" dirty="0">
              <a:ln w="0"/>
              <a:solidFill>
                <a:prstClr val="black"/>
              </a:solidFill>
              <a:effectLst>
                <a:outerShdw blurRad="38100" dist="19050" dir="2700000" algn="tl" rotWithShape="0">
                  <a:prstClr val="black">
                    <a:alpha val="40000"/>
                  </a:prstClr>
                </a:outerShdw>
              </a:effectLst>
              <a:latin typeface="HGｺﾞｼｯｸM" panose="020B0609000000000000" pitchFamily="49"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047" y="3417566"/>
            <a:ext cx="2962249" cy="2751189"/>
          </a:xfrm>
          <a:prstGeom prst="rect">
            <a:avLst/>
          </a:prstGeom>
        </p:spPr>
      </p:pic>
    </p:spTree>
    <p:extLst>
      <p:ext uri="{BB962C8B-B14F-4D97-AF65-F5344CB8AC3E}">
        <p14:creationId xmlns:p14="http://schemas.microsoft.com/office/powerpoint/2010/main" val="363508025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10</a:t>
            </a:fld>
            <a:endParaRPr kumimoji="1" lang="ja-JP" altLang="en-US" dirty="0"/>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778" y="453782"/>
            <a:ext cx="6353172" cy="6022524"/>
          </a:xfrm>
          <a:prstGeom prst="rect">
            <a:avLst/>
          </a:prstGeom>
        </p:spPr>
      </p:pic>
      <p:sp>
        <p:nvSpPr>
          <p:cNvPr id="6" name="正方形/長方形 5"/>
          <p:cNvSpPr/>
          <p:nvPr/>
        </p:nvSpPr>
        <p:spPr>
          <a:xfrm>
            <a:off x="333828" y="147057"/>
            <a:ext cx="1338828" cy="369332"/>
          </a:xfrm>
          <a:prstGeom prst="rect">
            <a:avLst/>
          </a:prstGeom>
        </p:spPr>
        <p:txBody>
          <a:bodyPr wrap="none">
            <a:spAutoFit/>
          </a:bodyPr>
          <a:lstStyle/>
          <a:p>
            <a:r>
              <a:rPr lang="ja-JP" altLang="en-US" dirty="0"/>
              <a:t>＜中学校＞</a:t>
            </a:r>
            <a:endParaRPr lang="en-US" altLang="ja-JP" dirty="0"/>
          </a:p>
        </p:txBody>
      </p:sp>
      <p:sp>
        <p:nvSpPr>
          <p:cNvPr id="7" name="正方形/長方形 6"/>
          <p:cNvSpPr/>
          <p:nvPr/>
        </p:nvSpPr>
        <p:spPr>
          <a:xfrm>
            <a:off x="2837543" y="6476306"/>
            <a:ext cx="5334000" cy="307777"/>
          </a:xfrm>
          <a:prstGeom prst="rect">
            <a:avLst/>
          </a:prstGeom>
        </p:spPr>
        <p:txBody>
          <a:bodyPr wrap="square">
            <a:spAutoFit/>
          </a:bodyPr>
          <a:lstStyle/>
          <a:p>
            <a:r>
              <a:rPr lang="ja-JP" altLang="en-US" sz="1400" dirty="0">
                <a:latin typeface="+mn-ea"/>
              </a:rPr>
              <a:t>国立教育政策研究所　平成</a:t>
            </a:r>
            <a:r>
              <a:rPr lang="en-US" altLang="ja-JP" sz="1400" dirty="0">
                <a:latin typeface="+mn-ea"/>
              </a:rPr>
              <a:t>22</a:t>
            </a:r>
            <a:r>
              <a:rPr lang="ja-JP" altLang="en-US" sz="1400" dirty="0">
                <a:latin typeface="+mn-ea"/>
              </a:rPr>
              <a:t>年　「情報モラル教育実践ガイダンス」</a:t>
            </a:r>
          </a:p>
        </p:txBody>
      </p:sp>
      <p:sp>
        <p:nvSpPr>
          <p:cNvPr id="8" name="角丸四角形 7"/>
          <p:cNvSpPr/>
          <p:nvPr/>
        </p:nvSpPr>
        <p:spPr>
          <a:xfrm>
            <a:off x="3352798" y="1799771"/>
            <a:ext cx="2975429" cy="72571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352798" y="4093030"/>
            <a:ext cx="2975429" cy="34834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352798" y="5317083"/>
            <a:ext cx="2975429" cy="38703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352797" y="3217319"/>
            <a:ext cx="2975429" cy="3822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吹き出し 12"/>
          <p:cNvSpPr/>
          <p:nvPr/>
        </p:nvSpPr>
        <p:spPr>
          <a:xfrm>
            <a:off x="6457950" y="827314"/>
            <a:ext cx="2468335" cy="1144150"/>
          </a:xfrm>
          <a:prstGeom prst="wedgeRectCallout">
            <a:avLst>
              <a:gd name="adj1" fmla="val -56015"/>
              <a:gd name="adj2" fmla="val 4222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dirty="0">
                <a:solidFill>
                  <a:schemeClr val="tx1"/>
                </a:solidFill>
              </a:rPr>
              <a:t>　ネットの向こう側にも相手がいることを意識させ，相手の気持ちに思いをめぐらせながら活動させる。</a:t>
            </a:r>
            <a:endParaRPr kumimoji="1" lang="ja-JP" altLang="en-US" sz="1600" dirty="0">
              <a:solidFill>
                <a:schemeClr val="tx1"/>
              </a:solidFill>
            </a:endParaRPr>
          </a:p>
        </p:txBody>
      </p:sp>
      <p:sp>
        <p:nvSpPr>
          <p:cNvPr id="14" name="四角形吹き出し 13"/>
          <p:cNvSpPr/>
          <p:nvPr/>
        </p:nvSpPr>
        <p:spPr>
          <a:xfrm>
            <a:off x="6457945" y="2344996"/>
            <a:ext cx="2468335" cy="1038214"/>
          </a:xfrm>
          <a:prstGeom prst="wedgeRectCallout">
            <a:avLst>
              <a:gd name="adj1" fmla="val -56015"/>
              <a:gd name="adj2" fmla="val 4222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dirty="0">
                <a:solidFill>
                  <a:schemeClr val="tx1"/>
                </a:solidFill>
              </a:rPr>
              <a:t>　</a:t>
            </a:r>
            <a:r>
              <a:rPr kumimoji="1" lang="ja-JP" altLang="en-US" sz="1600" dirty="0">
                <a:solidFill>
                  <a:schemeClr val="tx1"/>
                </a:solidFill>
              </a:rPr>
              <a:t>悪意のある書き込みにより，不登校や自殺につながった事案もあることを理解する。</a:t>
            </a:r>
          </a:p>
        </p:txBody>
      </p:sp>
      <p:sp>
        <p:nvSpPr>
          <p:cNvPr id="15" name="四角形吹き出し 14"/>
          <p:cNvSpPr/>
          <p:nvPr/>
        </p:nvSpPr>
        <p:spPr>
          <a:xfrm>
            <a:off x="6457945" y="3756742"/>
            <a:ext cx="2468335" cy="901052"/>
          </a:xfrm>
          <a:prstGeom prst="wedgeRectCallout">
            <a:avLst>
              <a:gd name="adj1" fmla="val -56603"/>
              <a:gd name="adj2" fmla="val 1162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dirty="0">
                <a:solidFill>
                  <a:schemeClr val="tx1"/>
                </a:solidFill>
              </a:rPr>
              <a:t>　ネット上の書き込み，情報発信には責任が伴うことに留意する。</a:t>
            </a:r>
          </a:p>
        </p:txBody>
      </p:sp>
      <p:sp>
        <p:nvSpPr>
          <p:cNvPr id="16" name="四角形吹き出し 15"/>
          <p:cNvSpPr/>
          <p:nvPr/>
        </p:nvSpPr>
        <p:spPr>
          <a:xfrm>
            <a:off x="6457945" y="5034320"/>
            <a:ext cx="2468335" cy="1085835"/>
          </a:xfrm>
          <a:prstGeom prst="wedgeRectCallout">
            <a:avLst>
              <a:gd name="adj1" fmla="val -53663"/>
              <a:gd name="adj2" fmla="val 840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dirty="0">
                <a:solidFill>
                  <a:schemeClr val="tx1"/>
                </a:solidFill>
              </a:rPr>
              <a:t>　</a:t>
            </a:r>
            <a:r>
              <a:rPr kumimoji="1" lang="ja-JP" altLang="en-US" sz="1600" dirty="0">
                <a:solidFill>
                  <a:schemeClr val="tx1"/>
                </a:solidFill>
              </a:rPr>
              <a:t>顔が見えないからこそ，相手の人権を尊重することを忘れず，配慮をもった利用に留意する。</a:t>
            </a:r>
          </a:p>
        </p:txBody>
      </p:sp>
    </p:spTree>
    <p:extLst>
      <p:ext uri="{BB962C8B-B14F-4D97-AF65-F5344CB8AC3E}">
        <p14:creationId xmlns:p14="http://schemas.microsoft.com/office/powerpoint/2010/main" val="187639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C5CE2C-25B1-41B1-8DD7-C9606352401F}"/>
              </a:ext>
            </a:extLst>
          </p:cNvPr>
          <p:cNvSpPr>
            <a:spLocks noGrp="1"/>
          </p:cNvSpPr>
          <p:nvPr>
            <p:ph type="sldNum" sz="quarter" idx="12"/>
          </p:nvPr>
        </p:nvSpPr>
        <p:spPr/>
        <p:txBody>
          <a:bodyPr/>
          <a:lstStyle/>
          <a:p>
            <a:fld id="{90237AB0-5452-4974-B0D6-AAC534A68F92}"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C0AC53D0-68DB-4B51-8FF6-6EF78FA91E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732" y="131429"/>
            <a:ext cx="4113981" cy="5752211"/>
          </a:xfrm>
          <a:prstGeom prst="rect">
            <a:avLst/>
          </a:prstGeom>
        </p:spPr>
      </p:pic>
      <p:pic>
        <p:nvPicPr>
          <p:cNvPr id="6" name="図 5">
            <a:extLst>
              <a:ext uri="{FF2B5EF4-FFF2-40B4-BE49-F238E27FC236}">
                <a16:creationId xmlns:a16="http://schemas.microsoft.com/office/drawing/2014/main" id="{4C546D72-34C8-4034-9E5A-C7F3033878EF}"/>
              </a:ext>
            </a:extLst>
          </p:cNvPr>
          <p:cNvPicPr>
            <a:picLocks noChangeAspect="1"/>
          </p:cNvPicPr>
          <p:nvPr/>
        </p:nvPicPr>
        <p:blipFill>
          <a:blip r:embed="rId4"/>
          <a:stretch>
            <a:fillRect/>
          </a:stretch>
        </p:blipFill>
        <p:spPr>
          <a:xfrm>
            <a:off x="4720118" y="131429"/>
            <a:ext cx="4122293" cy="5740025"/>
          </a:xfrm>
          <a:prstGeom prst="rect">
            <a:avLst/>
          </a:prstGeom>
        </p:spPr>
      </p:pic>
      <p:sp>
        <p:nvSpPr>
          <p:cNvPr id="3" name="四角形吹き出し 2"/>
          <p:cNvSpPr/>
          <p:nvPr/>
        </p:nvSpPr>
        <p:spPr>
          <a:xfrm>
            <a:off x="1886239" y="275772"/>
            <a:ext cx="2984710" cy="901052"/>
          </a:xfrm>
          <a:prstGeom prst="wedgeRectCallout">
            <a:avLst>
              <a:gd name="adj1" fmla="val 2199"/>
              <a:gd name="adj2" fmla="val 7605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指導のポイント①</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ja-JP" dirty="0">
                <a:solidFill>
                  <a:schemeClr val="tx1"/>
                </a:solidFill>
                <a:latin typeface="BIZ UDPゴシック" panose="020B0400000000000000" pitchFamily="50" charset="-128"/>
                <a:ea typeface="BIZ UDPゴシック" panose="020B0400000000000000" pitchFamily="50" charset="-128"/>
              </a:rPr>
              <a:t>インターネットへの書き込みは取り消せない。</a:t>
            </a:r>
            <a:endParaRPr kumimoji="1" lang="ja-JP" altLang="en-US" dirty="0">
              <a:solidFill>
                <a:schemeClr val="tx1"/>
              </a:solidFill>
            </a:endParaRPr>
          </a:p>
        </p:txBody>
      </p:sp>
      <p:sp>
        <p:nvSpPr>
          <p:cNvPr id="7" name="四角形吹き出し 6"/>
          <p:cNvSpPr/>
          <p:nvPr/>
        </p:nvSpPr>
        <p:spPr>
          <a:xfrm>
            <a:off x="146940" y="1828800"/>
            <a:ext cx="2018662" cy="1085850"/>
          </a:xfrm>
          <a:prstGeom prst="wedgeRectCallout">
            <a:avLst>
              <a:gd name="adj1" fmla="val 55315"/>
              <a:gd name="adj2" fmla="val 27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指導のポイント②</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ja-JP" dirty="0">
                <a:solidFill>
                  <a:schemeClr val="tx1"/>
                </a:solidFill>
                <a:latin typeface="BIZ UDPゴシック" panose="020B0400000000000000" pitchFamily="50" charset="-128"/>
                <a:ea typeface="BIZ UDPゴシック" panose="020B0400000000000000" pitchFamily="50" charset="-128"/>
              </a:rPr>
              <a:t>インターネットは公開されている。</a:t>
            </a:r>
          </a:p>
        </p:txBody>
      </p:sp>
      <p:sp>
        <p:nvSpPr>
          <p:cNvPr id="8" name="四角形吹き出し 7"/>
          <p:cNvSpPr/>
          <p:nvPr/>
        </p:nvSpPr>
        <p:spPr>
          <a:xfrm>
            <a:off x="4460115" y="3007535"/>
            <a:ext cx="2193480" cy="722636"/>
          </a:xfrm>
          <a:prstGeom prst="wedgeRectCallout">
            <a:avLst>
              <a:gd name="adj1" fmla="val 51407"/>
              <a:gd name="adj2" fmla="val -7208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指導のポイント④</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損をするのは自分</a:t>
            </a:r>
            <a:r>
              <a:rPr lang="ja-JP" altLang="ja-JP" dirty="0">
                <a:solidFill>
                  <a:schemeClr val="tx1"/>
                </a:solidFill>
                <a:latin typeface="BIZ UDPゴシック" panose="020B0400000000000000" pitchFamily="50" charset="-128"/>
                <a:ea typeface="BIZ UDPゴシック" panose="020B0400000000000000" pitchFamily="50" charset="-128"/>
              </a:rPr>
              <a:t>。</a:t>
            </a:r>
          </a:p>
        </p:txBody>
      </p:sp>
      <p:sp>
        <p:nvSpPr>
          <p:cNvPr id="9" name="四角形吹き出し 8"/>
          <p:cNvSpPr/>
          <p:nvPr/>
        </p:nvSpPr>
        <p:spPr>
          <a:xfrm>
            <a:off x="4513266" y="1266687"/>
            <a:ext cx="2193480" cy="898329"/>
          </a:xfrm>
          <a:prstGeom prst="wedgeRectCallout">
            <a:avLst>
              <a:gd name="adj1" fmla="val 51407"/>
              <a:gd name="adj2" fmla="val -7208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指導のポイント③</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ja-JP" dirty="0">
                <a:solidFill>
                  <a:schemeClr val="tx1"/>
                </a:solidFill>
                <a:latin typeface="BIZ UDPゴシック" panose="020B0400000000000000" pitchFamily="50" charset="-128"/>
                <a:ea typeface="BIZ UDPゴシック" panose="020B0400000000000000" pitchFamily="50" charset="-128"/>
              </a:rPr>
              <a:t>インターネットは匿名でない。　</a:t>
            </a:r>
          </a:p>
        </p:txBody>
      </p:sp>
      <p:sp>
        <p:nvSpPr>
          <p:cNvPr id="5" name="角丸四角形 4"/>
          <p:cNvSpPr/>
          <p:nvPr/>
        </p:nvSpPr>
        <p:spPr>
          <a:xfrm>
            <a:off x="323407" y="6065966"/>
            <a:ext cx="8478968" cy="65551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200" dirty="0">
                <a:solidFill>
                  <a:schemeClr val="tx1"/>
                </a:solidFill>
              </a:rPr>
              <a:t>※</a:t>
            </a:r>
            <a:r>
              <a:rPr lang="ja-JP" altLang="en-US" sz="2200" dirty="0">
                <a:solidFill>
                  <a:schemeClr val="tx1"/>
                </a:solidFill>
              </a:rPr>
              <a:t>　インターネット上の書き込みが悪質な場合，民法上の責任や刑事</a:t>
            </a:r>
            <a:endParaRPr lang="en-US" altLang="ja-JP" sz="2200" dirty="0">
              <a:solidFill>
                <a:schemeClr val="tx1"/>
              </a:solidFill>
            </a:endParaRPr>
          </a:p>
          <a:p>
            <a:r>
              <a:rPr lang="ja-JP" altLang="en-US" sz="2200" dirty="0">
                <a:solidFill>
                  <a:schemeClr val="tx1"/>
                </a:solidFill>
              </a:rPr>
              <a:t>　上の責任を問われる場合があります。</a:t>
            </a:r>
            <a:endParaRPr kumimoji="1" lang="ja-JP" altLang="en-US" sz="2200" dirty="0"/>
          </a:p>
        </p:txBody>
      </p:sp>
    </p:spTree>
    <p:extLst>
      <p:ext uri="{BB962C8B-B14F-4D97-AF65-F5344CB8AC3E}">
        <p14:creationId xmlns:p14="http://schemas.microsoft.com/office/powerpoint/2010/main" val="274954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E5156AF-70DB-48E7-B6FB-91D01B719AC7}"/>
              </a:ext>
            </a:extLst>
          </p:cNvPr>
          <p:cNvSpPr>
            <a:spLocks noGrp="1"/>
          </p:cNvSpPr>
          <p:nvPr>
            <p:ph type="sldNum" sz="quarter" idx="12"/>
          </p:nvPr>
        </p:nvSpPr>
        <p:spPr/>
        <p:txBody>
          <a:bodyPr/>
          <a:lstStyle/>
          <a:p>
            <a:fld id="{90237AB0-5452-4974-B0D6-AAC534A68F92}" type="slidenum">
              <a:rPr kumimoji="1" lang="ja-JP" altLang="en-US" smtClean="0"/>
              <a:t>12</a:t>
            </a:fld>
            <a:endParaRPr kumimoji="1" lang="ja-JP" altLang="en-US"/>
          </a:p>
        </p:txBody>
      </p:sp>
      <p:pic>
        <p:nvPicPr>
          <p:cNvPr id="5" name="図 4">
            <a:extLst>
              <a:ext uri="{FF2B5EF4-FFF2-40B4-BE49-F238E27FC236}">
                <a16:creationId xmlns:a16="http://schemas.microsoft.com/office/drawing/2014/main" id="{54876B56-8656-411A-A784-9BE713C65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185" y="282693"/>
            <a:ext cx="3531391" cy="5072581"/>
          </a:xfrm>
          <a:prstGeom prst="rect">
            <a:avLst/>
          </a:prstGeom>
          <a:ln w="6350">
            <a:solidFill>
              <a:schemeClr val="tx1"/>
            </a:solidFill>
          </a:ln>
        </p:spPr>
      </p:pic>
      <p:sp>
        <p:nvSpPr>
          <p:cNvPr id="6" name="吹き出し: 四角形 5">
            <a:extLst>
              <a:ext uri="{FF2B5EF4-FFF2-40B4-BE49-F238E27FC236}">
                <a16:creationId xmlns:a16="http://schemas.microsoft.com/office/drawing/2014/main" id="{332BA259-C61D-43E0-9917-2385FE798670}"/>
              </a:ext>
            </a:extLst>
          </p:cNvPr>
          <p:cNvSpPr/>
          <p:nvPr/>
        </p:nvSpPr>
        <p:spPr>
          <a:xfrm>
            <a:off x="356185" y="5550459"/>
            <a:ext cx="8159165" cy="726821"/>
          </a:xfrm>
          <a:prstGeom prst="wedgeRectCallout">
            <a:avLst>
              <a:gd name="adj1" fmla="val -34198"/>
              <a:gd name="adj2" fmla="val -78528"/>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ゴシック" panose="020B0400000000000000" pitchFamily="49" charset="-128"/>
                <a:ea typeface="BIZ UDゴシック" panose="020B0400000000000000" pitchFamily="49" charset="-128"/>
              </a:rPr>
              <a:t>　</a:t>
            </a:r>
            <a:r>
              <a:rPr lang="ja-JP" altLang="en-US" sz="2000" dirty="0">
                <a:solidFill>
                  <a:schemeClr val="tx1"/>
                </a:solidFill>
                <a:latin typeface="BIZ UDゴシック" panose="020B0400000000000000" pitchFamily="49" charset="-128"/>
                <a:ea typeface="BIZ UDゴシック" panose="020B0400000000000000" pitchFamily="49" charset="-128"/>
              </a:rPr>
              <a:t>ネットトラブルに係る「的確なアセスメント」，「支援力の向上」，「指導・支援体制の充実」に役立ちます。</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4034970" y="282693"/>
            <a:ext cx="4891315" cy="369332"/>
          </a:xfrm>
          <a:prstGeom prst="rect">
            <a:avLst/>
          </a:prstGeom>
          <a:solidFill>
            <a:srgbClr val="FFFF99"/>
          </a:solidFill>
        </p:spPr>
        <p:txBody>
          <a:bodyPr wrap="square">
            <a:spAutoFit/>
          </a:bodyPr>
          <a:lstStyle/>
          <a:p>
            <a:r>
              <a:rPr lang="ja-JP" altLang="en-US"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SNS</a:t>
            </a:r>
            <a:r>
              <a:rPr lang="ja-JP" altLang="en-US" dirty="0">
                <a:latin typeface="BIZ UDゴシック" panose="020B0400000000000000" pitchFamily="49" charset="-128"/>
                <a:ea typeface="BIZ UDゴシック" panose="020B0400000000000000" pitchFamily="49" charset="-128"/>
              </a:rPr>
              <a:t>チェックシート」で把握できる心理状態</a:t>
            </a:r>
          </a:p>
        </p:txBody>
      </p:sp>
      <p:sp>
        <p:nvSpPr>
          <p:cNvPr id="11" name="四角形吹き出し 10"/>
          <p:cNvSpPr/>
          <p:nvPr/>
        </p:nvSpPr>
        <p:spPr>
          <a:xfrm>
            <a:off x="4237263" y="847222"/>
            <a:ext cx="4558393" cy="711200"/>
          </a:xfrm>
          <a:prstGeom prst="wedgeRectCallout">
            <a:avLst>
              <a:gd name="adj1" fmla="val -55147"/>
              <a:gd name="adj2" fmla="val 19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t>「ＳＮＳをめぐるトラブル」への備えの意識</a:t>
            </a:r>
            <a:endParaRPr kumimoji="1" lang="ja-JP" altLang="en-US" sz="2400" dirty="0"/>
          </a:p>
        </p:txBody>
      </p:sp>
      <p:sp>
        <p:nvSpPr>
          <p:cNvPr id="12" name="四角形吹き出し 11"/>
          <p:cNvSpPr/>
          <p:nvPr/>
        </p:nvSpPr>
        <p:spPr>
          <a:xfrm>
            <a:off x="4237263" y="1753607"/>
            <a:ext cx="4558393" cy="711200"/>
          </a:xfrm>
          <a:prstGeom prst="wedgeRectCallout">
            <a:avLst>
              <a:gd name="adj1" fmla="val -55147"/>
              <a:gd name="adj2" fmla="val 19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t>「やり取りをする相手との関係性」の悩み・負担感</a:t>
            </a:r>
            <a:endParaRPr kumimoji="1" lang="ja-JP" altLang="en-US" sz="2400" dirty="0"/>
          </a:p>
        </p:txBody>
      </p:sp>
      <p:sp>
        <p:nvSpPr>
          <p:cNvPr id="13" name="四角形吹き出し 12"/>
          <p:cNvSpPr/>
          <p:nvPr/>
        </p:nvSpPr>
        <p:spPr>
          <a:xfrm>
            <a:off x="4237262" y="3576837"/>
            <a:ext cx="4558393" cy="711200"/>
          </a:xfrm>
          <a:prstGeom prst="wedgeRectCallout">
            <a:avLst>
              <a:gd name="adj1" fmla="val -55147"/>
              <a:gd name="adj2" fmla="val 19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t>「即レス」の悩み・負担感</a:t>
            </a:r>
            <a:endParaRPr kumimoji="1" lang="ja-JP" altLang="en-US" sz="2400" dirty="0"/>
          </a:p>
        </p:txBody>
      </p:sp>
      <p:sp>
        <p:nvSpPr>
          <p:cNvPr id="14" name="四角形吹き出し 13"/>
          <p:cNvSpPr/>
          <p:nvPr/>
        </p:nvSpPr>
        <p:spPr>
          <a:xfrm>
            <a:off x="4230456" y="4489384"/>
            <a:ext cx="4558393" cy="711200"/>
          </a:xfrm>
          <a:prstGeom prst="wedgeRectCallout">
            <a:avLst>
              <a:gd name="adj1" fmla="val -55147"/>
              <a:gd name="adj2" fmla="val 19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t>「ＳＮＳをめぐるトラブル」への発生後の対処の意識</a:t>
            </a:r>
            <a:endParaRPr kumimoji="1" lang="ja-JP" altLang="en-US" sz="2400" dirty="0"/>
          </a:p>
        </p:txBody>
      </p:sp>
      <p:sp>
        <p:nvSpPr>
          <p:cNvPr id="15" name="四角形吹き出し 14"/>
          <p:cNvSpPr/>
          <p:nvPr/>
        </p:nvSpPr>
        <p:spPr>
          <a:xfrm>
            <a:off x="4230456" y="2659992"/>
            <a:ext cx="4558393" cy="711200"/>
          </a:xfrm>
          <a:prstGeom prst="wedgeRectCallout">
            <a:avLst>
              <a:gd name="adj1" fmla="val -55147"/>
              <a:gd name="adj2" fmla="val 19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t>「ＳＮＳ利用のやり取り」の親和性</a:t>
            </a:r>
            <a:endParaRPr kumimoji="1" lang="ja-JP" altLang="en-US" sz="2400" dirty="0"/>
          </a:p>
        </p:txBody>
      </p:sp>
      <p:sp>
        <p:nvSpPr>
          <p:cNvPr id="3" name="テキスト ボックス 2"/>
          <p:cNvSpPr txBox="1"/>
          <p:nvPr/>
        </p:nvSpPr>
        <p:spPr>
          <a:xfrm>
            <a:off x="3371421" y="6431215"/>
            <a:ext cx="4115229" cy="369332"/>
          </a:xfrm>
          <a:prstGeom prst="rect">
            <a:avLst/>
          </a:prstGeom>
          <a:noFill/>
        </p:spPr>
        <p:txBody>
          <a:bodyPr wrap="none" rtlCol="0">
            <a:spAutoFit/>
          </a:bodyPr>
          <a:lstStyle/>
          <a:p>
            <a:r>
              <a:rPr kumimoji="1" lang="en-US" altLang="ja-JP" dirty="0"/>
              <a:t>※</a:t>
            </a:r>
            <a:r>
              <a:rPr kumimoji="1" lang="ja-JP" altLang="en-US" dirty="0"/>
              <a:t>「即レス」・・・すぐに反応，返信すること</a:t>
            </a:r>
          </a:p>
        </p:txBody>
      </p:sp>
    </p:spTree>
    <p:extLst>
      <p:ext uri="{BB962C8B-B14F-4D97-AF65-F5344CB8AC3E}">
        <p14:creationId xmlns:p14="http://schemas.microsoft.com/office/powerpoint/2010/main" val="71023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0237AB0-5452-4974-B0D6-AAC534A68F92}" type="slidenum">
              <a:rPr kumimoji="1" lang="ja-JP" altLang="en-US" smtClean="0"/>
              <a:t>13</a:t>
            </a:fld>
            <a:endParaRPr kumimoji="1"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8" y="689633"/>
            <a:ext cx="8901080" cy="5849280"/>
          </a:xfrm>
          <a:prstGeom prst="rect">
            <a:avLst/>
          </a:prstGeom>
        </p:spPr>
      </p:pic>
      <p:sp>
        <p:nvSpPr>
          <p:cNvPr id="4" name="テキスト ボックス 3"/>
          <p:cNvSpPr txBox="1"/>
          <p:nvPr/>
        </p:nvSpPr>
        <p:spPr>
          <a:xfrm>
            <a:off x="2416459" y="6259811"/>
            <a:ext cx="4041491" cy="461665"/>
          </a:xfrm>
          <a:prstGeom prst="rect">
            <a:avLst/>
          </a:prstGeom>
          <a:noFill/>
        </p:spPr>
        <p:txBody>
          <a:bodyPr wrap="none" rtlCol="0">
            <a:spAutoFit/>
          </a:bodyPr>
          <a:lstStyle/>
          <a:p>
            <a:r>
              <a:rPr kumimoji="1" lang="ja-JP" altLang="en-US" sz="2400" dirty="0"/>
              <a:t>法務省のホームページを参照</a:t>
            </a:r>
          </a:p>
        </p:txBody>
      </p:sp>
      <p:sp>
        <p:nvSpPr>
          <p:cNvPr id="7" name="四角形吹き出し 6"/>
          <p:cNvSpPr/>
          <p:nvPr/>
        </p:nvSpPr>
        <p:spPr>
          <a:xfrm>
            <a:off x="7235985" y="285350"/>
            <a:ext cx="1279365" cy="476250"/>
          </a:xfrm>
          <a:prstGeom prst="wedgeRectCallout">
            <a:avLst>
              <a:gd name="adj1" fmla="val -54166"/>
              <a:gd name="adj2" fmla="val 72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啓発ビデオ</a:t>
            </a:r>
          </a:p>
        </p:txBody>
      </p:sp>
      <p:sp>
        <p:nvSpPr>
          <p:cNvPr id="8" name="四角形吹き出し 7"/>
          <p:cNvSpPr/>
          <p:nvPr/>
        </p:nvSpPr>
        <p:spPr>
          <a:xfrm>
            <a:off x="346868" y="326511"/>
            <a:ext cx="1172721" cy="363122"/>
          </a:xfrm>
          <a:prstGeom prst="wedgeRectCallout">
            <a:avLst>
              <a:gd name="adj1" fmla="val 50242"/>
              <a:gd name="adj2" fmla="val 114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啓発資料</a:t>
            </a:r>
          </a:p>
        </p:txBody>
      </p:sp>
    </p:spTree>
    <p:extLst>
      <p:ext uri="{BB962C8B-B14F-4D97-AF65-F5344CB8AC3E}">
        <p14:creationId xmlns:p14="http://schemas.microsoft.com/office/powerpoint/2010/main" val="465135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14</a:t>
            </a:fld>
            <a:endParaRPr kumimoji="1" lang="ja-JP" altLang="en-US"/>
          </a:p>
        </p:txBody>
      </p:sp>
      <p:sp>
        <p:nvSpPr>
          <p:cNvPr id="7" name="角丸四角形 6"/>
          <p:cNvSpPr/>
          <p:nvPr/>
        </p:nvSpPr>
        <p:spPr>
          <a:xfrm>
            <a:off x="266294" y="535048"/>
            <a:ext cx="8060577" cy="1305551"/>
          </a:xfrm>
          <a:prstGeom prst="roundRect">
            <a:avLst>
              <a:gd name="adj" fmla="val 1730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家庭と学校が協働して，ネットトラ</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chemeClr val="tx1"/>
                </a:solidFill>
                <a:latin typeface="BIZ UDゴシック" panose="020B0400000000000000" pitchFamily="49" charset="-128"/>
                <a:ea typeface="BIZ UDゴシック" panose="020B0400000000000000" pitchFamily="49" charset="-128"/>
              </a:rPr>
              <a:t>　ブル等を防ぐ取組が極めて重要です。</a:t>
            </a:r>
            <a:endParaRPr kumimoji="1" lang="ja-JP" altLang="en-US" sz="1600" dirty="0"/>
          </a:p>
        </p:txBody>
      </p:sp>
      <p:sp>
        <p:nvSpPr>
          <p:cNvPr id="8" name="角丸四角形 7"/>
          <p:cNvSpPr/>
          <p:nvPr/>
        </p:nvSpPr>
        <p:spPr>
          <a:xfrm>
            <a:off x="266293" y="2531859"/>
            <a:ext cx="8060577" cy="1566615"/>
          </a:xfrm>
          <a:prstGeom prst="roundRect">
            <a:avLst>
              <a:gd name="adj" fmla="val 1038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学校での学習だけでなく，授業参観や</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chemeClr val="tx1"/>
                </a:solidFill>
                <a:latin typeface="BIZ UDゴシック" panose="020B0400000000000000" pitchFamily="49" charset="-128"/>
                <a:ea typeface="BIZ UDゴシック" panose="020B0400000000000000" pitchFamily="49" charset="-128"/>
              </a:rPr>
              <a:t>　ＰＴＡ，家庭教育学級等を通して家庭や</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chemeClr val="tx1"/>
                </a:solidFill>
                <a:latin typeface="BIZ UDゴシック" panose="020B0400000000000000" pitchFamily="49" charset="-128"/>
                <a:ea typeface="BIZ UDゴシック" panose="020B0400000000000000" pitchFamily="49" charset="-128"/>
              </a:rPr>
              <a:t>　地域への啓発等に努めることが大切です。</a:t>
            </a:r>
            <a:endParaRPr kumimoji="1" lang="ja-JP" altLang="en-US" sz="1600"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539" y="5064221"/>
            <a:ext cx="1409053" cy="1566615"/>
          </a:xfrm>
          <a:prstGeom prst="rect">
            <a:avLst/>
          </a:prstGeom>
        </p:spPr>
      </p:pic>
      <p:sp>
        <p:nvSpPr>
          <p:cNvPr id="11" name="雲形吹き出し 10"/>
          <p:cNvSpPr/>
          <p:nvPr/>
        </p:nvSpPr>
        <p:spPr>
          <a:xfrm>
            <a:off x="628650" y="4371552"/>
            <a:ext cx="5728131" cy="1475976"/>
          </a:xfrm>
          <a:prstGeom prst="cloudCallout">
            <a:avLst>
              <a:gd name="adj1" fmla="val 61209"/>
              <a:gd name="adj2" fmla="val 4982"/>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a:solidFill>
                  <a:schemeClr val="tx1"/>
                </a:solidFill>
              </a:rPr>
              <a:t>取組を焦点化するような</a:t>
            </a:r>
            <a:endParaRPr lang="en-US" altLang="ja-JP" sz="2800" b="1" dirty="0">
              <a:solidFill>
                <a:schemeClr val="tx1"/>
              </a:solidFill>
            </a:endParaRPr>
          </a:p>
          <a:p>
            <a:r>
              <a:rPr lang="ja-JP" altLang="en-US" sz="2800" b="1" dirty="0">
                <a:solidFill>
                  <a:schemeClr val="tx1"/>
                </a:solidFill>
              </a:rPr>
              <a:t>工夫も行いましょう。！</a:t>
            </a:r>
            <a:endParaRPr lang="en-US" altLang="ja-JP" sz="2800" b="1" dirty="0">
              <a:solidFill>
                <a:schemeClr val="tx1"/>
              </a:solidFill>
            </a:endParaRPr>
          </a:p>
        </p:txBody>
      </p:sp>
    </p:spTree>
    <p:extLst>
      <p:ext uri="{BB962C8B-B14F-4D97-AF65-F5344CB8AC3E}">
        <p14:creationId xmlns:p14="http://schemas.microsoft.com/office/powerpoint/2010/main" val="90671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AED1F01-1B4E-4CA8-B74D-3693B15E32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0961" y="1433611"/>
            <a:ext cx="6186989" cy="4384510"/>
          </a:xfrm>
          <a:prstGeom prst="rect">
            <a:avLst/>
          </a:prstGeom>
        </p:spPr>
      </p:pic>
      <p:pic>
        <p:nvPicPr>
          <p:cNvPr id="6" name="図 5">
            <a:extLst>
              <a:ext uri="{FF2B5EF4-FFF2-40B4-BE49-F238E27FC236}">
                <a16:creationId xmlns:a16="http://schemas.microsoft.com/office/drawing/2014/main" id="{0AED1F01-1B4E-4CA8-B74D-3693B15E32D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
          <a:stretch/>
        </p:blipFill>
        <p:spPr>
          <a:xfrm>
            <a:off x="136187" y="153966"/>
            <a:ext cx="5451617" cy="1404937"/>
          </a:xfrm>
          <a:prstGeom prst="rect">
            <a:avLst/>
          </a:prstGeom>
        </p:spPr>
      </p:pic>
      <p:sp>
        <p:nvSpPr>
          <p:cNvPr id="4" name="スライド番号プレースホルダー 3">
            <a:extLst>
              <a:ext uri="{FF2B5EF4-FFF2-40B4-BE49-F238E27FC236}">
                <a16:creationId xmlns:a16="http://schemas.microsoft.com/office/drawing/2014/main" id="{7E4DA274-DA55-4BC4-91B3-2BE9F0A954FD}"/>
              </a:ext>
            </a:extLst>
          </p:cNvPr>
          <p:cNvSpPr>
            <a:spLocks noGrp="1"/>
          </p:cNvSpPr>
          <p:nvPr>
            <p:ph type="sldNum" sz="quarter" idx="12"/>
          </p:nvPr>
        </p:nvSpPr>
        <p:spPr/>
        <p:txBody>
          <a:bodyPr/>
          <a:lstStyle/>
          <a:p>
            <a:fld id="{90237AB0-5452-4974-B0D6-AAC534A68F92}" type="slidenum">
              <a:rPr kumimoji="1" lang="ja-JP" altLang="en-US" smtClean="0"/>
              <a:t>15</a:t>
            </a:fld>
            <a:endParaRPr kumimoji="1" lang="ja-JP" altLang="en-US"/>
          </a:p>
        </p:txBody>
      </p:sp>
      <p:pic>
        <p:nvPicPr>
          <p:cNvPr id="8" name="図 7">
            <a:extLst>
              <a:ext uri="{FF2B5EF4-FFF2-40B4-BE49-F238E27FC236}">
                <a16:creationId xmlns:a16="http://schemas.microsoft.com/office/drawing/2014/main" id="{8A85A7BC-F0B1-4D05-84B0-B80A856EB0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187" y="5691148"/>
            <a:ext cx="9007813" cy="792176"/>
          </a:xfrm>
          <a:prstGeom prst="rect">
            <a:avLst/>
          </a:prstGeom>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457950" y="1558903"/>
            <a:ext cx="2374027" cy="2195974"/>
          </a:xfrm>
          <a:prstGeom prst="rect">
            <a:avLst/>
          </a:prstGeom>
        </p:spPr>
      </p:pic>
      <p:sp>
        <p:nvSpPr>
          <p:cNvPr id="12" name="雲形吹き出し 11"/>
          <p:cNvSpPr/>
          <p:nvPr/>
        </p:nvSpPr>
        <p:spPr>
          <a:xfrm>
            <a:off x="5077839" y="768408"/>
            <a:ext cx="3447720" cy="885911"/>
          </a:xfrm>
          <a:prstGeom prst="cloudCallout">
            <a:avLst>
              <a:gd name="adj1" fmla="val 8102"/>
              <a:gd name="adj2" fmla="val 117045"/>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0AED1F01-1B4E-4CA8-B74D-3693B15E32D7}"/>
              </a:ext>
            </a:extLst>
          </p:cNvPr>
          <p:cNvPicPr>
            <a:picLocks noChangeAspect="1"/>
          </p:cNvPicPr>
          <p:nvPr/>
        </p:nvPicPr>
        <p:blipFill rotWithShape="1">
          <a:blip r:embed="rId7"/>
          <a:srcRect t="48595" r="51345" b="38846"/>
          <a:stretch/>
        </p:blipFill>
        <p:spPr>
          <a:xfrm>
            <a:off x="5413261" y="1039058"/>
            <a:ext cx="3034477" cy="296667"/>
          </a:xfrm>
          <a:prstGeom prst="rect">
            <a:avLst/>
          </a:prstGeom>
        </p:spPr>
      </p:pic>
    </p:spTree>
    <p:extLst>
      <p:ext uri="{BB962C8B-B14F-4D97-AF65-F5344CB8AC3E}">
        <p14:creationId xmlns:p14="http://schemas.microsoft.com/office/powerpoint/2010/main" val="2379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1010438"/>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dirty="0">
                <a:latin typeface="BIZ UD明朝 Medium" panose="02020500000000000000" pitchFamily="17" charset="-128"/>
                <a:ea typeface="BIZ UD明朝 Medium" panose="02020500000000000000" pitchFamily="17" charset="-128"/>
                <a:cs typeface="+mj-cs"/>
              </a:rPr>
              <a:t>…</a:t>
            </a: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16</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278297" y="5005311"/>
            <a:ext cx="5416145" cy="1754326"/>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lang="ja-JP" altLang="en-US" dirty="0"/>
              <a:t>　・　令和４年度版　人権の擁護</a:t>
            </a:r>
            <a:endParaRPr lang="en-US" altLang="ja-JP" dirty="0"/>
          </a:p>
          <a:p>
            <a:r>
              <a:rPr kumimoji="1" lang="ja-JP" altLang="en-US" dirty="0"/>
              <a:t>　・　鹿児島県人権教育・啓発基本計画（２次改定）</a:t>
            </a:r>
            <a:endParaRPr kumimoji="1" lang="en-US" altLang="ja-JP" dirty="0"/>
          </a:p>
          <a:p>
            <a:r>
              <a:rPr lang="ja-JP" altLang="en-US" dirty="0"/>
              <a:t>　・　みんなのための人権ハンドブック</a:t>
            </a:r>
            <a:endParaRPr lang="en-US" altLang="ja-JP" dirty="0"/>
          </a:p>
          <a:p>
            <a:r>
              <a:rPr lang="ja-JP" altLang="en-US" dirty="0"/>
              <a:t>　・　文部科学省　情報モラル啓発リーフレット</a:t>
            </a:r>
            <a:endParaRPr lang="en-US" altLang="ja-JP" dirty="0"/>
          </a:p>
          <a:p>
            <a:r>
              <a:rPr kumimoji="1" lang="ja-JP" altLang="en-US" dirty="0"/>
              <a:t>　・　なくそう差別　築こう明るい社会</a:t>
            </a:r>
          </a:p>
        </p:txBody>
      </p:sp>
    </p:spTree>
    <p:extLst>
      <p:ext uri="{BB962C8B-B14F-4D97-AF65-F5344CB8AC3E}">
        <p14:creationId xmlns:p14="http://schemas.microsoft.com/office/powerpoint/2010/main" val="38770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246" y="4534104"/>
            <a:ext cx="2330754" cy="2260551"/>
          </a:xfrm>
          <a:prstGeom prst="rect">
            <a:avLst/>
          </a:prstGeom>
        </p:spPr>
      </p:pic>
      <p:sp>
        <p:nvSpPr>
          <p:cNvPr id="11" name="テキスト ボックス 10"/>
          <p:cNvSpPr txBox="1"/>
          <p:nvPr/>
        </p:nvSpPr>
        <p:spPr>
          <a:xfrm>
            <a:off x="123869" y="762675"/>
            <a:ext cx="889626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a:t>
            </a:r>
            <a:r>
              <a:rPr lang="ja-JP" altLang="en-US" sz="4400" spc="-150" dirty="0">
                <a:solidFill>
                  <a:prstClr val="white"/>
                </a:solidFill>
                <a:latin typeface="BIZ UDゴシック" panose="020B0400000000000000" pitchFamily="49" charset="-128"/>
                <a:ea typeface="BIZ UDゴシック" panose="020B0400000000000000" pitchFamily="49" charset="-128"/>
              </a:rPr>
              <a:t>インターネットによる人権問題</a:t>
            </a:r>
          </a:p>
        </p:txBody>
      </p:sp>
      <p:sp>
        <p:nvSpPr>
          <p:cNvPr id="12" name="テキスト ボックス 11"/>
          <p:cNvSpPr txBox="1"/>
          <p:nvPr/>
        </p:nvSpPr>
        <p:spPr>
          <a:xfrm>
            <a:off x="123864" y="4005861"/>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学校での取組に当たって</a:t>
            </a:r>
          </a:p>
        </p:txBody>
      </p:sp>
      <p:sp>
        <p:nvSpPr>
          <p:cNvPr id="13" name="テキスト ボックス 12"/>
          <p:cNvSpPr txBox="1"/>
          <p:nvPr/>
        </p:nvSpPr>
        <p:spPr>
          <a:xfrm>
            <a:off x="123864" y="2045713"/>
            <a:ext cx="9144000" cy="1446550"/>
          </a:xfrm>
          <a:prstGeom prst="rect">
            <a:avLst/>
          </a:prstGeom>
          <a:noFill/>
          <a:ln>
            <a:noFill/>
          </a:ln>
        </p:spPr>
        <p:txBody>
          <a:bodyPr wrap="square" rtlCol="0">
            <a:spAutoFit/>
          </a:bodyPr>
          <a:lstStyle/>
          <a:p>
            <a:r>
              <a:rPr lang="ja-JP" altLang="en-US" sz="4400" spc="-150" dirty="0">
                <a:solidFill>
                  <a:prstClr val="white"/>
                </a:solidFill>
                <a:latin typeface="BIZ UDゴシック" panose="020B0400000000000000" pitchFamily="49" charset="-128"/>
                <a:ea typeface="BIZ UDゴシック" panose="020B0400000000000000" pitchFamily="49" charset="-128"/>
              </a:rPr>
              <a:t>２　インターネットによる人権侵害</a:t>
            </a:r>
            <a:endParaRPr lang="en-US" altLang="ja-JP" sz="4400" spc="-150" dirty="0">
              <a:solidFill>
                <a:prstClr val="white"/>
              </a:solidFill>
              <a:latin typeface="BIZ UDゴシック" panose="020B0400000000000000" pitchFamily="49" charset="-128"/>
              <a:ea typeface="BIZ UDゴシック" panose="020B0400000000000000" pitchFamily="49" charset="-128"/>
            </a:endParaRPr>
          </a:p>
          <a:p>
            <a:r>
              <a:rPr lang="ja-JP" altLang="en-US" sz="4400" spc="-150" dirty="0">
                <a:solidFill>
                  <a:prstClr val="white"/>
                </a:solidFill>
                <a:latin typeface="BIZ UDゴシック" panose="020B0400000000000000" pitchFamily="49" charset="-128"/>
                <a:ea typeface="BIZ UDゴシック" panose="020B0400000000000000" pitchFamily="49" charset="-128"/>
              </a:rPr>
              <a:t>　に関する法律等について</a:t>
            </a:r>
          </a:p>
        </p:txBody>
      </p:sp>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46814" y="6302318"/>
            <a:ext cx="7085561" cy="369332"/>
          </a:xfrm>
          <a:prstGeom prst="rect">
            <a:avLst/>
          </a:prstGeom>
          <a:noFill/>
        </p:spPr>
        <p:txBody>
          <a:bodyPr wrap="square" rtlCol="0">
            <a:spAutoFit/>
          </a:bodyPr>
          <a:lstStyle/>
          <a:p>
            <a:r>
              <a:rPr lang="ja-JP" altLang="en-US" dirty="0"/>
              <a:t>「令和３年における</a:t>
            </a:r>
            <a:r>
              <a:rPr lang="en-US" altLang="ja-JP" dirty="0"/>
              <a:t>『</a:t>
            </a:r>
            <a:r>
              <a:rPr lang="ja-JP" altLang="en-US" dirty="0"/>
              <a:t>人権侵犯事件</a:t>
            </a:r>
            <a:r>
              <a:rPr lang="en-US" altLang="ja-JP" dirty="0"/>
              <a:t>』</a:t>
            </a:r>
            <a:r>
              <a:rPr lang="ja-JP" altLang="en-US" dirty="0"/>
              <a:t>の状況について（概要）」法務省から</a:t>
            </a:r>
            <a:endParaRPr kumimoji="1" lang="ja-JP" altLang="en-US" sz="1400" dirty="0"/>
          </a:p>
        </p:txBody>
      </p:sp>
      <p:pic>
        <p:nvPicPr>
          <p:cNvPr id="3" name="図 2">
            <a:extLst>
              <a:ext uri="{FF2B5EF4-FFF2-40B4-BE49-F238E27FC236}">
                <a16:creationId xmlns:a16="http://schemas.microsoft.com/office/drawing/2014/main" id="{46C341D8-E61A-4F24-837D-F56C7CB68A74}"/>
              </a:ext>
            </a:extLst>
          </p:cNvPr>
          <p:cNvPicPr>
            <a:picLocks noChangeAspect="1"/>
          </p:cNvPicPr>
          <p:nvPr/>
        </p:nvPicPr>
        <p:blipFill>
          <a:blip r:embed="rId3"/>
          <a:stretch>
            <a:fillRect/>
          </a:stretch>
        </p:blipFill>
        <p:spPr>
          <a:xfrm>
            <a:off x="0" y="555681"/>
            <a:ext cx="9083395" cy="5746637"/>
          </a:xfrm>
          <a:prstGeom prst="rect">
            <a:avLst/>
          </a:prstGeom>
        </p:spPr>
      </p:pic>
    </p:spTree>
    <p:extLst>
      <p:ext uri="{BB962C8B-B14F-4D97-AF65-F5344CB8AC3E}">
        <p14:creationId xmlns:p14="http://schemas.microsoft.com/office/powerpoint/2010/main" val="153218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4</a:t>
            </a:fld>
            <a:endParaRPr kumimoji="1" lang="ja-JP" altLang="en-US"/>
          </a:p>
        </p:txBody>
      </p:sp>
      <p:sp>
        <p:nvSpPr>
          <p:cNvPr id="5" name="正方形/長方形 4"/>
          <p:cNvSpPr/>
          <p:nvPr/>
        </p:nvSpPr>
        <p:spPr>
          <a:xfrm>
            <a:off x="282101" y="1065633"/>
            <a:ext cx="4931924" cy="523220"/>
          </a:xfrm>
          <a:prstGeom prst="rect">
            <a:avLst/>
          </a:prstGeom>
          <a:ln>
            <a:solidFill>
              <a:schemeClr val="tx1"/>
            </a:solidFill>
          </a:ln>
        </p:spPr>
        <p:txBody>
          <a:bodyPr wrap="square">
            <a:spAutoFit/>
          </a:bodyPr>
          <a:lstStyle/>
          <a:p>
            <a:pPr algn="ctr"/>
            <a:r>
              <a:rPr lang="ja-JP" altLang="en-US" sz="2800" spc="-150" dirty="0"/>
              <a:t>社会の高度情報化が急速に進展</a:t>
            </a:r>
          </a:p>
        </p:txBody>
      </p:sp>
      <p:sp>
        <p:nvSpPr>
          <p:cNvPr id="6" name="正方形/長方形 5"/>
          <p:cNvSpPr/>
          <p:nvPr/>
        </p:nvSpPr>
        <p:spPr>
          <a:xfrm>
            <a:off x="5739577" y="1022587"/>
            <a:ext cx="3258507" cy="523220"/>
          </a:xfrm>
          <a:prstGeom prst="rect">
            <a:avLst/>
          </a:prstGeom>
          <a:ln>
            <a:solidFill>
              <a:schemeClr val="tx1"/>
            </a:solidFill>
          </a:ln>
        </p:spPr>
        <p:txBody>
          <a:bodyPr wrap="square">
            <a:spAutoFit/>
          </a:bodyPr>
          <a:lstStyle/>
          <a:p>
            <a:pPr algn="ctr"/>
            <a:r>
              <a:rPr lang="ja-JP" altLang="en-US" sz="2800" spc="-150" dirty="0"/>
              <a:t>生活の利便性が向上</a:t>
            </a:r>
          </a:p>
        </p:txBody>
      </p:sp>
      <p:sp>
        <p:nvSpPr>
          <p:cNvPr id="7" name="右矢印 6"/>
          <p:cNvSpPr/>
          <p:nvPr/>
        </p:nvSpPr>
        <p:spPr>
          <a:xfrm>
            <a:off x="5359939" y="1054062"/>
            <a:ext cx="233724"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4199308" y="1630623"/>
            <a:ext cx="606155" cy="350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219886" y="2037551"/>
            <a:ext cx="6513322" cy="646331"/>
          </a:xfrm>
          <a:prstGeom prst="rect">
            <a:avLst/>
          </a:prstGeom>
          <a:ln>
            <a:solidFill>
              <a:schemeClr val="tx1"/>
            </a:solidFill>
          </a:ln>
        </p:spPr>
        <p:txBody>
          <a:bodyPr wrap="none">
            <a:spAutoFit/>
          </a:bodyPr>
          <a:lstStyle/>
          <a:p>
            <a:r>
              <a:rPr lang="ja-JP" altLang="en-US" sz="3600" dirty="0">
                <a:solidFill>
                  <a:srgbClr val="0070C0"/>
                </a:solidFill>
              </a:rPr>
              <a:t>人権に関わる様々な問題が発生</a:t>
            </a:r>
          </a:p>
        </p:txBody>
      </p:sp>
      <p:sp>
        <p:nvSpPr>
          <p:cNvPr id="10" name="正方形/長方形 9"/>
          <p:cNvSpPr/>
          <p:nvPr/>
        </p:nvSpPr>
        <p:spPr>
          <a:xfrm>
            <a:off x="282101" y="2767423"/>
            <a:ext cx="8349982" cy="4031873"/>
          </a:xfrm>
          <a:prstGeom prst="rect">
            <a:avLst/>
          </a:prstGeom>
        </p:spPr>
        <p:txBody>
          <a:bodyPr wrap="square">
            <a:spAutoFit/>
          </a:bodyPr>
          <a:lstStyle/>
          <a:p>
            <a:pPr algn="just"/>
            <a:r>
              <a:rPr lang="ja-JP" altLang="en-US" sz="3200" dirty="0">
                <a:latin typeface="BIZ UDゴシック" panose="020B0400000000000000" pitchFamily="49" charset="-128"/>
                <a:ea typeface="BIZ UDゴシック" panose="020B0400000000000000" pitchFamily="49" charset="-128"/>
              </a:rPr>
              <a:t>○　個人に対する</a:t>
            </a:r>
            <a:r>
              <a:rPr lang="ja-JP" altLang="en-US" sz="3200" dirty="0">
                <a:solidFill>
                  <a:srgbClr val="FF0000"/>
                </a:solidFill>
                <a:latin typeface="BIZ UDゴシック" panose="020B0400000000000000" pitchFamily="49" charset="-128"/>
                <a:ea typeface="BIZ UDゴシック" panose="020B0400000000000000" pitchFamily="49" charset="-128"/>
              </a:rPr>
              <a:t>誹謗・中傷やプライバシー</a:t>
            </a:r>
            <a:endParaRPr lang="en-US" altLang="ja-JP" sz="3200" dirty="0">
              <a:solidFill>
                <a:srgbClr val="FF0000"/>
              </a:solidFill>
              <a:latin typeface="BIZ UDゴシック" panose="020B0400000000000000" pitchFamily="49" charset="-128"/>
              <a:ea typeface="BIZ UDゴシック" panose="020B0400000000000000" pitchFamily="49" charset="-128"/>
            </a:endParaRPr>
          </a:p>
          <a:p>
            <a:pPr algn="just"/>
            <a:r>
              <a:rPr lang="ja-JP" altLang="en-US" sz="3200" dirty="0">
                <a:solidFill>
                  <a:srgbClr val="FF0000"/>
                </a:solidFill>
                <a:latin typeface="BIZ UDゴシック" panose="020B0400000000000000" pitchFamily="49" charset="-128"/>
                <a:ea typeface="BIZ UDゴシック" panose="020B0400000000000000" pitchFamily="49" charset="-128"/>
              </a:rPr>
              <a:t>　の侵害</a:t>
            </a:r>
            <a:endParaRPr lang="en-US" altLang="ja-JP" sz="3200" dirty="0">
              <a:solidFill>
                <a:srgbClr val="FF0000"/>
              </a:solidFill>
              <a:latin typeface="BIZ UDゴシック" panose="020B0400000000000000" pitchFamily="49" charset="-128"/>
              <a:ea typeface="BIZ UDゴシック" panose="020B0400000000000000" pitchFamily="49" charset="-128"/>
            </a:endParaRPr>
          </a:p>
          <a:p>
            <a:pPr algn="just"/>
            <a:r>
              <a:rPr lang="ja-JP" altLang="en-US" sz="3200" dirty="0">
                <a:latin typeface="BIZ UDゴシック" panose="020B0400000000000000" pitchFamily="49" charset="-128"/>
                <a:ea typeface="BIZ UDゴシック" panose="020B0400000000000000" pitchFamily="49" charset="-128"/>
              </a:rPr>
              <a:t>○　外国人や同和問題（部落差別）に対する</a:t>
            </a:r>
            <a:endParaRPr lang="en-US" altLang="ja-JP" sz="3200" dirty="0">
              <a:latin typeface="BIZ UDゴシック" panose="020B0400000000000000" pitchFamily="49" charset="-128"/>
              <a:ea typeface="BIZ UDゴシック" panose="020B0400000000000000" pitchFamily="49" charset="-128"/>
            </a:endParaRPr>
          </a:p>
          <a:p>
            <a:pPr algn="just"/>
            <a:r>
              <a:rPr lang="ja-JP" altLang="en-US" sz="3200" dirty="0">
                <a:latin typeface="BIZ UDゴシック" panose="020B0400000000000000" pitchFamily="49" charset="-128"/>
                <a:ea typeface="BIZ UDゴシック" panose="020B0400000000000000" pitchFamily="49" charset="-128"/>
              </a:rPr>
              <a:t>　</a:t>
            </a:r>
            <a:r>
              <a:rPr lang="ja-JP" altLang="en-US" sz="3200" dirty="0">
                <a:solidFill>
                  <a:srgbClr val="FF0000"/>
                </a:solidFill>
                <a:latin typeface="BIZ UDゴシック" panose="020B0400000000000000" pitchFamily="49" charset="-128"/>
                <a:ea typeface="BIZ UDゴシック" panose="020B0400000000000000" pitchFamily="49" charset="-128"/>
              </a:rPr>
              <a:t>差別的書き込み</a:t>
            </a:r>
            <a:endParaRPr lang="en-US" altLang="ja-JP" sz="3200" dirty="0">
              <a:solidFill>
                <a:srgbClr val="FF0000"/>
              </a:solidFill>
              <a:latin typeface="BIZ UDゴシック" panose="020B0400000000000000" pitchFamily="49" charset="-128"/>
              <a:ea typeface="BIZ UDゴシック" panose="020B0400000000000000" pitchFamily="49" charset="-128"/>
            </a:endParaRPr>
          </a:p>
          <a:p>
            <a:pPr algn="just"/>
            <a:r>
              <a:rPr lang="ja-JP" altLang="en-US" sz="3200" dirty="0">
                <a:latin typeface="BIZ UDゴシック" panose="020B0400000000000000" pitchFamily="49" charset="-128"/>
                <a:ea typeface="BIZ UDゴシック" panose="020B0400000000000000" pitchFamily="49" charset="-128"/>
              </a:rPr>
              <a:t>○　元交際相手等の性的な写真・動画をイン</a:t>
            </a:r>
            <a:endParaRPr lang="en-US" altLang="ja-JP" sz="3200" dirty="0">
              <a:latin typeface="BIZ UDゴシック" panose="020B0400000000000000" pitchFamily="49" charset="-128"/>
              <a:ea typeface="BIZ UDゴシック" panose="020B0400000000000000" pitchFamily="49" charset="-128"/>
            </a:endParaRPr>
          </a:p>
          <a:p>
            <a:pPr algn="just"/>
            <a:r>
              <a:rPr lang="ja-JP" altLang="en-US" sz="3200" dirty="0">
                <a:latin typeface="BIZ UDゴシック" panose="020B0400000000000000" pitchFamily="49" charset="-128"/>
                <a:ea typeface="BIZ UDゴシック" panose="020B0400000000000000" pitchFamily="49" charset="-128"/>
              </a:rPr>
              <a:t>　ターネット上に掲出する</a:t>
            </a:r>
            <a:r>
              <a:rPr lang="ja-JP" altLang="en-US" sz="3200" dirty="0">
                <a:solidFill>
                  <a:srgbClr val="FF0000"/>
                </a:solidFill>
                <a:latin typeface="BIZ UDゴシック" panose="020B0400000000000000" pitchFamily="49" charset="-128"/>
                <a:ea typeface="BIZ UDゴシック" panose="020B0400000000000000" pitchFamily="49" charset="-128"/>
              </a:rPr>
              <a:t>リベンジポルノ</a:t>
            </a:r>
            <a:endParaRPr lang="en-US" altLang="ja-JP" sz="3200" dirty="0">
              <a:solidFill>
                <a:srgbClr val="FF0000"/>
              </a:solidFill>
              <a:latin typeface="BIZ UDゴシック" panose="020B0400000000000000" pitchFamily="49" charset="-128"/>
              <a:ea typeface="BIZ UDゴシック" panose="020B0400000000000000" pitchFamily="49" charset="-128"/>
            </a:endParaRPr>
          </a:p>
          <a:p>
            <a:pPr algn="just"/>
            <a:r>
              <a:rPr lang="ja-JP" altLang="en-US" sz="3200" dirty="0">
                <a:latin typeface="BIZ UDゴシック" panose="020B0400000000000000" pitchFamily="49" charset="-128"/>
                <a:ea typeface="BIZ UDゴシック" panose="020B0400000000000000" pitchFamily="49" charset="-128"/>
              </a:rPr>
              <a:t>○　性的画像を自画撮りさせて送らせる</a:t>
            </a:r>
            <a:r>
              <a:rPr lang="ja-JP" altLang="en-US" sz="3200" dirty="0">
                <a:solidFill>
                  <a:srgbClr val="FF0000"/>
                </a:solidFill>
                <a:latin typeface="BIZ UDゴシック" panose="020B0400000000000000" pitchFamily="49" charset="-128"/>
                <a:ea typeface="BIZ UDゴシック" panose="020B0400000000000000" pitchFamily="49" charset="-128"/>
              </a:rPr>
              <a:t>児童</a:t>
            </a:r>
            <a:endParaRPr lang="en-US" altLang="ja-JP" sz="3200" dirty="0">
              <a:solidFill>
                <a:srgbClr val="FF0000"/>
              </a:solidFill>
              <a:latin typeface="BIZ UDゴシック" panose="020B0400000000000000" pitchFamily="49" charset="-128"/>
              <a:ea typeface="BIZ UDゴシック" panose="020B0400000000000000" pitchFamily="49" charset="-128"/>
            </a:endParaRPr>
          </a:p>
          <a:p>
            <a:pPr algn="just"/>
            <a:r>
              <a:rPr lang="ja-JP" altLang="en-US" sz="3200" dirty="0">
                <a:solidFill>
                  <a:srgbClr val="FF0000"/>
                </a:solidFill>
                <a:latin typeface="BIZ UDゴシック" panose="020B0400000000000000" pitchFamily="49" charset="-128"/>
                <a:ea typeface="BIZ UDゴシック" panose="020B0400000000000000" pitchFamily="49" charset="-128"/>
              </a:rPr>
              <a:t>　ポルノの性的暴力</a:t>
            </a:r>
          </a:p>
        </p:txBody>
      </p:sp>
      <p:sp>
        <p:nvSpPr>
          <p:cNvPr id="11" name="角丸四角形 10"/>
          <p:cNvSpPr/>
          <p:nvPr/>
        </p:nvSpPr>
        <p:spPr>
          <a:xfrm>
            <a:off x="252917" y="277596"/>
            <a:ext cx="6909883" cy="569443"/>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15414" y="277596"/>
            <a:ext cx="6956935" cy="584775"/>
          </a:xfrm>
          <a:prstGeom prst="rect">
            <a:avLst/>
          </a:prstGeom>
          <a:noFill/>
        </p:spPr>
        <p:txBody>
          <a:bodyPr wrap="square" lIns="91440" tIns="45720" rIns="91440" bIns="45720">
            <a:spAutoFit/>
          </a:bodyPr>
          <a:lstStyle/>
          <a:p>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１　インターネットによる人権問題</a:t>
            </a:r>
            <a:endPar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272168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5</a:t>
            </a:fld>
            <a:endParaRPr kumimoji="1" lang="ja-JP" altLang="en-US"/>
          </a:p>
        </p:txBody>
      </p:sp>
      <p:sp>
        <p:nvSpPr>
          <p:cNvPr id="6" name="正方形/長方形 5"/>
          <p:cNvSpPr/>
          <p:nvPr/>
        </p:nvSpPr>
        <p:spPr>
          <a:xfrm>
            <a:off x="223736" y="277875"/>
            <a:ext cx="5690681" cy="523220"/>
          </a:xfrm>
          <a:prstGeom prst="rect">
            <a:avLst/>
          </a:prstGeom>
          <a:solidFill>
            <a:srgbClr val="FFCCFF"/>
          </a:solidFill>
        </p:spPr>
        <p:txBody>
          <a:bodyPr wrap="square">
            <a:spAutoFit/>
          </a:bodyPr>
          <a:lstStyle/>
          <a:p>
            <a:r>
              <a:rPr lang="ja-JP" altLang="en-US" sz="2800" dirty="0"/>
              <a:t>インターネットによる人権侵害の事例</a:t>
            </a:r>
          </a:p>
        </p:txBody>
      </p:sp>
      <p:sp>
        <p:nvSpPr>
          <p:cNvPr id="7" name="テキスト ボックス 6"/>
          <p:cNvSpPr txBox="1"/>
          <p:nvPr/>
        </p:nvSpPr>
        <p:spPr>
          <a:xfrm>
            <a:off x="246839" y="1003662"/>
            <a:ext cx="8268511" cy="1815882"/>
          </a:xfrm>
          <a:prstGeom prst="rect">
            <a:avLst/>
          </a:prstGeom>
          <a:noFill/>
          <a:ln>
            <a:solidFill>
              <a:schemeClr val="tx1"/>
            </a:solidFill>
          </a:ln>
        </p:spPr>
        <p:txBody>
          <a:bodyPr wrap="square" rtlCol="0">
            <a:spAutoFit/>
          </a:bodyPr>
          <a:lstStyle/>
          <a:p>
            <a:r>
              <a:rPr kumimoji="1" lang="ja-JP" altLang="en-US" sz="2800" dirty="0">
                <a:latin typeface="BIZ UDゴシック" panose="020B0400000000000000" pitchFamily="49" charset="-128"/>
                <a:ea typeface="BIZ UDゴシック" panose="020B0400000000000000" pitchFamily="49" charset="-128"/>
              </a:rPr>
              <a:t>○　無料通信アプリでメッセージを読んだにも関</a:t>
            </a:r>
            <a:endParaRPr kumimoji="1"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わらず，返信しなかったことがきっかけでネッ</a:t>
            </a:r>
            <a:endParaRPr kumimoji="1"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ト上に</a:t>
            </a:r>
            <a:r>
              <a:rPr lang="ja-JP" altLang="en-US" sz="2800" dirty="0">
                <a:latin typeface="BIZ UDゴシック" panose="020B0400000000000000" pitchFamily="49" charset="-128"/>
                <a:ea typeface="BIZ UDゴシック" panose="020B0400000000000000" pitchFamily="49" charset="-128"/>
              </a:rPr>
              <a:t>イヤミ，</a:t>
            </a:r>
            <a:r>
              <a:rPr kumimoji="1" lang="ja-JP" altLang="en-US" sz="2800" dirty="0">
                <a:latin typeface="BIZ UDゴシック" panose="020B0400000000000000" pitchFamily="49" charset="-128"/>
                <a:ea typeface="BIZ UDゴシック" panose="020B0400000000000000" pitchFamily="49" charset="-128"/>
              </a:rPr>
              <a:t>悪口を繰り返し投稿され，クラ</a:t>
            </a:r>
            <a:endParaRPr kumimoji="1"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ス中から無視されるようになり</a:t>
            </a:r>
            <a:r>
              <a:rPr kumimoji="1" lang="ja-JP" altLang="en-US" sz="2800" dirty="0">
                <a:solidFill>
                  <a:srgbClr val="FF0000"/>
                </a:solidFill>
                <a:latin typeface="BIZ UDゴシック" panose="020B0400000000000000" pitchFamily="49" charset="-128"/>
                <a:ea typeface="BIZ UDゴシック" panose="020B0400000000000000" pitchFamily="49" charset="-128"/>
              </a:rPr>
              <a:t>不登校</a:t>
            </a:r>
            <a:r>
              <a:rPr kumimoji="1" lang="ja-JP" altLang="en-US" sz="2800" dirty="0">
                <a:latin typeface="BIZ UDゴシック" panose="020B0400000000000000" pitchFamily="49" charset="-128"/>
                <a:ea typeface="BIZ UDゴシック" panose="020B0400000000000000" pitchFamily="49" charset="-128"/>
              </a:rPr>
              <a:t>となった。</a:t>
            </a:r>
          </a:p>
        </p:txBody>
      </p:sp>
      <p:sp>
        <p:nvSpPr>
          <p:cNvPr id="8" name="テキスト ボックス 7"/>
          <p:cNvSpPr txBox="1"/>
          <p:nvPr/>
        </p:nvSpPr>
        <p:spPr>
          <a:xfrm>
            <a:off x="284534" y="3249119"/>
            <a:ext cx="8268511" cy="2677656"/>
          </a:xfrm>
          <a:prstGeom prst="rect">
            <a:avLst/>
          </a:prstGeom>
          <a:noFill/>
          <a:ln>
            <a:solidFill>
              <a:schemeClr val="tx1"/>
            </a:solidFill>
          </a:ln>
        </p:spPr>
        <p:txBody>
          <a:bodyPr wrap="square" rtlCol="0">
            <a:spAutoFit/>
          </a:bodyPr>
          <a:lstStyle/>
          <a:p>
            <a:r>
              <a:rPr kumimoji="1" lang="ja-JP" altLang="en-US" sz="2800" dirty="0">
                <a:latin typeface="BIZ UDゴシック" panose="020B0400000000000000" pitchFamily="49" charset="-128"/>
                <a:ea typeface="BIZ UDゴシック" panose="020B0400000000000000" pitchFamily="49" charset="-128"/>
              </a:rPr>
              <a:t>○　無料通信アプリのグループから外されたり，</a:t>
            </a:r>
            <a:endParaRPr kumimoji="1"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再三にわたり，ネット上に陰湿な悪口を書かれ</a:t>
            </a:r>
            <a:endParaRPr kumimoji="1"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たりした。書き込まれた悪口が拡散し，学校に</a:t>
            </a:r>
            <a:endParaRPr kumimoji="1"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行けなくなり，最終的には同級生を名指しして，</a:t>
            </a:r>
            <a:endParaRPr kumimoji="1"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「ネットに悪口を書かれて生きるのがツライ」</a:t>
            </a:r>
            <a:endParaRPr kumimoji="1"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kumimoji="1" lang="ja-JP" altLang="en-US" sz="2800" dirty="0">
                <a:latin typeface="BIZ UDゴシック" panose="020B0400000000000000" pitchFamily="49" charset="-128"/>
                <a:ea typeface="BIZ UDゴシック" panose="020B0400000000000000" pitchFamily="49" charset="-128"/>
              </a:rPr>
              <a:t>と</a:t>
            </a:r>
            <a:r>
              <a:rPr kumimoji="1" lang="ja-JP" altLang="en-US" sz="2800" dirty="0">
                <a:solidFill>
                  <a:srgbClr val="FF0000"/>
                </a:solidFill>
                <a:latin typeface="BIZ UDゴシック" panose="020B0400000000000000" pitchFamily="49" charset="-128"/>
                <a:ea typeface="BIZ UDゴシック" panose="020B0400000000000000" pitchFamily="49" charset="-128"/>
              </a:rPr>
              <a:t>遺書を残して自殺</a:t>
            </a:r>
            <a:r>
              <a:rPr kumimoji="1" lang="ja-JP" altLang="en-US" sz="2800" dirty="0">
                <a:latin typeface="BIZ UDゴシック" panose="020B0400000000000000" pitchFamily="49" charset="-128"/>
                <a:ea typeface="BIZ UDゴシック" panose="020B0400000000000000" pitchFamily="49" charset="-128"/>
              </a:rPr>
              <a:t>した。</a:t>
            </a:r>
          </a:p>
        </p:txBody>
      </p:sp>
      <p:sp>
        <p:nvSpPr>
          <p:cNvPr id="9" name="テキスト ボックス 8"/>
          <p:cNvSpPr txBox="1"/>
          <p:nvPr/>
        </p:nvSpPr>
        <p:spPr>
          <a:xfrm>
            <a:off x="1268679" y="6169581"/>
            <a:ext cx="7284366" cy="369332"/>
          </a:xfrm>
          <a:prstGeom prst="rect">
            <a:avLst/>
          </a:prstGeom>
          <a:noFill/>
        </p:spPr>
        <p:txBody>
          <a:bodyPr wrap="none" rtlCol="0">
            <a:spAutoFit/>
          </a:bodyPr>
          <a:lstStyle/>
          <a:p>
            <a:r>
              <a:rPr lang="ja-JP" altLang="en-US" dirty="0"/>
              <a:t>法務省　平成</a:t>
            </a:r>
            <a:r>
              <a:rPr lang="en-US" altLang="ja-JP" dirty="0"/>
              <a:t>30</a:t>
            </a:r>
            <a:r>
              <a:rPr lang="ja-JP" altLang="en-US" dirty="0"/>
              <a:t>年３月　「あなたは大丈夫？考えようインターネットと人権」</a:t>
            </a:r>
            <a:endParaRPr kumimoji="1" lang="ja-JP" altLang="en-US" dirty="0"/>
          </a:p>
        </p:txBody>
      </p:sp>
    </p:spTree>
    <p:extLst>
      <p:ext uri="{BB962C8B-B14F-4D97-AF65-F5344CB8AC3E}">
        <p14:creationId xmlns:p14="http://schemas.microsoft.com/office/powerpoint/2010/main" val="202695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6</a:t>
            </a:fld>
            <a:endParaRPr kumimoji="1" lang="ja-JP" altLang="en-US"/>
          </a:p>
        </p:txBody>
      </p:sp>
      <p:sp>
        <p:nvSpPr>
          <p:cNvPr id="6" name="角丸四角形 5"/>
          <p:cNvSpPr/>
          <p:nvPr/>
        </p:nvSpPr>
        <p:spPr>
          <a:xfrm>
            <a:off x="465305" y="167764"/>
            <a:ext cx="8213389" cy="993646"/>
          </a:xfrm>
          <a:prstGeom prst="roundRect">
            <a:avLst>
              <a:gd name="adj" fmla="val 227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00976" y="167764"/>
            <a:ext cx="7909991" cy="1077218"/>
          </a:xfrm>
          <a:prstGeom prst="rect">
            <a:avLst/>
          </a:prstGeom>
          <a:noFill/>
        </p:spPr>
        <p:txBody>
          <a:bodyPr wrap="square" lIns="91440" tIns="45720" rIns="91440" bIns="45720">
            <a:spAutoFit/>
          </a:bodyPr>
          <a:lstStyle/>
          <a:p>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インターネットによる人権侵害に関する</a:t>
            </a:r>
            <a:endParaRPr lang="en-US" altLang="ja-JP"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endParaRPr>
          </a:p>
          <a:p>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  法律等について</a:t>
            </a:r>
            <a:endPar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endParaRPr>
          </a:p>
        </p:txBody>
      </p:sp>
      <p:sp>
        <p:nvSpPr>
          <p:cNvPr id="11" name="角丸四角形 10"/>
          <p:cNvSpPr/>
          <p:nvPr/>
        </p:nvSpPr>
        <p:spPr>
          <a:xfrm>
            <a:off x="465305" y="5181716"/>
            <a:ext cx="8233943" cy="1008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2800" dirty="0">
                <a:latin typeface="BIZ UDゴシック" panose="020B0400000000000000" pitchFamily="49" charset="-128"/>
                <a:ea typeface="BIZ UDゴシック" panose="020B0400000000000000" pitchFamily="49" charset="-128"/>
              </a:rPr>
              <a:t>私事性的画像記録の提供等による被害の防止に関する法律</a:t>
            </a:r>
            <a:r>
              <a:rPr kumimoji="1" lang="ja-JP" altLang="en-US" sz="2400" spc="-150" dirty="0">
                <a:latin typeface="BIZ UDゴシック" panose="020B0400000000000000" pitchFamily="49" charset="-128"/>
                <a:ea typeface="BIZ UDゴシック" panose="020B0400000000000000" pitchFamily="49" charset="-128"/>
              </a:rPr>
              <a:t>　　　　　　（リベンジポルノ防止法）</a:t>
            </a:r>
            <a:r>
              <a:rPr kumimoji="1" lang="en-US" altLang="ja-JP" sz="2400" spc="-150" dirty="0">
                <a:latin typeface="BIZ UDゴシック" panose="020B0400000000000000" pitchFamily="49" charset="-128"/>
                <a:ea typeface="BIZ UDゴシック" panose="020B0400000000000000" pitchFamily="49" charset="-128"/>
              </a:rPr>
              <a:t>(</a:t>
            </a:r>
            <a:r>
              <a:rPr lang="ja-JP" altLang="en-US" sz="2400" spc="-150" dirty="0">
                <a:latin typeface="BIZ UDゴシック" panose="020B0400000000000000" pitchFamily="49" charset="-128"/>
                <a:ea typeface="BIZ UDゴシック" panose="020B0400000000000000" pitchFamily="49" charset="-128"/>
              </a:rPr>
              <a:t>平成</a:t>
            </a:r>
            <a:r>
              <a:rPr lang="en-US" altLang="ja-JP" sz="2400" spc="-150" dirty="0">
                <a:latin typeface="BIZ UDゴシック" panose="020B0400000000000000" pitchFamily="49" charset="-128"/>
                <a:ea typeface="BIZ UDゴシック" panose="020B0400000000000000" pitchFamily="49" charset="-128"/>
              </a:rPr>
              <a:t>26</a:t>
            </a:r>
            <a:r>
              <a:rPr lang="ja-JP" altLang="en-US" sz="2400" spc="-150" dirty="0">
                <a:latin typeface="BIZ UDゴシック" panose="020B0400000000000000" pitchFamily="49" charset="-128"/>
                <a:ea typeface="BIZ UDゴシック" panose="020B0400000000000000" pitchFamily="49" charset="-128"/>
              </a:rPr>
              <a:t>年</a:t>
            </a:r>
            <a:r>
              <a:rPr kumimoji="1" lang="en-US" altLang="ja-JP" sz="2400" spc="-150" dirty="0">
                <a:latin typeface="BIZ UDゴシック" panose="020B0400000000000000" pitchFamily="49" charset="-128"/>
                <a:ea typeface="BIZ UDゴシック" panose="020B0400000000000000" pitchFamily="49" charset="-128"/>
              </a:rPr>
              <a:t>)</a:t>
            </a:r>
            <a:endParaRPr kumimoji="1" lang="ja-JP" altLang="en-US" sz="2400" spc="-150" dirty="0">
              <a:latin typeface="BIZ UDゴシック" panose="020B0400000000000000" pitchFamily="49" charset="-128"/>
              <a:ea typeface="BIZ UDゴシック" panose="020B0400000000000000" pitchFamily="49" charset="-128"/>
            </a:endParaRPr>
          </a:p>
        </p:txBody>
      </p:sp>
      <p:sp>
        <p:nvSpPr>
          <p:cNvPr id="13" name="角丸四角形 12"/>
          <p:cNvSpPr/>
          <p:nvPr/>
        </p:nvSpPr>
        <p:spPr>
          <a:xfrm>
            <a:off x="465305" y="3320929"/>
            <a:ext cx="8233943" cy="1296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2800" spc="-150" dirty="0">
                <a:latin typeface="BIZ UDゴシック" panose="020B0400000000000000" pitchFamily="49" charset="-128"/>
                <a:ea typeface="BIZ UDゴシック" panose="020B0400000000000000" pitchFamily="49" charset="-128"/>
              </a:rPr>
              <a:t>青少年が安全に安心してインターネットを利用できる環境の整備等に関する法律</a:t>
            </a:r>
            <a:endParaRPr kumimoji="1" lang="en-US" altLang="ja-JP" sz="2800" spc="-150" dirty="0">
              <a:latin typeface="BIZ UDゴシック" panose="020B0400000000000000" pitchFamily="49" charset="-128"/>
              <a:ea typeface="BIZ UDゴシック" panose="020B0400000000000000" pitchFamily="49" charset="-128"/>
            </a:endParaRPr>
          </a:p>
          <a:p>
            <a:r>
              <a:rPr kumimoji="1" lang="ja-JP" altLang="en-US" sz="2400" spc="-150" dirty="0">
                <a:latin typeface="BIZ UDゴシック" panose="020B0400000000000000" pitchFamily="49" charset="-128"/>
                <a:ea typeface="BIZ UDゴシック" panose="020B0400000000000000" pitchFamily="49" charset="-128"/>
              </a:rPr>
              <a:t>（青少年インターネット環境整備法</a:t>
            </a:r>
            <a:r>
              <a:rPr kumimoji="1" lang="en-US" altLang="ja-JP" sz="2400" spc="-150" dirty="0">
                <a:latin typeface="BIZ UDゴシック" panose="020B0400000000000000" pitchFamily="49" charset="-128"/>
                <a:ea typeface="BIZ UDゴシック" panose="020B0400000000000000" pitchFamily="49" charset="-128"/>
              </a:rPr>
              <a:t>)(</a:t>
            </a:r>
            <a:r>
              <a:rPr kumimoji="1" lang="ja-JP" altLang="en-US" sz="2400" spc="-150" dirty="0">
                <a:latin typeface="BIZ UDゴシック" panose="020B0400000000000000" pitchFamily="49" charset="-128"/>
                <a:ea typeface="BIZ UDゴシック" panose="020B0400000000000000" pitchFamily="49" charset="-128"/>
              </a:rPr>
              <a:t>平成</a:t>
            </a:r>
            <a:r>
              <a:rPr lang="en-US" altLang="ja-JP" sz="2400" spc="-150" dirty="0">
                <a:latin typeface="BIZ UDゴシック" panose="020B0400000000000000" pitchFamily="49" charset="-128"/>
                <a:ea typeface="BIZ UDゴシック" panose="020B0400000000000000" pitchFamily="49" charset="-128"/>
              </a:rPr>
              <a:t>21</a:t>
            </a:r>
            <a:r>
              <a:rPr kumimoji="1" lang="ja-JP" altLang="en-US" sz="2400" spc="-150" dirty="0">
                <a:latin typeface="BIZ UDゴシック" panose="020B0400000000000000" pitchFamily="49" charset="-128"/>
                <a:ea typeface="BIZ UDゴシック" panose="020B0400000000000000" pitchFamily="49" charset="-128"/>
              </a:rPr>
              <a:t>年）*平成</a:t>
            </a:r>
            <a:r>
              <a:rPr kumimoji="1" lang="en-US" altLang="ja-JP" sz="2400" spc="-150" dirty="0">
                <a:latin typeface="BIZ UDゴシック" panose="020B0400000000000000" pitchFamily="49" charset="-128"/>
                <a:ea typeface="BIZ UDゴシック" panose="020B0400000000000000" pitchFamily="49" charset="-128"/>
              </a:rPr>
              <a:t>29</a:t>
            </a:r>
            <a:r>
              <a:rPr kumimoji="1" lang="ja-JP" altLang="en-US" sz="2400" spc="-150" dirty="0">
                <a:latin typeface="BIZ UDゴシック" panose="020B0400000000000000" pitchFamily="49" charset="-128"/>
                <a:ea typeface="BIZ UDゴシック" panose="020B0400000000000000" pitchFamily="49" charset="-128"/>
              </a:rPr>
              <a:t>年改正</a:t>
            </a:r>
            <a:endParaRPr kumimoji="1" lang="ja-JP" altLang="en-US" spc="-300" dirty="0">
              <a:latin typeface="BIZ UDゴシック" panose="020B0400000000000000" pitchFamily="49" charset="-128"/>
              <a:ea typeface="BIZ UDゴシック" panose="020B0400000000000000" pitchFamily="49" charset="-128"/>
            </a:endParaRPr>
          </a:p>
        </p:txBody>
      </p:sp>
      <p:sp>
        <p:nvSpPr>
          <p:cNvPr id="14" name="角丸四角形 13"/>
          <p:cNvSpPr/>
          <p:nvPr/>
        </p:nvSpPr>
        <p:spPr>
          <a:xfrm>
            <a:off x="465305" y="1284959"/>
            <a:ext cx="8213389" cy="1425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2800" spc="-150" dirty="0">
                <a:latin typeface="BIZ UDゴシック" panose="020B0400000000000000" pitchFamily="49" charset="-128"/>
                <a:ea typeface="BIZ UDゴシック" panose="020B0400000000000000" pitchFamily="49" charset="-128"/>
              </a:rPr>
              <a:t>特定電気通信役務提供者の損害賠償責任の制限及び発信者情報の開示に関する法律</a:t>
            </a:r>
            <a:endParaRPr lang="en-US" altLang="ja-JP" sz="2800" spc="-150" dirty="0">
              <a:latin typeface="BIZ UDゴシック" panose="020B0400000000000000" pitchFamily="49" charset="-128"/>
              <a:ea typeface="BIZ UDゴシック" panose="020B0400000000000000" pitchFamily="49" charset="-128"/>
            </a:endParaRPr>
          </a:p>
          <a:p>
            <a:r>
              <a:rPr lang="ja-JP" altLang="en-US" sz="2800" spc="-150" dirty="0">
                <a:latin typeface="BIZ UDゴシック" panose="020B0400000000000000" pitchFamily="49" charset="-128"/>
                <a:ea typeface="BIZ UDゴシック" panose="020B0400000000000000" pitchFamily="49" charset="-128"/>
              </a:rPr>
              <a:t>　　　</a:t>
            </a:r>
            <a:r>
              <a:rPr kumimoji="1" lang="en-US" altLang="ja-JP" sz="2400" dirty="0">
                <a:latin typeface="BIZ UDゴシック" panose="020B0400000000000000" pitchFamily="49" charset="-128"/>
                <a:ea typeface="BIZ UDゴシック" panose="020B0400000000000000" pitchFamily="49" charset="-128"/>
              </a:rPr>
              <a:t>(</a:t>
            </a:r>
            <a:r>
              <a:rPr kumimoji="1" lang="ja-JP" altLang="en-US" sz="2400" dirty="0">
                <a:latin typeface="BIZ UDゴシック" panose="020B0400000000000000" pitchFamily="49" charset="-128"/>
                <a:ea typeface="BIZ UDゴシック" panose="020B0400000000000000" pitchFamily="49" charset="-128"/>
              </a:rPr>
              <a:t>プロバイダ責任制限法</a:t>
            </a:r>
            <a:r>
              <a:rPr kumimoji="1"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平成</a:t>
            </a:r>
            <a:r>
              <a:rPr lang="en-US" altLang="ja-JP" sz="2400" dirty="0">
                <a:latin typeface="BIZ UDゴシック" panose="020B0400000000000000" pitchFamily="49" charset="-128"/>
                <a:ea typeface="BIZ UDゴシック" panose="020B0400000000000000" pitchFamily="49" charset="-128"/>
              </a:rPr>
              <a:t>14</a:t>
            </a:r>
            <a:r>
              <a:rPr lang="ja-JP" altLang="en-US" sz="2400" dirty="0">
                <a:latin typeface="BIZ UDゴシック" panose="020B0400000000000000" pitchFamily="49" charset="-128"/>
                <a:ea typeface="BIZ UDゴシック" panose="020B0400000000000000" pitchFamily="49" charset="-128"/>
              </a:rPr>
              <a:t>年）*令和</a:t>
            </a:r>
            <a:r>
              <a:rPr lang="en-US" altLang="ja-JP" sz="2400" dirty="0">
                <a:latin typeface="BIZ UDゴシック" panose="020B0400000000000000" pitchFamily="49" charset="-128"/>
                <a:ea typeface="BIZ UDゴシック" panose="020B0400000000000000" pitchFamily="49" charset="-128"/>
              </a:rPr>
              <a:t>3</a:t>
            </a:r>
            <a:r>
              <a:rPr lang="ja-JP" altLang="en-US" sz="2400" dirty="0">
                <a:latin typeface="BIZ UDゴシック" panose="020B0400000000000000" pitchFamily="49" charset="-128"/>
                <a:ea typeface="BIZ UDゴシック" panose="020B0400000000000000" pitchFamily="49" charset="-128"/>
              </a:rPr>
              <a:t>年改正</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778211" y="2765259"/>
            <a:ext cx="7567021" cy="430887"/>
          </a:xfrm>
          <a:prstGeom prst="rect">
            <a:avLst/>
          </a:prstGeom>
          <a:solidFill>
            <a:srgbClr val="FFFF99"/>
          </a:solidFill>
        </p:spPr>
        <p:txBody>
          <a:bodyPr wrap="square">
            <a:spAutoFit/>
          </a:bodyPr>
          <a:lstStyle/>
          <a:p>
            <a:r>
              <a:rPr lang="ja-JP" altLang="en-US" sz="2200" spc="-150" dirty="0"/>
              <a:t>プロバイダやサーバの管理者等に発信者の情報を開示させる権利</a:t>
            </a:r>
          </a:p>
        </p:txBody>
      </p:sp>
      <p:sp>
        <p:nvSpPr>
          <p:cNvPr id="3" name="正方形/長方形 2"/>
          <p:cNvSpPr/>
          <p:nvPr/>
        </p:nvSpPr>
        <p:spPr>
          <a:xfrm>
            <a:off x="782738" y="4626046"/>
            <a:ext cx="7578520" cy="430887"/>
          </a:xfrm>
          <a:prstGeom prst="rect">
            <a:avLst/>
          </a:prstGeom>
          <a:solidFill>
            <a:srgbClr val="FFFF99"/>
          </a:solidFill>
        </p:spPr>
        <p:txBody>
          <a:bodyPr wrap="square">
            <a:spAutoFit/>
          </a:bodyPr>
          <a:lstStyle/>
          <a:p>
            <a:r>
              <a:rPr lang="ja-JP" altLang="en-US" sz="2200" dirty="0"/>
              <a:t>フィルタリングサービスの提供を義務付け</a:t>
            </a:r>
          </a:p>
        </p:txBody>
      </p:sp>
      <p:sp>
        <p:nvSpPr>
          <p:cNvPr id="5" name="正方形/長方形 4"/>
          <p:cNvSpPr/>
          <p:nvPr/>
        </p:nvSpPr>
        <p:spPr>
          <a:xfrm>
            <a:off x="778211" y="6228132"/>
            <a:ext cx="5857152" cy="430887"/>
          </a:xfrm>
          <a:prstGeom prst="rect">
            <a:avLst/>
          </a:prstGeom>
          <a:solidFill>
            <a:srgbClr val="FFFF99"/>
          </a:solidFill>
        </p:spPr>
        <p:txBody>
          <a:bodyPr wrap="square">
            <a:spAutoFit/>
          </a:bodyPr>
          <a:lstStyle/>
          <a:p>
            <a:r>
              <a:rPr lang="ja-JP" altLang="en-US" sz="2200" dirty="0"/>
              <a:t>リベンジポルノへの罰則を盛り込む</a:t>
            </a:r>
          </a:p>
        </p:txBody>
      </p:sp>
    </p:spTree>
    <p:extLst>
      <p:ext uri="{BB962C8B-B14F-4D97-AF65-F5344CB8AC3E}">
        <p14:creationId xmlns:p14="http://schemas.microsoft.com/office/powerpoint/2010/main" val="250337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7</a:t>
            </a:fld>
            <a:endParaRPr kumimoji="1" lang="ja-JP" altLang="en-US"/>
          </a:p>
        </p:txBody>
      </p:sp>
      <p:sp>
        <p:nvSpPr>
          <p:cNvPr id="9" name="角丸四角形 8"/>
          <p:cNvSpPr/>
          <p:nvPr/>
        </p:nvSpPr>
        <p:spPr>
          <a:xfrm>
            <a:off x="766709" y="3067688"/>
            <a:ext cx="7587575" cy="96534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2800" dirty="0">
                <a:solidFill>
                  <a:schemeClr val="tx1"/>
                </a:solidFill>
                <a:latin typeface="BIZ UDゴシック" panose="020B0400000000000000" pitchFamily="49" charset="-128"/>
                <a:ea typeface="BIZ UDゴシック" panose="020B0400000000000000" pitchFamily="49" charset="-128"/>
              </a:rPr>
              <a:t>フィルタリングサービスのより一層の普及と児童ポルノ自画撮りの被害防止を図る</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sp>
        <p:nvSpPr>
          <p:cNvPr id="13" name="角丸四角形 12"/>
          <p:cNvSpPr/>
          <p:nvPr/>
        </p:nvSpPr>
        <p:spPr>
          <a:xfrm>
            <a:off x="766709" y="1264508"/>
            <a:ext cx="7587575" cy="96534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kumimoji="1" lang="ja-JP" altLang="en-US" sz="3200" spc="-150" dirty="0">
                <a:solidFill>
                  <a:schemeClr val="tx1"/>
                </a:solidFill>
                <a:latin typeface="BIZ UDゴシック" panose="020B0400000000000000" pitchFamily="49" charset="-128"/>
                <a:ea typeface="BIZ UDゴシック" panose="020B0400000000000000" pitchFamily="49" charset="-128"/>
              </a:rPr>
              <a:t>「青少年保護育成条例」を改正</a:t>
            </a:r>
            <a:r>
              <a:rPr kumimoji="1" lang="en-US" altLang="ja-JP" sz="2800" spc="-150" dirty="0">
                <a:solidFill>
                  <a:schemeClr val="tx1"/>
                </a:solidFill>
                <a:latin typeface="BIZ UDゴシック" panose="020B0400000000000000" pitchFamily="49" charset="-128"/>
                <a:ea typeface="BIZ UDゴシック" panose="020B0400000000000000" pitchFamily="49" charset="-128"/>
              </a:rPr>
              <a:t>(</a:t>
            </a:r>
            <a:r>
              <a:rPr lang="ja-JP" altLang="en-US" sz="2800" spc="-150" dirty="0">
                <a:solidFill>
                  <a:schemeClr val="tx1"/>
                </a:solidFill>
                <a:latin typeface="BIZ UDゴシック" panose="020B0400000000000000" pitchFamily="49" charset="-128"/>
                <a:ea typeface="BIZ UDゴシック" panose="020B0400000000000000" pitchFamily="49" charset="-128"/>
              </a:rPr>
              <a:t>令和元</a:t>
            </a:r>
            <a:r>
              <a:rPr kumimoji="1" lang="ja-JP" altLang="en-US" sz="2800" spc="-150" dirty="0">
                <a:solidFill>
                  <a:schemeClr val="tx1"/>
                </a:solidFill>
                <a:latin typeface="BIZ UDゴシック" panose="020B0400000000000000" pitchFamily="49" charset="-128"/>
                <a:ea typeface="BIZ UDゴシック" panose="020B0400000000000000" pitchFamily="49" charset="-128"/>
              </a:rPr>
              <a:t>年</a:t>
            </a:r>
            <a:r>
              <a:rPr kumimoji="1" lang="en-US" altLang="ja-JP" sz="2800" spc="-150" dirty="0">
                <a:solidFill>
                  <a:schemeClr val="tx1"/>
                </a:solidFill>
                <a:latin typeface="BIZ UDゴシック" panose="020B0400000000000000" pitchFamily="49" charset="-128"/>
                <a:ea typeface="BIZ UDゴシック" panose="020B0400000000000000" pitchFamily="49" charset="-128"/>
              </a:rPr>
              <a:t>)</a:t>
            </a:r>
            <a:endParaRPr kumimoji="1" lang="ja-JP" altLang="en-US" sz="2000" spc="-300" dirty="0">
              <a:solidFill>
                <a:schemeClr val="tx1"/>
              </a:solidFill>
              <a:latin typeface="BIZ UDゴシック" panose="020B0400000000000000" pitchFamily="49" charset="-128"/>
              <a:ea typeface="BIZ UDゴシック" panose="020B0400000000000000" pitchFamily="49" charset="-128"/>
            </a:endParaRPr>
          </a:p>
        </p:txBody>
      </p:sp>
      <p:sp>
        <p:nvSpPr>
          <p:cNvPr id="10" name="角丸四角形 6">
            <a:extLst>
              <a:ext uri="{FF2B5EF4-FFF2-40B4-BE49-F238E27FC236}">
                <a16:creationId xmlns:a16="http://schemas.microsoft.com/office/drawing/2014/main" id="{BD53AA70-B1A6-49F9-A0AA-E1DA35BA6592}"/>
              </a:ext>
            </a:extLst>
          </p:cNvPr>
          <p:cNvSpPr/>
          <p:nvPr/>
        </p:nvSpPr>
        <p:spPr>
          <a:xfrm>
            <a:off x="572158" y="408863"/>
            <a:ext cx="2125992" cy="550167"/>
          </a:xfrm>
          <a:prstGeom prst="roundRect">
            <a:avLst>
              <a:gd name="adj" fmla="val 2740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BIZ UDゴシック" panose="020B0400000000000000" pitchFamily="49" charset="-128"/>
                <a:ea typeface="BIZ UDゴシック" panose="020B0400000000000000" pitchFamily="49" charset="-128"/>
              </a:rPr>
              <a:t>鹿児島県</a:t>
            </a:r>
            <a:endParaRPr kumimoji="1" lang="ja-JP" altLang="en-US" sz="1600" dirty="0"/>
          </a:p>
        </p:txBody>
      </p:sp>
      <p:sp>
        <p:nvSpPr>
          <p:cNvPr id="2" name="矢印: 下 1">
            <a:extLst>
              <a:ext uri="{FF2B5EF4-FFF2-40B4-BE49-F238E27FC236}">
                <a16:creationId xmlns:a16="http://schemas.microsoft.com/office/drawing/2014/main" id="{4E8C83C6-23B4-449A-B9FC-32D1A59439D0}"/>
              </a:ext>
            </a:extLst>
          </p:cNvPr>
          <p:cNvSpPr/>
          <p:nvPr/>
        </p:nvSpPr>
        <p:spPr>
          <a:xfrm>
            <a:off x="3866557" y="2507354"/>
            <a:ext cx="955343" cy="34119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58" y="4564091"/>
            <a:ext cx="1937578" cy="1792260"/>
          </a:xfrm>
          <a:prstGeom prst="rect">
            <a:avLst/>
          </a:prstGeom>
        </p:spPr>
      </p:pic>
      <p:sp>
        <p:nvSpPr>
          <p:cNvPr id="5" name="角丸四角形吹き出し 4"/>
          <p:cNvSpPr/>
          <p:nvPr/>
        </p:nvSpPr>
        <p:spPr>
          <a:xfrm>
            <a:off x="2976664" y="4553171"/>
            <a:ext cx="5914417" cy="1803180"/>
          </a:xfrm>
          <a:prstGeom prst="wedgeRoundRectCallout">
            <a:avLst>
              <a:gd name="adj1" fmla="val -58219"/>
              <a:gd name="adj2" fmla="val -25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　</a:t>
            </a:r>
            <a:r>
              <a:rPr lang="ja-JP" altLang="en-US" sz="2400" dirty="0"/>
              <a:t>令和３年度県「インターネット利用等に関する調査」結果によると，自分専用携帯電話のフィルタリング設定率は，</a:t>
            </a:r>
            <a:endParaRPr lang="en-US" altLang="ja-JP" sz="2400" dirty="0"/>
          </a:p>
          <a:p>
            <a:r>
              <a:rPr lang="ja-JP" altLang="en-US" sz="2400" b="1" dirty="0">
                <a:latin typeface="+mn-ea"/>
              </a:rPr>
              <a:t>小：</a:t>
            </a:r>
            <a:r>
              <a:rPr lang="en-US" altLang="ja-JP" sz="2400" b="1" dirty="0">
                <a:latin typeface="+mn-ea"/>
              </a:rPr>
              <a:t>87.7%</a:t>
            </a:r>
            <a:r>
              <a:rPr lang="ja-JP" altLang="en-US" sz="2400" b="1" dirty="0" err="1">
                <a:latin typeface="+mn-ea"/>
              </a:rPr>
              <a:t>，</a:t>
            </a:r>
            <a:r>
              <a:rPr lang="ja-JP" altLang="en-US" sz="2400" b="1" dirty="0">
                <a:latin typeface="+mn-ea"/>
              </a:rPr>
              <a:t>中：</a:t>
            </a:r>
            <a:r>
              <a:rPr lang="en-US" altLang="ja-JP" sz="2400" b="1" dirty="0">
                <a:latin typeface="+mn-ea"/>
              </a:rPr>
              <a:t>87.5%</a:t>
            </a:r>
            <a:r>
              <a:rPr lang="ja-JP" altLang="en-US" sz="2400" b="1" dirty="0" err="1">
                <a:latin typeface="+mn-ea"/>
              </a:rPr>
              <a:t>，</a:t>
            </a:r>
            <a:r>
              <a:rPr lang="ja-JP" altLang="en-US" sz="2400" b="1" dirty="0">
                <a:latin typeface="+mn-ea"/>
              </a:rPr>
              <a:t>高：</a:t>
            </a:r>
            <a:r>
              <a:rPr lang="en-US" altLang="ja-JP" sz="2400" b="1" dirty="0">
                <a:latin typeface="+mn-ea"/>
              </a:rPr>
              <a:t>89.2%</a:t>
            </a:r>
            <a:r>
              <a:rPr lang="ja-JP" altLang="en-US" sz="2400" b="1" dirty="0" err="1">
                <a:latin typeface="+mn-ea"/>
              </a:rPr>
              <a:t>，</a:t>
            </a:r>
            <a:r>
              <a:rPr lang="ja-JP" altLang="en-US" sz="2400" b="1" dirty="0">
                <a:latin typeface="+mn-ea"/>
              </a:rPr>
              <a:t>特支</a:t>
            </a:r>
            <a:r>
              <a:rPr lang="en-US" altLang="ja-JP" sz="2400" b="1" dirty="0">
                <a:latin typeface="+mn-ea"/>
              </a:rPr>
              <a:t>:89.1%</a:t>
            </a:r>
            <a:endParaRPr kumimoji="1" lang="ja-JP" altLang="en-US" b="1" dirty="0">
              <a:latin typeface="+mn-ea"/>
            </a:endParaRPr>
          </a:p>
        </p:txBody>
      </p:sp>
    </p:spTree>
    <p:extLst>
      <p:ext uri="{BB962C8B-B14F-4D97-AF65-F5344CB8AC3E}">
        <p14:creationId xmlns:p14="http://schemas.microsoft.com/office/powerpoint/2010/main" val="200695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8</a:t>
            </a:fld>
            <a:endParaRPr kumimoji="1" lang="ja-JP" altLang="en-US"/>
          </a:p>
        </p:txBody>
      </p:sp>
      <p:sp>
        <p:nvSpPr>
          <p:cNvPr id="7" name="角丸四角形 6"/>
          <p:cNvSpPr/>
          <p:nvPr/>
        </p:nvSpPr>
        <p:spPr>
          <a:xfrm>
            <a:off x="548640" y="1455209"/>
            <a:ext cx="8089034" cy="1130619"/>
          </a:xfrm>
          <a:prstGeom prst="roundRect">
            <a:avLst>
              <a:gd name="adj" fmla="val 1730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3600" b="0" i="0" u="none" strike="noStrike" baseline="0" dirty="0">
                <a:solidFill>
                  <a:srgbClr val="231815"/>
                </a:solidFill>
                <a:latin typeface="UDKakugo_LargePro-DB"/>
              </a:rPr>
              <a:t>○　インターネットの安全な利用のため</a:t>
            </a:r>
            <a:endParaRPr lang="en-US" altLang="ja-JP" sz="3600" b="0" i="0" u="none" strike="noStrike" baseline="0" dirty="0">
              <a:solidFill>
                <a:srgbClr val="231815"/>
              </a:solidFill>
              <a:latin typeface="UDKakugo_LargePro-DB"/>
            </a:endParaRPr>
          </a:p>
          <a:p>
            <a:pPr algn="l"/>
            <a:r>
              <a:rPr lang="ja-JP" altLang="en-US" sz="3600" dirty="0">
                <a:solidFill>
                  <a:srgbClr val="231815"/>
                </a:solidFill>
                <a:latin typeface="UDKakugo_LargePro-DB"/>
              </a:rPr>
              <a:t>　</a:t>
            </a:r>
            <a:r>
              <a:rPr lang="ja-JP" altLang="en-US" sz="3600" b="0" i="0" u="none" strike="noStrike" baseline="0" dirty="0">
                <a:solidFill>
                  <a:srgbClr val="231815"/>
                </a:solidFill>
                <a:latin typeface="UDKakugo_LargePro-DB"/>
              </a:rPr>
              <a:t>の情報モラル教育の推進</a:t>
            </a:r>
            <a:endParaRPr kumimoji="1" lang="ja-JP" altLang="en-US" sz="3200" dirty="0"/>
          </a:p>
        </p:txBody>
      </p:sp>
      <p:sp>
        <p:nvSpPr>
          <p:cNvPr id="13" name="角丸四角形 12"/>
          <p:cNvSpPr/>
          <p:nvPr/>
        </p:nvSpPr>
        <p:spPr>
          <a:xfrm>
            <a:off x="190096" y="200071"/>
            <a:ext cx="6725054" cy="707885"/>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8156" y="216473"/>
            <a:ext cx="6928933" cy="707886"/>
          </a:xfrm>
          <a:prstGeom prst="rect">
            <a:avLst/>
          </a:prstGeom>
          <a:noFill/>
        </p:spPr>
        <p:txBody>
          <a:bodyPr wrap="square" lIns="91440" tIns="45720" rIns="91440" bIns="45720">
            <a:spAutoFit/>
          </a:bodyPr>
          <a:lstStyle/>
          <a:p>
            <a:pPr algn="ctr"/>
            <a:r>
              <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学校での取組に当たって</a:t>
            </a:r>
          </a:p>
        </p:txBody>
      </p:sp>
      <p:sp>
        <p:nvSpPr>
          <p:cNvPr id="10" name="テキスト ボックス 9">
            <a:extLst>
              <a:ext uri="{FF2B5EF4-FFF2-40B4-BE49-F238E27FC236}">
                <a16:creationId xmlns:a16="http://schemas.microsoft.com/office/drawing/2014/main" id="{03BF181F-6539-4D62-BCCF-1872F9722773}"/>
              </a:ext>
            </a:extLst>
          </p:cNvPr>
          <p:cNvSpPr txBox="1"/>
          <p:nvPr/>
        </p:nvSpPr>
        <p:spPr>
          <a:xfrm>
            <a:off x="548640" y="2824485"/>
            <a:ext cx="8089034" cy="3293209"/>
          </a:xfrm>
          <a:prstGeom prst="rect">
            <a:avLst/>
          </a:prstGeom>
          <a:noFill/>
        </p:spPr>
        <p:txBody>
          <a:bodyPr wrap="square">
            <a:spAutoFit/>
          </a:bodyPr>
          <a:lstStyle/>
          <a:p>
            <a:pPr algn="l"/>
            <a:r>
              <a:rPr lang="ja-JP" altLang="en-US" sz="2800" dirty="0">
                <a:solidFill>
                  <a:srgbClr val="231815"/>
                </a:solidFill>
                <a:latin typeface="UDKakugo_LargePro-L"/>
              </a:rPr>
              <a:t>　　・　 </a:t>
            </a:r>
            <a:r>
              <a:rPr lang="ja-JP" altLang="en-US" sz="3200" b="0" i="0" u="none" strike="noStrike" baseline="0" dirty="0">
                <a:solidFill>
                  <a:srgbClr val="231815"/>
                </a:solidFill>
                <a:latin typeface="UDKakugo_LargePro-L"/>
              </a:rPr>
              <a:t>インターネットの便利さに潜む危険性に</a:t>
            </a:r>
            <a:endParaRPr lang="en-US" altLang="ja-JP" sz="3200" b="0" i="0" u="none" strike="noStrike" baseline="0" dirty="0">
              <a:solidFill>
                <a:srgbClr val="231815"/>
              </a:solidFill>
              <a:latin typeface="UDKakugo_LargePro-L"/>
            </a:endParaRPr>
          </a:p>
          <a:p>
            <a:pPr algn="l"/>
            <a:r>
              <a:rPr lang="ja-JP" altLang="en-US" sz="3200" dirty="0">
                <a:solidFill>
                  <a:srgbClr val="231815"/>
                </a:solidFill>
                <a:latin typeface="UDKakugo_LargePro-L"/>
              </a:rPr>
              <a:t>　　 </a:t>
            </a:r>
            <a:r>
              <a:rPr lang="ja-JP" altLang="en-US" sz="3200" b="0" i="0" u="none" strike="noStrike" baseline="0" dirty="0">
                <a:solidFill>
                  <a:srgbClr val="231815"/>
                </a:solidFill>
                <a:latin typeface="UDKakugo_LargePro-L"/>
              </a:rPr>
              <a:t>ついて正しく理解させる。</a:t>
            </a:r>
            <a:endParaRPr lang="en-US" altLang="ja-JP" sz="3200" b="0" i="0" u="none" strike="noStrike" baseline="0" dirty="0">
              <a:solidFill>
                <a:srgbClr val="231815"/>
              </a:solidFill>
              <a:latin typeface="UDKakugo_LargePro-L"/>
            </a:endParaRPr>
          </a:p>
          <a:p>
            <a:pPr algn="l"/>
            <a:endParaRPr lang="en-US" altLang="ja-JP" sz="3200" dirty="0">
              <a:solidFill>
                <a:srgbClr val="231815"/>
              </a:solidFill>
              <a:latin typeface="UDKakugo_LargePro-L"/>
            </a:endParaRPr>
          </a:p>
          <a:p>
            <a:pPr algn="l"/>
            <a:r>
              <a:rPr lang="ja-JP" altLang="en-US" sz="3200" dirty="0">
                <a:solidFill>
                  <a:srgbClr val="231815"/>
                </a:solidFill>
                <a:latin typeface="UDKakugo_LargePro-L"/>
              </a:rPr>
              <a:t>　　・　</a:t>
            </a:r>
            <a:r>
              <a:rPr lang="ja-JP" altLang="en-US" sz="3200" b="0" i="0" u="none" strike="noStrike" baseline="0" dirty="0">
                <a:solidFill>
                  <a:srgbClr val="231815"/>
                </a:solidFill>
                <a:latin typeface="UDKakugo_LargePro-L"/>
              </a:rPr>
              <a:t>児童生徒にネットのリスク回避能力を</a:t>
            </a:r>
            <a:endParaRPr lang="en-US" altLang="ja-JP" sz="3200" b="0" i="0" u="none" strike="noStrike" baseline="0" dirty="0">
              <a:solidFill>
                <a:srgbClr val="231815"/>
              </a:solidFill>
              <a:latin typeface="UDKakugo_LargePro-L"/>
            </a:endParaRPr>
          </a:p>
          <a:p>
            <a:pPr algn="l"/>
            <a:r>
              <a:rPr lang="ja-JP" altLang="en-US" sz="3200" dirty="0">
                <a:solidFill>
                  <a:srgbClr val="231815"/>
                </a:solidFill>
                <a:latin typeface="UDKakugo_LargePro-L"/>
              </a:rPr>
              <a:t>　　 </a:t>
            </a:r>
            <a:r>
              <a:rPr lang="ja-JP" altLang="en-US" sz="3200" b="0" i="0" u="none" strike="noStrike" baseline="0" dirty="0">
                <a:solidFill>
                  <a:srgbClr val="231815"/>
                </a:solidFill>
                <a:latin typeface="UDKakugo_LargePro-L"/>
              </a:rPr>
              <a:t>身に付けさせるとともに，ルールを確実に</a:t>
            </a:r>
            <a:endParaRPr lang="en-US" altLang="ja-JP" sz="3200" b="0" i="0" u="none" strike="noStrike" baseline="0" dirty="0">
              <a:solidFill>
                <a:srgbClr val="231815"/>
              </a:solidFill>
              <a:latin typeface="UDKakugo_LargePro-L"/>
            </a:endParaRPr>
          </a:p>
          <a:p>
            <a:pPr algn="l"/>
            <a:r>
              <a:rPr lang="ja-JP" altLang="en-US" sz="3200" dirty="0">
                <a:solidFill>
                  <a:srgbClr val="231815"/>
                </a:solidFill>
                <a:latin typeface="UDKakugo_LargePro-L"/>
              </a:rPr>
              <a:t>　　 </a:t>
            </a:r>
            <a:r>
              <a:rPr lang="ja-JP" altLang="en-US" sz="3200" b="0" i="0" u="none" strike="noStrike" baseline="0" dirty="0">
                <a:solidFill>
                  <a:srgbClr val="231815"/>
                </a:solidFill>
                <a:latin typeface="UDKakugo_LargePro-L"/>
              </a:rPr>
              <a:t>守らせる。　　</a:t>
            </a:r>
            <a:endParaRPr lang="en-US" altLang="ja-JP" sz="3200" b="0" i="0" u="none" strike="noStrike" baseline="0" dirty="0">
              <a:solidFill>
                <a:srgbClr val="231815"/>
              </a:solidFill>
              <a:latin typeface="UDKakugo_LargePro-L"/>
            </a:endParaRPr>
          </a:p>
          <a:p>
            <a:pPr algn="l"/>
            <a:endParaRPr lang="ja-JP" altLang="en-US" sz="1600" dirty="0"/>
          </a:p>
        </p:txBody>
      </p:sp>
    </p:spTree>
    <p:extLst>
      <p:ext uri="{BB962C8B-B14F-4D97-AF65-F5344CB8AC3E}">
        <p14:creationId xmlns:p14="http://schemas.microsoft.com/office/powerpoint/2010/main" val="154984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9</a:t>
            </a:fld>
            <a:endParaRPr kumimoji="1" lang="ja-JP" altLang="en-US"/>
          </a:p>
        </p:txBody>
      </p:sp>
      <p:sp>
        <p:nvSpPr>
          <p:cNvPr id="5" name="正方形/長方形 4"/>
          <p:cNvSpPr/>
          <p:nvPr/>
        </p:nvSpPr>
        <p:spPr>
          <a:xfrm>
            <a:off x="386064" y="1037738"/>
            <a:ext cx="8511703" cy="1938992"/>
          </a:xfrm>
          <a:prstGeom prst="rect">
            <a:avLst/>
          </a:prstGeom>
        </p:spPr>
        <p:txBody>
          <a:bodyPr wrap="square">
            <a:spAutoFit/>
          </a:bodyPr>
          <a:lstStyle/>
          <a:p>
            <a:r>
              <a:rPr lang="ja-JP" altLang="en-US" sz="2400" dirty="0"/>
              <a:t>＜小学校（中学年）＞</a:t>
            </a:r>
            <a:endParaRPr lang="en-US" altLang="ja-JP" sz="2400" dirty="0"/>
          </a:p>
          <a:p>
            <a:endParaRPr lang="ja-JP" altLang="en-US" sz="2400" dirty="0"/>
          </a:p>
          <a:p>
            <a:pPr algn="just"/>
            <a:r>
              <a:rPr lang="ja-JP" altLang="en-US" sz="2400" dirty="0">
                <a:latin typeface="BIZ UDゴシック" panose="020B0400000000000000" pitchFamily="49" charset="-128"/>
                <a:ea typeface="BIZ UDゴシック" panose="020B0400000000000000" pitchFamily="49" charset="-128"/>
              </a:rPr>
              <a:t>○   「インターネットって</a:t>
            </a:r>
            <a:r>
              <a:rPr lang="ja-JP" altLang="en-US" sz="2400" dirty="0" err="1">
                <a:latin typeface="BIZ UDゴシック" panose="020B0400000000000000" pitchFamily="49" charset="-128"/>
                <a:ea typeface="BIZ UDゴシック" panose="020B0400000000000000" pitchFamily="49" charset="-128"/>
              </a:rPr>
              <a:t>な</a:t>
            </a:r>
            <a:r>
              <a:rPr lang="ja-JP" altLang="en-US" sz="2400" dirty="0">
                <a:latin typeface="BIZ UDゴシック" panose="020B0400000000000000" pitchFamily="49" charset="-128"/>
                <a:ea typeface="BIZ UDゴシック" panose="020B0400000000000000" pitchFamily="49" charset="-128"/>
              </a:rPr>
              <a:t>あに？」をテーマに，情報モ</a:t>
            </a:r>
            <a:endParaRPr lang="en-US" altLang="ja-JP" sz="2400" dirty="0">
              <a:latin typeface="BIZ UDゴシック" panose="020B0400000000000000" pitchFamily="49" charset="-128"/>
              <a:ea typeface="BIZ UDゴシック" panose="020B0400000000000000" pitchFamily="49" charset="-128"/>
            </a:endParaRPr>
          </a:p>
          <a:p>
            <a:pPr algn="just"/>
            <a:r>
              <a:rPr lang="ja-JP" altLang="en-US" sz="2400" dirty="0">
                <a:latin typeface="BIZ UDゴシック" panose="020B0400000000000000" pitchFamily="49" charset="-128"/>
                <a:ea typeface="BIZ UDゴシック" panose="020B0400000000000000" pitchFamily="49" charset="-128"/>
              </a:rPr>
              <a:t>　　ラルについて考え，</a:t>
            </a:r>
            <a:r>
              <a:rPr lang="ja-JP" altLang="en-US" sz="2400" dirty="0">
                <a:solidFill>
                  <a:srgbClr val="FF0000"/>
                </a:solidFill>
                <a:latin typeface="BIZ UDゴシック" panose="020B0400000000000000" pitchFamily="49" charset="-128"/>
                <a:ea typeface="BIZ UDゴシック" panose="020B0400000000000000" pitchFamily="49" charset="-128"/>
              </a:rPr>
              <a:t>相手の気持ちや状況を考えて情報発</a:t>
            </a:r>
            <a:endParaRPr lang="en-US" altLang="ja-JP" sz="2400" dirty="0">
              <a:solidFill>
                <a:srgbClr val="FF0000"/>
              </a:solidFill>
              <a:latin typeface="BIZ UDゴシック" panose="020B0400000000000000" pitchFamily="49" charset="-128"/>
              <a:ea typeface="BIZ UDゴシック" panose="020B0400000000000000" pitchFamily="49" charset="-128"/>
            </a:endParaRPr>
          </a:p>
          <a:p>
            <a:pPr algn="just"/>
            <a:r>
              <a:rPr lang="ja-JP" altLang="en-US" sz="2400" dirty="0">
                <a:solidFill>
                  <a:srgbClr val="FF0000"/>
                </a:solidFill>
                <a:latin typeface="BIZ UDゴシック" panose="020B0400000000000000" pitchFamily="49" charset="-128"/>
                <a:ea typeface="BIZ UDゴシック" panose="020B0400000000000000" pitchFamily="49" charset="-128"/>
              </a:rPr>
              <a:t>　　</a:t>
            </a:r>
            <a:r>
              <a:rPr lang="ja-JP" altLang="en-US" sz="2400" dirty="0" err="1">
                <a:solidFill>
                  <a:srgbClr val="FF0000"/>
                </a:solidFill>
                <a:latin typeface="BIZ UDゴシック" panose="020B0400000000000000" pitchFamily="49" charset="-128"/>
                <a:ea typeface="BIZ UDゴシック" panose="020B0400000000000000" pitchFamily="49" charset="-128"/>
              </a:rPr>
              <a:t>信する</a:t>
            </a:r>
            <a:r>
              <a:rPr lang="ja-JP" altLang="en-US" sz="2400" dirty="0">
                <a:solidFill>
                  <a:srgbClr val="FF0000"/>
                </a:solidFill>
                <a:latin typeface="BIZ UDゴシック" panose="020B0400000000000000" pitchFamily="49" charset="-128"/>
                <a:ea typeface="BIZ UDゴシック" panose="020B0400000000000000" pitchFamily="49" charset="-128"/>
              </a:rPr>
              <a:t>ことの必要性</a:t>
            </a:r>
            <a:r>
              <a:rPr lang="ja-JP" altLang="en-US" sz="2400" dirty="0">
                <a:latin typeface="BIZ UDゴシック" panose="020B0400000000000000" pitchFamily="49" charset="-128"/>
                <a:ea typeface="BIZ UDゴシック" panose="020B0400000000000000" pitchFamily="49" charset="-128"/>
              </a:rPr>
              <a:t>を</a:t>
            </a:r>
            <a:r>
              <a:rPr lang="en-US" altLang="ja-JP" sz="2400" dirty="0">
                <a:latin typeface="BIZ UDゴシック" panose="020B0400000000000000" pitchFamily="49" charset="-128"/>
                <a:ea typeface="BIZ UDゴシック" panose="020B0400000000000000" pitchFamily="49" charset="-128"/>
              </a:rPr>
              <a:t> </a:t>
            </a:r>
            <a:r>
              <a:rPr lang="ja-JP" altLang="en-US" sz="2400" dirty="0">
                <a:latin typeface="BIZ UDゴシック" panose="020B0400000000000000" pitchFamily="49" charset="-128"/>
                <a:ea typeface="BIZ UDゴシック" panose="020B0400000000000000" pitchFamily="49" charset="-128"/>
              </a:rPr>
              <a:t>学んだ。</a:t>
            </a:r>
          </a:p>
        </p:txBody>
      </p:sp>
      <p:sp>
        <p:nvSpPr>
          <p:cNvPr id="6" name="正方形/長方形 5"/>
          <p:cNvSpPr/>
          <p:nvPr/>
        </p:nvSpPr>
        <p:spPr>
          <a:xfrm>
            <a:off x="386064" y="3104440"/>
            <a:ext cx="8653970" cy="3046988"/>
          </a:xfrm>
          <a:prstGeom prst="rect">
            <a:avLst/>
          </a:prstGeom>
        </p:spPr>
        <p:txBody>
          <a:bodyPr wrap="square">
            <a:spAutoFit/>
          </a:bodyPr>
          <a:lstStyle/>
          <a:p>
            <a:r>
              <a:rPr lang="ja-JP" altLang="en-US" sz="2400" dirty="0"/>
              <a:t>＜高等学校＞</a:t>
            </a:r>
            <a:endParaRPr lang="en-US" altLang="ja-JP" sz="2400" dirty="0"/>
          </a:p>
          <a:p>
            <a:endParaRPr lang="en-US" altLang="ja-JP" sz="2400" dirty="0"/>
          </a:p>
          <a:p>
            <a:r>
              <a:rPr lang="ja-JP" altLang="en-US" sz="2400" dirty="0">
                <a:latin typeface="BIZ UDゴシック" panose="020B0400000000000000" pitchFamily="49" charset="-128"/>
                <a:ea typeface="BIZ UDゴシック" panose="020B0400000000000000" pitchFamily="49" charset="-128"/>
              </a:rPr>
              <a:t>○　　外部講師から，インターネット上で発生するコミュニ</a:t>
            </a:r>
            <a:endParaRPr lang="en-US" altLang="ja-JP" sz="24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ケーショントラブルなどを想定した事例を用いながら</a:t>
            </a:r>
            <a:r>
              <a:rPr lang="ja-JP" altLang="en-US" sz="2400" dirty="0">
                <a:solidFill>
                  <a:srgbClr val="FF0000"/>
                </a:solidFill>
                <a:latin typeface="BIZ UDゴシック" panose="020B0400000000000000" pitchFamily="49" charset="-128"/>
                <a:ea typeface="BIZ UDゴシック" panose="020B0400000000000000" pitchFamily="49" charset="-128"/>
              </a:rPr>
              <a:t>円</a:t>
            </a:r>
            <a:endParaRPr lang="en-US" altLang="ja-JP" sz="2400" dirty="0">
              <a:solidFill>
                <a:srgbClr val="FF0000"/>
              </a:solidFill>
              <a:latin typeface="BIZ UDゴシック" panose="020B0400000000000000" pitchFamily="49" charset="-128"/>
              <a:ea typeface="BIZ UDゴシック" panose="020B0400000000000000" pitchFamily="49" charset="-128"/>
            </a:endParaRPr>
          </a:p>
          <a:p>
            <a:r>
              <a:rPr lang="ja-JP" altLang="en-US" sz="2400" dirty="0">
                <a:solidFill>
                  <a:srgbClr val="FF0000"/>
                </a:solidFill>
                <a:latin typeface="BIZ UDゴシック" panose="020B0400000000000000" pitchFamily="49" charset="-128"/>
                <a:ea typeface="BIZ UDゴシック" panose="020B0400000000000000" pitchFamily="49" charset="-128"/>
              </a:rPr>
              <a:t>　　滑なコミュニケーションに必要な要素やインターネット</a:t>
            </a:r>
            <a:endParaRPr lang="en-US" altLang="ja-JP" sz="2400" dirty="0">
              <a:solidFill>
                <a:srgbClr val="FF0000"/>
              </a:solidFill>
              <a:latin typeface="BIZ UDゴシック" panose="020B0400000000000000" pitchFamily="49" charset="-128"/>
              <a:ea typeface="BIZ UDゴシック" panose="020B0400000000000000" pitchFamily="49" charset="-128"/>
            </a:endParaRPr>
          </a:p>
          <a:p>
            <a:r>
              <a:rPr lang="ja-JP" altLang="en-US" sz="2400" dirty="0">
                <a:solidFill>
                  <a:srgbClr val="FF0000"/>
                </a:solidFill>
                <a:latin typeface="BIZ UDゴシック" panose="020B0400000000000000" pitchFamily="49" charset="-128"/>
                <a:ea typeface="BIZ UDゴシック" panose="020B0400000000000000" pitchFamily="49" charset="-128"/>
              </a:rPr>
              <a:t>　　の特徴，トラブルの際の影響範囲や注意点について学ぶ</a:t>
            </a:r>
            <a:endParaRPr lang="en-US" altLang="ja-JP" sz="2400" dirty="0">
              <a:solidFill>
                <a:srgbClr val="FF0000"/>
              </a:solidFill>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とともに，ワークや自ら考え想像力を働かせる質問に</a:t>
            </a:r>
            <a:r>
              <a:rPr lang="ja-JP" altLang="en-US" sz="2400" dirty="0" err="1">
                <a:latin typeface="BIZ UDゴシック" panose="020B0400000000000000" pitchFamily="49" charset="-128"/>
                <a:ea typeface="BIZ UDゴシック" panose="020B0400000000000000" pitchFamily="49" charset="-128"/>
              </a:rPr>
              <a:t>よ</a:t>
            </a:r>
            <a:endParaRPr lang="en-US" altLang="ja-JP" sz="24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り，</a:t>
            </a:r>
            <a:r>
              <a:rPr lang="en-US" altLang="ja-JP" sz="2400" dirty="0">
                <a:solidFill>
                  <a:srgbClr val="FF0000"/>
                </a:solidFill>
                <a:latin typeface="BIZ UDゴシック" panose="020B0400000000000000" pitchFamily="49" charset="-128"/>
                <a:ea typeface="BIZ UDゴシック" panose="020B0400000000000000" pitchFamily="49" charset="-128"/>
              </a:rPr>
              <a:t>SNS </a:t>
            </a:r>
            <a:r>
              <a:rPr lang="ja-JP" altLang="en-US" sz="2400" dirty="0" err="1">
                <a:solidFill>
                  <a:srgbClr val="FF0000"/>
                </a:solidFill>
                <a:latin typeface="BIZ UDゴシック" panose="020B0400000000000000" pitchFamily="49" charset="-128"/>
                <a:ea typeface="BIZ UDゴシック" panose="020B0400000000000000" pitchFamily="49" charset="-128"/>
              </a:rPr>
              <a:t>での</a:t>
            </a:r>
            <a:r>
              <a:rPr lang="ja-JP" altLang="en-US" sz="2400" dirty="0">
                <a:solidFill>
                  <a:srgbClr val="FF0000"/>
                </a:solidFill>
                <a:latin typeface="BIZ UDゴシック" panose="020B0400000000000000" pitchFamily="49" charset="-128"/>
                <a:ea typeface="BIZ UDゴシック" panose="020B0400000000000000" pitchFamily="49" charset="-128"/>
              </a:rPr>
              <a:t>コミュニケーションの仕方</a:t>
            </a:r>
            <a:r>
              <a:rPr lang="ja-JP" altLang="en-US" sz="2400" dirty="0">
                <a:latin typeface="BIZ UDゴシック" panose="020B0400000000000000" pitchFamily="49" charset="-128"/>
                <a:ea typeface="BIZ UDゴシック" panose="020B0400000000000000" pitchFamily="49" charset="-128"/>
              </a:rPr>
              <a:t>について考えた。</a:t>
            </a:r>
          </a:p>
        </p:txBody>
      </p:sp>
      <p:sp>
        <p:nvSpPr>
          <p:cNvPr id="7" name="正方形/長方形 6"/>
          <p:cNvSpPr/>
          <p:nvPr/>
        </p:nvSpPr>
        <p:spPr>
          <a:xfrm>
            <a:off x="532458" y="263697"/>
            <a:ext cx="8218917" cy="646331"/>
          </a:xfrm>
          <a:prstGeom prst="rect">
            <a:avLst/>
          </a:prstGeom>
          <a:solidFill>
            <a:srgbClr val="FFFF99"/>
          </a:solidFill>
        </p:spPr>
        <p:txBody>
          <a:bodyPr wrap="none">
            <a:spAutoFit/>
          </a:bodyPr>
          <a:lstStyle/>
          <a:p>
            <a:r>
              <a:rPr lang="ja-JP" altLang="en-US" sz="3600" dirty="0"/>
              <a:t>インターネットによる人権侵害の指導事例</a:t>
            </a:r>
          </a:p>
        </p:txBody>
      </p:sp>
    </p:spTree>
    <p:extLst>
      <p:ext uri="{BB962C8B-B14F-4D97-AF65-F5344CB8AC3E}">
        <p14:creationId xmlns:p14="http://schemas.microsoft.com/office/powerpoint/2010/main" val="19808270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4449</TotalTime>
  <Words>2756</Words>
  <Application>Microsoft Office PowerPoint</Application>
  <PresentationFormat>画面に合わせる (4:3)</PresentationFormat>
  <Paragraphs>174</Paragraphs>
  <Slides>16</Slides>
  <Notes>16</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16</vt:i4>
      </vt:variant>
    </vt:vector>
  </HeadingPairs>
  <TitlesOfParts>
    <vt:vector size="33" baseType="lpstr">
      <vt:lpstr>BIZ UDPゴシック</vt:lpstr>
      <vt:lpstr>BIZ UDゴシック</vt:lpstr>
      <vt:lpstr>BIZ UD明朝 Medium</vt:lpstr>
      <vt:lpstr>ＤＨＰ特太ゴシック体</vt:lpstr>
      <vt:lpstr>HGP創英角ｺﾞｼｯｸUB</vt:lpstr>
      <vt:lpstr>HGｺﾞｼｯｸM</vt:lpstr>
      <vt:lpstr>ＭＳ Ｐゴシック</vt:lpstr>
      <vt:lpstr>UDKakugo_LargePro-DB</vt:lpstr>
      <vt:lpstr>UDKakugo_LargePro-L</vt:lpstr>
      <vt:lpstr>Arial</vt:lpstr>
      <vt:lpstr>Calibri</vt:lpstr>
      <vt:lpstr>Calibri Light</vt:lpstr>
      <vt:lpstr>Comic Sans MS</vt:lpstr>
      <vt:lpstr>Georgia</vt:lpstr>
      <vt:lpstr>Trebuchet MS</vt:lpstr>
      <vt:lpstr>Office テーマ</vt:lpstr>
      <vt:lpstr>スリップストリーム</vt:lpstr>
      <vt:lpstr>　インターネットによる 　　  　　　人権侵害をなくそう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黒川 周一</cp:lastModifiedBy>
  <cp:revision>286</cp:revision>
  <cp:lastPrinted>2021-03-30T08:51:06Z</cp:lastPrinted>
  <dcterms:created xsi:type="dcterms:W3CDTF">2020-05-11T09:35:31Z</dcterms:created>
  <dcterms:modified xsi:type="dcterms:W3CDTF">2023-03-19T02:19:38Z</dcterms:modified>
</cp:coreProperties>
</file>