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423" r:id="rId3"/>
    <p:sldId id="406" r:id="rId4"/>
    <p:sldId id="433" r:id="rId5"/>
    <p:sldId id="425" r:id="rId6"/>
    <p:sldId id="422" r:id="rId7"/>
    <p:sldId id="424" r:id="rId8"/>
    <p:sldId id="438" r:id="rId9"/>
    <p:sldId id="443" r:id="rId10"/>
    <p:sldId id="429" r:id="rId11"/>
    <p:sldId id="415" r:id="rId12"/>
    <p:sldId id="440" r:id="rId13"/>
    <p:sldId id="442" r:id="rId14"/>
    <p:sldId id="376"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CCFF99"/>
    <a:srgbClr val="FFCCFF"/>
    <a:srgbClr val="FFFFCC"/>
    <a:srgbClr val="CCFFFF"/>
    <a:srgbClr val="FFFF99"/>
    <a:srgbClr val="FFCC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5" autoAdjust="0"/>
    <p:restoredTop sz="78721" autoAdjust="0"/>
  </p:normalViewPr>
  <p:slideViewPr>
    <p:cSldViewPr snapToGrid="0">
      <p:cViewPr varScale="1">
        <p:scale>
          <a:sx n="82" d="100"/>
          <a:sy n="82" d="100"/>
        </p:scale>
        <p:origin x="102" y="2190"/>
      </p:cViewPr>
      <p:guideLst/>
    </p:cSldViewPr>
  </p:slideViewPr>
  <p:outlineViewPr>
    <p:cViewPr>
      <p:scale>
        <a:sx n="33" d="100"/>
        <a:sy n="33" d="100"/>
      </p:scale>
      <p:origin x="0" y="-6252"/>
    </p:cViewPr>
  </p:outlineViewPr>
  <p:notesTextViewPr>
    <p:cViewPr>
      <p:scale>
        <a:sx n="120" d="100"/>
        <a:sy n="120" d="100"/>
      </p:scale>
      <p:origin x="0" y="0"/>
    </p:cViewPr>
  </p:notesTextViewPr>
  <p:notesViewPr>
    <p:cSldViewPr snapToGrid="0">
      <p:cViewPr varScale="1">
        <p:scale>
          <a:sx n="56" d="100"/>
          <a:sy n="56" d="100"/>
        </p:scale>
        <p:origin x="26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2"/>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7" cy="498692"/>
          </a:xfrm>
          <a:prstGeom prst="rect">
            <a:avLst/>
          </a:prstGeom>
        </p:spPr>
        <p:txBody>
          <a:bodyPr vert="horz" lIns="91549" tIns="45774" rIns="91549"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7" cy="498692"/>
          </a:xfrm>
          <a:prstGeom prst="rect">
            <a:avLst/>
          </a:prstGeom>
        </p:spPr>
        <p:txBody>
          <a:bodyPr vert="horz" lIns="91549" tIns="45774" rIns="91549"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2"/>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7" cy="498692"/>
          </a:xfrm>
          <a:prstGeom prst="rect">
            <a:avLst/>
          </a:prstGeom>
        </p:spPr>
        <p:txBody>
          <a:bodyPr vert="horz" lIns="91549" tIns="45774" rIns="91549"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549" tIns="45774" rIns="91549"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ea typeface="+mn-ea"/>
              </a:rPr>
              <a:t>人権同和教育課ｅ</a:t>
            </a:r>
            <a:r>
              <a:rPr lang="en-US" altLang="ja-JP" dirty="0">
                <a:latin typeface="+mn-ea"/>
                <a:ea typeface="+mn-ea"/>
              </a:rPr>
              <a:t>-</a:t>
            </a:r>
            <a:r>
              <a:rPr lang="ja-JP" altLang="en-US" dirty="0">
                <a:latin typeface="+mn-ea"/>
                <a:ea typeface="+mn-ea"/>
              </a:rPr>
              <a:t>コンテンツ</a:t>
            </a:r>
            <a:r>
              <a:rPr lang="en-US" altLang="ja-JP" dirty="0">
                <a:latin typeface="+mn-ea"/>
                <a:ea typeface="+mn-ea"/>
              </a:rPr>
              <a:t>No.</a:t>
            </a:r>
            <a:r>
              <a:rPr lang="ja-JP" altLang="en-US" dirty="0">
                <a:latin typeface="+mn-ea"/>
                <a:ea typeface="+mn-ea"/>
              </a:rPr>
              <a:t>７</a:t>
            </a:r>
            <a:endParaRPr lang="en-US" altLang="ja-JP" dirty="0">
              <a:latin typeface="+mn-ea"/>
              <a:ea typeface="+mn-ea"/>
            </a:endParaRPr>
          </a:p>
          <a:p>
            <a:r>
              <a:rPr lang="ja-JP" altLang="en-US" dirty="0">
                <a:latin typeface="+mn-ea"/>
                <a:ea typeface="+mn-ea"/>
              </a:rPr>
              <a:t>「</a:t>
            </a:r>
            <a:r>
              <a:rPr lang="ja-JP" altLang="en-US" spc="-151" dirty="0">
                <a:latin typeface="+mn-ea"/>
                <a:ea typeface="+mn-ea"/>
              </a:rPr>
              <a:t>ＨＩＶ感染者等に対する偏見や差別をなくそう</a:t>
            </a:r>
            <a:r>
              <a:rPr lang="ja-JP" altLang="en-US" dirty="0">
                <a:latin typeface="+mn-ea"/>
                <a:ea typeface="+mn-ea"/>
              </a:rPr>
              <a:t>」</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0" indent="-287679" defTabSz="91389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04"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25"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47"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889"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31"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74"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16"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53315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a:t>
            </a:r>
            <a:r>
              <a:rPr lang="ja-JP" altLang="en-US" dirty="0">
                <a:latin typeface="+mn-ea"/>
              </a:rPr>
              <a:t>学校での取組に当たって配慮すべきことについて説明しま</a:t>
            </a:r>
            <a:r>
              <a:rPr lang="ja-JP" altLang="en-US" dirty="0"/>
              <a:t>す</a:t>
            </a:r>
            <a:r>
              <a:rPr kumimoji="1" lang="ja-JP" altLang="en-US" dirty="0"/>
              <a:t>。</a:t>
            </a:r>
            <a:r>
              <a:rPr lang="ja-JP" altLang="en-US" dirty="0">
                <a:latin typeface="+mn-ea"/>
              </a:rPr>
              <a:t>文部科学省は，エイズ教育の推進の目的として，「エイズを予防する能力や態度を育て，エイズに対するいたずらな不安や偏見を払拭すること」とし，人間尊重，男女平等の精神に基づく性に関する指導の一層の充実を図る必要があるとしています。学校においては，児童生徒が，</a:t>
            </a:r>
            <a:r>
              <a:rPr lang="ja-JP" altLang="en-US" kern="100" dirty="0">
                <a:latin typeface="+mn-ea"/>
                <a:cs typeface="Times New Roman" panose="02020603050405020304" pitchFamily="18" charset="0"/>
              </a:rPr>
              <a:t>感染・予防に係る不十分な知識，思い込みによる過度の危機意識，</a:t>
            </a:r>
            <a:r>
              <a:rPr lang="ja-JP" altLang="en-US" dirty="0">
                <a:latin typeface="+mn-ea"/>
              </a:rPr>
              <a:t>誤った認識などに惑わされることなく，発達段階に応じて，正しい知識を身に付け，患者や感染者に対する差別や偏見をなくすための取組をしていくことが大切です。その際は，学校・家庭・地域コミュニティ等の連携・協力が重要であるとともに，児童生徒自身の性的指向や性に対する考え方等には多様性があるため，性的マイノリティとされる児童生徒の心情や置かれた状況等に配慮しながら，取り組んでいく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214831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学習を行うに当たっては，</a:t>
            </a:r>
            <a:r>
              <a:rPr lang="ja-JP" altLang="ja-JP" dirty="0">
                <a:latin typeface="+mn-ea"/>
              </a:rPr>
              <a:t>文部科学省</a:t>
            </a:r>
            <a:r>
              <a:rPr lang="ja-JP" altLang="en-US" dirty="0">
                <a:latin typeface="+mn-ea"/>
              </a:rPr>
              <a:t>の</a:t>
            </a:r>
            <a:r>
              <a:rPr lang="ja-JP" altLang="ja-JP" dirty="0">
                <a:latin typeface="+mn-ea"/>
              </a:rPr>
              <a:t>保健学習及び保健指導の補助資料</a:t>
            </a:r>
            <a:r>
              <a:rPr lang="ja-JP" altLang="en-US" dirty="0">
                <a:latin typeface="+mn-ea"/>
              </a:rPr>
              <a:t>が参考になります。中学校用と高等学校用には，感染症についての学習資料の中で，誤解や偏見，差別の防止について取り扱っています。特に，指導上では，保健学習，特別活動，道徳，総合的な学習の時間など，性に関する指導や人権教育とも関連付けて，学習の充実を図っていくことが大切です。</a:t>
            </a:r>
          </a:p>
          <a:p>
            <a:r>
              <a:rPr lang="ja-JP" altLang="en-US" dirty="0">
                <a:latin typeface="+mn-ea"/>
              </a:rPr>
              <a:t>また，保健体育担当教員や養護教諭等との連携を図ることが効果的です。</a:t>
            </a:r>
            <a:endParaRPr kumimoji="1" lang="ja-JP" altLang="en-US" u="none"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153925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他にも参考資料として，日本学校保健会が出している資料や，人権同和教育課の平成</a:t>
            </a:r>
            <a:r>
              <a:rPr kumimoji="1" lang="en-US" altLang="ja-JP" dirty="0">
                <a:solidFill>
                  <a:schemeClr val="tx1"/>
                </a:solidFill>
                <a:latin typeface="+mn-ea"/>
                <a:ea typeface="+mn-ea"/>
              </a:rPr>
              <a:t>31</a:t>
            </a:r>
            <a:r>
              <a:rPr kumimoji="1" lang="ja-JP" altLang="en-US" dirty="0">
                <a:solidFill>
                  <a:schemeClr val="tx1"/>
                </a:solidFill>
                <a:latin typeface="+mn-ea"/>
                <a:ea typeface="+mn-ea"/>
              </a:rPr>
              <a:t>年度版「なくそう差別　築こう明るい社会」もありますので，指導の参考にしてください。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333666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最後に</a:t>
            </a:r>
            <a:r>
              <a:rPr lang="ja-JP" altLang="en-US" dirty="0"/>
              <a:t>，</a:t>
            </a:r>
            <a:r>
              <a:rPr lang="ja-JP" altLang="ja-JP" dirty="0"/>
              <a:t>人権教育は全ての教育の基本</a:t>
            </a:r>
            <a:r>
              <a:rPr lang="ja-JP" altLang="en-US" dirty="0"/>
              <a:t>です。</a:t>
            </a:r>
            <a:endParaRPr lang="en-US" altLang="ja-JP"/>
          </a:p>
          <a:p>
            <a:r>
              <a:rPr lang="ja-JP" altLang="ja-JP"/>
              <a:t>子ども</a:t>
            </a:r>
            <a:r>
              <a:rPr lang="ja-JP" altLang="ja-JP" dirty="0"/>
              <a:t>たちが，</a:t>
            </a:r>
            <a:r>
              <a:rPr lang="ja-JP" altLang="en-US" dirty="0"/>
              <a:t>「</a:t>
            </a:r>
            <a:r>
              <a:rPr lang="ja-JP" altLang="ja-JP" dirty="0"/>
              <a:t>今日も行きたい</a:t>
            </a:r>
            <a:r>
              <a:rPr lang="ja-JP" altLang="en-US" dirty="0"/>
              <a:t>」</a:t>
            </a:r>
            <a:r>
              <a:rPr lang="ja-JP" altLang="ja-JP" dirty="0"/>
              <a:t>と思う学校づくりを進めましょう。</a:t>
            </a:r>
          </a:p>
          <a:p>
            <a:endParaRPr lang="ja-JP" altLang="ja-JP" dirty="0"/>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このコンテンツでは，次の３つの項目について，学習します。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１「</a:t>
            </a:r>
            <a:r>
              <a:rPr lang="ja-JP" altLang="en-US" dirty="0">
                <a:latin typeface="+mn-ea"/>
                <a:ea typeface="+mn-ea"/>
              </a:rPr>
              <a:t>エイズ患者・</a:t>
            </a:r>
            <a:r>
              <a:rPr lang="en-US" altLang="ja-JP" dirty="0">
                <a:latin typeface="+mn-ea"/>
                <a:ea typeface="+mn-ea"/>
              </a:rPr>
              <a:t>HIV</a:t>
            </a:r>
            <a:r>
              <a:rPr lang="ja-JP" altLang="en-US" dirty="0">
                <a:latin typeface="+mn-ea"/>
                <a:ea typeface="+mn-ea"/>
              </a:rPr>
              <a:t>感染者やその家族に関して起きている人権問題</a:t>
            </a:r>
            <a:r>
              <a:rPr kumimoji="1" lang="ja-JP" altLang="en-US" dirty="0">
                <a:solidFill>
                  <a:schemeClr val="tx1"/>
                </a:solidFill>
                <a:latin typeface="+mn-ea"/>
                <a:ea typeface="+mn-ea"/>
              </a:rPr>
              <a:t>」</a:t>
            </a:r>
            <a:endParaRPr kumimoji="1" lang="en-US" altLang="ja-JP" dirty="0">
              <a:solidFill>
                <a:schemeClr val="tx1"/>
              </a:solidFill>
              <a:latin typeface="+mn-ea"/>
              <a:ea typeface="+mn-ea"/>
            </a:endParaRPr>
          </a:p>
          <a:p>
            <a:r>
              <a:rPr kumimoji="1" lang="ja-JP" altLang="en-US" baseline="0" dirty="0">
                <a:solidFill>
                  <a:schemeClr val="tx1"/>
                </a:solidFill>
                <a:latin typeface="+mn-ea"/>
                <a:ea typeface="+mn-ea"/>
              </a:rPr>
              <a:t>２</a:t>
            </a:r>
            <a:r>
              <a:rPr kumimoji="1" lang="ja-JP" altLang="en-US" dirty="0">
                <a:solidFill>
                  <a:schemeClr val="tx1"/>
                </a:solidFill>
                <a:latin typeface="+mn-ea"/>
                <a:ea typeface="+mn-ea"/>
              </a:rPr>
              <a:t>「エイズ対策に係る法令等</a:t>
            </a:r>
            <a:r>
              <a:rPr lang="ja-JP" altLang="en-US" dirty="0">
                <a:latin typeface="+mn-ea"/>
                <a:ea typeface="+mn-ea"/>
              </a:rPr>
              <a:t>及び差別解消のための啓発活動」</a:t>
            </a:r>
            <a:endParaRPr lang="en-US" altLang="ja-JP" dirty="0">
              <a:latin typeface="+mn-ea"/>
              <a:ea typeface="+mn-ea"/>
            </a:endParaRPr>
          </a:p>
          <a:p>
            <a:r>
              <a:rPr kumimoji="1" lang="ja-JP" altLang="en-US" dirty="0">
                <a:solidFill>
                  <a:schemeClr val="tx1"/>
                </a:solidFill>
                <a:latin typeface="+mn-ea"/>
                <a:ea typeface="+mn-ea"/>
              </a:rPr>
              <a:t>３「学校での取組に当たって」</a:t>
            </a:r>
            <a:endParaRPr kumimoji="1" lang="en-US" altLang="ja-JP" dirty="0">
              <a:solidFill>
                <a:schemeClr val="tx1"/>
              </a:solidFill>
              <a:latin typeface="+mn-ea"/>
              <a:ea typeface="+mn-ea"/>
            </a:endParaRPr>
          </a:p>
          <a:p>
            <a:endParaRPr kumimoji="1" lang="en-US" altLang="ja-JP" dirty="0">
              <a:latin typeface="+mn-ea"/>
              <a:ea typeface="+mn-ea"/>
            </a:endParaRP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平成</a:t>
            </a:r>
            <a:r>
              <a:rPr kumimoji="1" lang="en-US" altLang="ja-JP" dirty="0">
                <a:solidFill>
                  <a:schemeClr val="tx1"/>
                </a:solidFill>
                <a:latin typeface="+mn-ea"/>
                <a:ea typeface="+mn-ea"/>
              </a:rPr>
              <a:t>29</a:t>
            </a:r>
            <a:r>
              <a:rPr kumimoji="1" lang="ja-JP" altLang="en-US" dirty="0">
                <a:solidFill>
                  <a:schemeClr val="tx1"/>
                </a:solidFill>
                <a:latin typeface="+mn-ea"/>
                <a:ea typeface="+mn-ea"/>
              </a:rPr>
              <a:t>年に内閣府が行った「人権擁護に関する世論調査」で，「エイズ患者・ＨＩＶ感染者やその家族に関し，現在どのような人権問題が起きていると思いますか？」という質問の回答として，「結婚問題で周囲の反対を受けること」</a:t>
            </a:r>
            <a:r>
              <a:rPr kumimoji="1" lang="en-US" altLang="ja-JP" dirty="0">
                <a:solidFill>
                  <a:schemeClr val="tx1"/>
                </a:solidFill>
                <a:latin typeface="+mn-ea"/>
                <a:ea typeface="+mn-ea"/>
              </a:rPr>
              <a:t>48.9%</a:t>
            </a:r>
            <a:r>
              <a:rPr kumimoji="1" lang="ja-JP" altLang="en-US" dirty="0" err="1">
                <a:solidFill>
                  <a:schemeClr val="tx1"/>
                </a:solidFill>
                <a:latin typeface="+mn-ea"/>
                <a:ea typeface="+mn-ea"/>
              </a:rPr>
              <a:t>，</a:t>
            </a:r>
            <a:r>
              <a:rPr kumimoji="1" lang="ja-JP" altLang="en-US" dirty="0">
                <a:solidFill>
                  <a:schemeClr val="tx1"/>
                </a:solidFill>
                <a:latin typeface="+mn-ea"/>
                <a:ea typeface="+mn-ea"/>
              </a:rPr>
              <a:t>「差別的な言動をされること」</a:t>
            </a:r>
            <a:r>
              <a:rPr kumimoji="1" lang="en-US" altLang="ja-JP" dirty="0">
                <a:solidFill>
                  <a:schemeClr val="tx1"/>
                </a:solidFill>
                <a:latin typeface="+mn-ea"/>
                <a:ea typeface="+mn-ea"/>
              </a:rPr>
              <a:t>37.7%</a:t>
            </a:r>
            <a:r>
              <a:rPr kumimoji="1" lang="ja-JP" altLang="en-US" dirty="0" err="1">
                <a:solidFill>
                  <a:schemeClr val="tx1"/>
                </a:solidFill>
                <a:latin typeface="+mn-ea"/>
                <a:ea typeface="+mn-ea"/>
              </a:rPr>
              <a:t>，</a:t>
            </a:r>
            <a:r>
              <a:rPr kumimoji="1" lang="ja-JP" altLang="en-US" dirty="0">
                <a:solidFill>
                  <a:schemeClr val="tx1"/>
                </a:solidFill>
                <a:latin typeface="+mn-ea"/>
                <a:ea typeface="+mn-ea"/>
              </a:rPr>
              <a:t>などがありました。</a:t>
            </a:r>
          </a:p>
          <a:p>
            <a:endParaRPr kumimoji="1" lang="ja-JP" altLang="en-US"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285274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cs typeface="Times New Roman" panose="02020603050405020304" pitchFamily="18" charset="0"/>
              </a:rPr>
              <a:t>かつて，エイズ患者やＨＩＶ感染者等に対する差別や偏見が社会問題になった時があります。</a:t>
            </a:r>
            <a:r>
              <a:rPr lang="ja-JP" altLang="en-US" kern="100" dirty="0">
                <a:latin typeface="+mn-ea"/>
                <a:cs typeface="Times New Roman" panose="02020603050405020304" pitchFamily="18" charset="0"/>
              </a:rPr>
              <a:t>エイズは</a:t>
            </a:r>
            <a:r>
              <a:rPr lang="en-US" altLang="ja-JP" kern="100" dirty="0">
                <a:latin typeface="+mn-ea"/>
                <a:cs typeface="Times New Roman" panose="02020603050405020304" pitchFamily="18" charset="0"/>
              </a:rPr>
              <a:t>1981</a:t>
            </a:r>
            <a:r>
              <a:rPr lang="ja-JP" altLang="en-US" kern="100" dirty="0">
                <a:latin typeface="+mn-ea"/>
                <a:cs typeface="Times New Roman" panose="02020603050405020304" pitchFamily="18" charset="0"/>
              </a:rPr>
              <a:t>年に，</a:t>
            </a:r>
            <a:r>
              <a:rPr lang="ja-JP" altLang="ja-JP" kern="100" dirty="0">
                <a:latin typeface="+mn-ea"/>
                <a:cs typeface="Times New Roman" panose="02020603050405020304" pitchFamily="18" charset="0"/>
              </a:rPr>
              <a:t>アメリカの新聞が，「ゲイ男性に肺炎」の見出しで，</a:t>
            </a:r>
            <a:r>
              <a:rPr lang="ja-JP" altLang="en-US" kern="100" dirty="0">
                <a:latin typeface="+mn-ea"/>
                <a:cs typeface="Times New Roman" panose="02020603050405020304" pitchFamily="18" charset="0"/>
              </a:rPr>
              <a:t>男性同性愛者に</a:t>
            </a:r>
            <a:r>
              <a:rPr lang="ja-JP" altLang="ja-JP" kern="100" dirty="0">
                <a:latin typeface="+mn-ea"/>
                <a:cs typeface="Times New Roman" panose="02020603050405020304" pitchFamily="18" charset="0"/>
              </a:rPr>
              <a:t>原因不明の重い肺炎が発生していることを伝えたのが発端</a:t>
            </a:r>
            <a:r>
              <a:rPr lang="ja-JP" altLang="en-US" kern="100" dirty="0">
                <a:latin typeface="+mn-ea"/>
                <a:cs typeface="Times New Roman" panose="02020603050405020304" pitchFamily="18" charset="0"/>
              </a:rPr>
              <a:t>でした。未知の感染症が突然発生したことにより，人々に驚きや不安等を与えました。</a:t>
            </a:r>
            <a:r>
              <a:rPr lang="ja-JP" altLang="en-US" dirty="0">
                <a:latin typeface="+mn-ea"/>
              </a:rPr>
              <a:t>国内における初期のＨＩＶ感染者の大半は，ＨＩＶが混入した輸入非加熱血液製剤からの感染であり，多くの血友病患者の方がＨＩＶに感染しました。</a:t>
            </a:r>
            <a:r>
              <a:rPr lang="ja-JP" altLang="en-US" kern="100" dirty="0">
                <a:latin typeface="+mn-ea"/>
                <a:cs typeface="Times New Roman" panose="02020603050405020304" pitchFamily="18" charset="0"/>
              </a:rPr>
              <a:t>そして，</a:t>
            </a:r>
            <a:r>
              <a:rPr lang="ja-JP" altLang="ja-JP" kern="100" dirty="0">
                <a:latin typeface="+mn-ea"/>
                <a:cs typeface="Times New Roman" panose="02020603050405020304" pitchFamily="18" charset="0"/>
              </a:rPr>
              <a:t>エイズ患者やＨＩＶ感染者を社会から疎外</a:t>
            </a:r>
            <a:r>
              <a:rPr lang="ja-JP" altLang="en-US" kern="100" dirty="0">
                <a:latin typeface="+mn-ea"/>
                <a:cs typeface="Times New Roman" panose="02020603050405020304" pitchFamily="18" charset="0"/>
              </a:rPr>
              <a:t>するという</a:t>
            </a:r>
            <a:r>
              <a:rPr lang="ja-JP" altLang="ja-JP" kern="100" dirty="0">
                <a:latin typeface="+mn-ea"/>
                <a:cs typeface="Times New Roman" panose="02020603050405020304" pitchFamily="18" charset="0"/>
              </a:rPr>
              <a:t>（エイズパニック）</a:t>
            </a:r>
            <a:r>
              <a:rPr lang="ja-JP" altLang="en-US" kern="100" dirty="0">
                <a:latin typeface="+mn-ea"/>
                <a:cs typeface="Times New Roman" panose="02020603050405020304" pitchFamily="18" charset="0"/>
              </a:rPr>
              <a:t>が起こりました。</a:t>
            </a:r>
            <a:r>
              <a:rPr lang="ja-JP" altLang="ja-JP" kern="100" dirty="0">
                <a:latin typeface="+mn-ea"/>
                <a:cs typeface="Times New Roman" panose="02020603050405020304" pitchFamily="18" charset="0"/>
              </a:rPr>
              <a:t>得体の知れない病気への恐怖と忌避意識</a:t>
            </a:r>
            <a:r>
              <a:rPr lang="ja-JP" altLang="en-US" kern="100" dirty="0">
                <a:latin typeface="+mn-ea"/>
                <a:cs typeface="Times New Roman" panose="02020603050405020304" pitchFamily="18" charset="0"/>
              </a:rPr>
              <a:t>から，</a:t>
            </a:r>
            <a:r>
              <a:rPr lang="ja-JP" altLang="ja-JP" kern="100" dirty="0">
                <a:latin typeface="+mn-ea"/>
                <a:cs typeface="Times New Roman" panose="02020603050405020304" pitchFamily="18" charset="0"/>
              </a:rPr>
              <a:t>同性愛者や外国人への偏見</a:t>
            </a:r>
            <a:r>
              <a:rPr lang="ja-JP" altLang="en-US" kern="100" dirty="0">
                <a:latin typeface="+mn-ea"/>
                <a:cs typeface="Times New Roman" panose="02020603050405020304" pitchFamily="18" charset="0"/>
              </a:rPr>
              <a:t>という，</a:t>
            </a:r>
            <a:r>
              <a:rPr lang="ja-JP" altLang="ja-JP" kern="100" dirty="0">
                <a:latin typeface="+mn-ea"/>
                <a:cs typeface="Times New Roman" panose="02020603050405020304" pitchFamily="18" charset="0"/>
              </a:rPr>
              <a:t>負の連鎖によ</a:t>
            </a:r>
            <a:r>
              <a:rPr lang="ja-JP" altLang="en-US" kern="100" dirty="0">
                <a:latin typeface="+mn-ea"/>
                <a:cs typeface="Times New Roman" panose="02020603050405020304" pitchFamily="18" charset="0"/>
              </a:rPr>
              <a:t>る</a:t>
            </a:r>
            <a:r>
              <a:rPr lang="ja-JP" altLang="ja-JP" kern="100" dirty="0">
                <a:latin typeface="+mn-ea"/>
                <a:cs typeface="Times New Roman" panose="02020603050405020304" pitchFamily="18" charset="0"/>
              </a:rPr>
              <a:t>二重の差別構造</a:t>
            </a:r>
            <a:r>
              <a:rPr lang="ja-JP" altLang="en-US" kern="100" dirty="0">
                <a:latin typeface="+mn-ea"/>
                <a:cs typeface="Times New Roman" panose="02020603050405020304" pitchFamily="18" charset="0"/>
              </a:rPr>
              <a:t>も作り出しました。このような社会問題が起きた背景には，感染・予防に係る不十分な知識，思い込みによる過度の危機意識，感染症に対する間違った認識があります。</a:t>
            </a:r>
            <a:endParaRPr lang="ja-JP" altLang="en-US"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422261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485">
              <a:defRPr/>
            </a:pPr>
            <a:r>
              <a:rPr lang="ja-JP" altLang="en-US" kern="100" dirty="0">
                <a:latin typeface="+mn-ea"/>
                <a:cs typeface="Times New Roman" panose="02020603050405020304" pitchFamily="18" charset="0"/>
              </a:rPr>
              <a:t>原因不明で有効な治療法がなく死に至る病であった時代の認識のままでいると，感染を心配する人たちを検査や治療から遠ざけ，さらに偏見や差別を招く一因となっています。</a:t>
            </a:r>
            <a:r>
              <a:rPr lang="ja-JP" altLang="en-US" dirty="0">
                <a:latin typeface="+mn-ea"/>
                <a:cs typeface="Times New Roman" panose="02020603050405020304" pitchFamily="18" charset="0"/>
              </a:rPr>
              <a:t>まずは，エイズ患者やＨＩＶ感染者等に対する</a:t>
            </a:r>
            <a:r>
              <a:rPr lang="ja-JP" altLang="en-US" dirty="0">
                <a:latin typeface="+mn-ea"/>
              </a:rPr>
              <a:t>正しい知識と理解を深めることが大切です。ＨＩＶとは，（ヒト免疫不全ウイルス）で，エイズの原因となる免疫機能を低下させるウイルスのことです。エイズとは，ＨＩＶに感染したあと，数年間自覚症状のない時期が続き，その間に様々な病原体などから体を守っている免疫機能が徐々に働かなくなる病気のことです。</a:t>
            </a:r>
          </a:p>
          <a:p>
            <a:pPr defTabSz="915485">
              <a:defRPr/>
            </a:pPr>
            <a:endParaRPr lang="ja-JP" altLang="en-US" dirty="0">
              <a:latin typeface="+mn-ea"/>
            </a:endParaRPr>
          </a:p>
          <a:p>
            <a:pPr defTabSz="915485">
              <a:defRPr/>
            </a:pPr>
            <a:endParaRPr lang="ja-JP" altLang="en-US" dirty="0">
              <a:latin typeface="+mn-ea"/>
            </a:endParaRPr>
          </a:p>
          <a:p>
            <a:pPr defTabSz="915485">
              <a:defRPr/>
            </a:pPr>
            <a:endParaRPr lang="ja-JP" altLang="en-US" dirty="0">
              <a:solidFill>
                <a:srgbClr val="0070C0"/>
              </a:solidFill>
              <a:latin typeface="ＤＦ特太ゴシック体" panose="020B0509000000000000" pitchFamily="49" charset="-128"/>
              <a:ea typeface="ＤＦ特太ゴシック体" panose="020B0509000000000000"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284576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ＨＩＶは，握手や咳，くしゃみ，トイレ，風呂等の日常生活では感染しません。ＨＩＶ感染者の主な感染経路は，「性的接触による感染」「血液からの感染」「母子感染」の</a:t>
            </a:r>
            <a:r>
              <a:rPr kumimoji="1" lang="en-US" altLang="ja-JP" dirty="0">
                <a:solidFill>
                  <a:schemeClr val="tx1"/>
                </a:solidFill>
                <a:latin typeface="+mn-ea"/>
                <a:ea typeface="+mn-ea"/>
              </a:rPr>
              <a:t>3</a:t>
            </a:r>
            <a:r>
              <a:rPr kumimoji="1" lang="ja-JP" altLang="en-US" dirty="0">
                <a:solidFill>
                  <a:schemeClr val="tx1"/>
                </a:solidFill>
                <a:latin typeface="+mn-ea"/>
                <a:ea typeface="+mn-ea"/>
              </a:rPr>
              <a:t>つです。現在，国内では，性行為による感染が最大の感染経路となっていますが，</a:t>
            </a:r>
            <a:endParaRPr kumimoji="1" lang="ja-JP" altLang="en-US" dirty="0"/>
          </a:p>
          <a:p>
            <a:pPr defTabSz="915485">
              <a:defRPr/>
            </a:pPr>
            <a:r>
              <a:rPr lang="ja-JP" altLang="en-US" kern="100" dirty="0">
                <a:latin typeface="+mn-ea"/>
                <a:cs typeface="Times New Roman" panose="02020603050405020304" pitchFamily="18" charset="0"/>
              </a:rPr>
              <a:t>治療法の進歩により，仮に</a:t>
            </a:r>
            <a:r>
              <a:rPr lang="en-US" altLang="ja-JP" kern="100" dirty="0">
                <a:latin typeface="+mn-ea"/>
                <a:cs typeface="Times New Roman" panose="02020603050405020304" pitchFamily="18" charset="0"/>
              </a:rPr>
              <a:t>HIV</a:t>
            </a:r>
            <a:r>
              <a:rPr lang="ja-JP" altLang="ja-JP" kern="100" dirty="0">
                <a:latin typeface="+mn-ea"/>
                <a:cs typeface="Times New Roman" panose="02020603050405020304" pitchFamily="18" charset="0"/>
              </a:rPr>
              <a:t>に感染してもすぐにエイズを発症するわけではありません。</a:t>
            </a:r>
            <a:r>
              <a:rPr lang="ja-JP" altLang="en-US" kern="100" spc="-20" dirty="0">
                <a:latin typeface="+mn-ea"/>
                <a:cs typeface="Times New Roman" panose="02020603050405020304" pitchFamily="18" charset="0"/>
              </a:rPr>
              <a:t>早期発見・早期治療を適切に行うことで，</a:t>
            </a:r>
            <a:r>
              <a:rPr lang="ja-JP" altLang="ja-JP" kern="100" spc="-20" dirty="0">
                <a:latin typeface="+mn-ea"/>
                <a:cs typeface="Times New Roman" panose="02020603050405020304" pitchFamily="18" charset="0"/>
              </a:rPr>
              <a:t>エイズ</a:t>
            </a:r>
            <a:r>
              <a:rPr lang="ja-JP" altLang="en-US" kern="100" spc="-20" dirty="0">
                <a:latin typeface="+mn-ea"/>
                <a:cs typeface="Times New Roman" panose="02020603050405020304" pitchFamily="18" charset="0"/>
              </a:rPr>
              <a:t>の</a:t>
            </a:r>
            <a:r>
              <a:rPr lang="ja-JP" altLang="ja-JP" kern="100" spc="-20" dirty="0">
                <a:latin typeface="+mn-ea"/>
                <a:cs typeface="Times New Roman" panose="02020603050405020304" pitchFamily="18" charset="0"/>
              </a:rPr>
              <a:t>発症を</a:t>
            </a:r>
            <a:r>
              <a:rPr lang="ja-JP" altLang="en-US" kern="100" spc="-20" dirty="0">
                <a:latin typeface="+mn-ea"/>
                <a:cs typeface="Times New Roman" panose="02020603050405020304" pitchFamily="18" charset="0"/>
              </a:rPr>
              <a:t>予防し，他人への感染リスクも大きく低下させることができます。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322138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次に，エイズ対策に係る主な法令等について，説明します。昭和</a:t>
            </a:r>
            <a:r>
              <a:rPr kumimoji="1" lang="en-US" altLang="ja-JP" dirty="0">
                <a:solidFill>
                  <a:schemeClr val="tx1"/>
                </a:solidFill>
                <a:latin typeface="+mn-ea"/>
                <a:ea typeface="+mn-ea"/>
              </a:rPr>
              <a:t>60</a:t>
            </a:r>
            <a:r>
              <a:rPr kumimoji="1" lang="ja-JP" altLang="en-US" dirty="0">
                <a:solidFill>
                  <a:schemeClr val="tx1"/>
                </a:solidFill>
                <a:latin typeface="+mn-ea"/>
                <a:ea typeface="+mn-ea"/>
              </a:rPr>
              <a:t>年に，日本で最初のエイズ患者が認定され，昭和</a:t>
            </a:r>
            <a:r>
              <a:rPr kumimoji="1" lang="en-US" altLang="ja-JP" dirty="0">
                <a:solidFill>
                  <a:schemeClr val="tx1"/>
                </a:solidFill>
                <a:latin typeface="+mn-ea"/>
                <a:ea typeface="+mn-ea"/>
              </a:rPr>
              <a:t>62</a:t>
            </a:r>
            <a:r>
              <a:rPr kumimoji="1" lang="ja-JP" altLang="en-US" dirty="0">
                <a:solidFill>
                  <a:schemeClr val="tx1"/>
                </a:solidFill>
                <a:latin typeface="+mn-ea"/>
                <a:ea typeface="+mn-ea"/>
              </a:rPr>
              <a:t>年のエイズ問題総合対策大綱決定後，平成元年に「後天性免疫不全症候群の予防に関する法律」（エイズ予防法）が施行されました。そのあと，平成</a:t>
            </a:r>
            <a:r>
              <a:rPr kumimoji="1" lang="en-US" altLang="ja-JP" dirty="0">
                <a:solidFill>
                  <a:schemeClr val="tx1"/>
                </a:solidFill>
                <a:latin typeface="+mn-ea"/>
                <a:ea typeface="+mn-ea"/>
              </a:rPr>
              <a:t>11</a:t>
            </a:r>
            <a:r>
              <a:rPr kumimoji="1" lang="ja-JP" altLang="en-US" dirty="0">
                <a:solidFill>
                  <a:schemeClr val="tx1"/>
                </a:solidFill>
                <a:latin typeface="+mn-ea"/>
                <a:ea typeface="+mn-ea"/>
              </a:rPr>
              <a:t>年</a:t>
            </a:r>
            <a:r>
              <a:rPr lang="ja-JP" altLang="en-US" dirty="0">
                <a:latin typeface="+mn-ea"/>
              </a:rPr>
              <a:t>に「感染症の予防及び感染症の患者に対する医療に関する法律」（感染症予防法）が施行され，この法に基づき　「後天性免疫不全症候群に関する特定感染症予防指針」（エイズ予防指針）の公示となり，施策の中に，普及啓発及び教育が盛り込まれました。</a:t>
            </a:r>
            <a:r>
              <a:rPr kumimoji="1" lang="ja-JP" altLang="en-US" dirty="0">
                <a:solidFill>
                  <a:schemeClr val="tx1"/>
                </a:solidFill>
                <a:latin typeface="+mn-ea"/>
                <a:ea typeface="+mn-ea"/>
              </a:rPr>
              <a:t>エイズ予防指針は，エイズの発生動向を踏まえ，三度の見直しが行われ，直近の改正については，平成</a:t>
            </a:r>
            <a:r>
              <a:rPr kumimoji="1" lang="en-US" altLang="ja-JP" dirty="0">
                <a:solidFill>
                  <a:schemeClr val="tx1"/>
                </a:solidFill>
                <a:latin typeface="+mn-ea"/>
                <a:ea typeface="+mn-ea"/>
              </a:rPr>
              <a:t>30</a:t>
            </a:r>
            <a:r>
              <a:rPr kumimoji="1" lang="ja-JP" altLang="en-US" dirty="0">
                <a:solidFill>
                  <a:schemeClr val="tx1"/>
                </a:solidFill>
                <a:latin typeface="+mn-ea"/>
                <a:ea typeface="+mn-ea"/>
              </a:rPr>
              <a:t>年</a:t>
            </a:r>
            <a:r>
              <a:rPr kumimoji="1" lang="en-US" altLang="ja-JP" dirty="0">
                <a:solidFill>
                  <a:schemeClr val="tx1"/>
                </a:solidFill>
                <a:latin typeface="+mn-ea"/>
                <a:ea typeface="+mn-ea"/>
              </a:rPr>
              <a:t>1</a:t>
            </a:r>
            <a:r>
              <a:rPr kumimoji="1" lang="ja-JP" altLang="en-US" dirty="0">
                <a:solidFill>
                  <a:schemeClr val="tx1"/>
                </a:solidFill>
                <a:latin typeface="+mn-ea"/>
                <a:ea typeface="+mn-ea"/>
              </a:rPr>
              <a:t>月から施行されています。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391514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latin typeface="+mn-ea"/>
              </a:rPr>
              <a:t>　「後天性免疫不全症候群に関する特定感染症予防指針」（新エイズ予防指針）では，エイズ予防指針に基づき，国と地方の役割分担の下，人権を尊重しつつ，普及啓発及び教育，検査・相談体制の充実，医療の提供などの施策に取り組むこととしている　と示され，教育機関等での普及啓発については，「国及び地方公共団体は，感染の危険にさらされている者のみならず，日本に在住する全ての人々に対して，感染に関する正しい知識を普及できるように，学校教育及び社会教育との連携を強化して，対象者に応じた効果的な教育資材を開発すること等により，具体的な普及啓発活動を行うことが重要である。」</a:t>
            </a:r>
            <a:r>
              <a:rPr lang="ja-JP" altLang="en-US" dirty="0">
                <a:latin typeface="+mn-ea"/>
              </a:rPr>
              <a:t>となっております。</a:t>
            </a:r>
            <a:endParaRPr lang="ja-JP" altLang="ja-JP" kern="100" dirty="0">
              <a:latin typeface="+mn-ea"/>
              <a:cs typeface="Times New Roman" panose="02020603050405020304" pitchFamily="18" charset="0"/>
            </a:endParaRPr>
          </a:p>
          <a:p>
            <a:br>
              <a:rPr lang="ja-JP" altLang="en-US" dirty="0"/>
            </a:br>
            <a:endParaRPr lang="ja-JP" altLang="en-US" dirty="0">
              <a:latin typeface="ShinGoPro-Regular"/>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103119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ＨＩＶ感染者等に関する差別解消のための啓発活動としましては，世界保健機関（ＷＨＯ）が</a:t>
            </a:r>
            <a:r>
              <a:rPr kumimoji="1" lang="en-US" altLang="ja-JP" dirty="0">
                <a:solidFill>
                  <a:schemeClr val="tx1"/>
                </a:solidFill>
                <a:latin typeface="+mn-ea"/>
                <a:ea typeface="+mn-ea"/>
              </a:rPr>
              <a:t>1988</a:t>
            </a:r>
            <a:r>
              <a:rPr kumimoji="1" lang="ja-JP" altLang="en-US" dirty="0">
                <a:solidFill>
                  <a:schemeClr val="tx1"/>
                </a:solidFill>
                <a:latin typeface="+mn-ea"/>
                <a:ea typeface="+mn-ea"/>
              </a:rPr>
              <a:t>年</a:t>
            </a:r>
            <a:r>
              <a:rPr kumimoji="1" lang="en-US" altLang="ja-JP" dirty="0">
                <a:solidFill>
                  <a:schemeClr val="tx1"/>
                </a:solidFill>
                <a:latin typeface="+mn-ea"/>
                <a:ea typeface="+mn-ea"/>
              </a:rPr>
              <a:t>(</a:t>
            </a:r>
            <a:r>
              <a:rPr kumimoji="1" lang="ja-JP" altLang="en-US" dirty="0">
                <a:solidFill>
                  <a:schemeClr val="tx1"/>
                </a:solidFill>
                <a:latin typeface="+mn-ea"/>
                <a:ea typeface="+mn-ea"/>
              </a:rPr>
              <a:t>昭和</a:t>
            </a:r>
            <a:r>
              <a:rPr kumimoji="1" lang="en-US" altLang="ja-JP" dirty="0">
                <a:solidFill>
                  <a:schemeClr val="tx1"/>
                </a:solidFill>
                <a:latin typeface="+mn-ea"/>
                <a:ea typeface="+mn-ea"/>
              </a:rPr>
              <a:t>63</a:t>
            </a:r>
            <a:r>
              <a:rPr kumimoji="1" lang="ja-JP" altLang="en-US" dirty="0">
                <a:solidFill>
                  <a:schemeClr val="tx1"/>
                </a:solidFill>
                <a:latin typeface="+mn-ea"/>
                <a:ea typeface="+mn-ea"/>
              </a:rPr>
              <a:t>年</a:t>
            </a:r>
            <a:r>
              <a:rPr kumimoji="1" lang="en-US" altLang="ja-JP" dirty="0">
                <a:solidFill>
                  <a:schemeClr val="tx1"/>
                </a:solidFill>
                <a:latin typeface="+mn-ea"/>
                <a:ea typeface="+mn-ea"/>
              </a:rPr>
              <a:t>)</a:t>
            </a:r>
            <a:r>
              <a:rPr kumimoji="1" lang="ja-JP" altLang="en-US" dirty="0">
                <a:solidFill>
                  <a:schemeClr val="tx1"/>
                </a:solidFill>
                <a:latin typeface="+mn-ea"/>
                <a:ea typeface="+mn-ea"/>
              </a:rPr>
              <a:t>に</a:t>
            </a:r>
            <a:r>
              <a:rPr kumimoji="1" lang="en-US" altLang="ja-JP" dirty="0">
                <a:solidFill>
                  <a:schemeClr val="tx1"/>
                </a:solidFill>
                <a:latin typeface="+mn-ea"/>
                <a:ea typeface="+mn-ea"/>
              </a:rPr>
              <a:t>12</a:t>
            </a:r>
            <a:r>
              <a:rPr kumimoji="1" lang="ja-JP" altLang="en-US" dirty="0">
                <a:solidFill>
                  <a:schemeClr val="tx1"/>
                </a:solidFill>
                <a:latin typeface="+mn-ea"/>
                <a:ea typeface="+mn-ea"/>
              </a:rPr>
              <a:t>月</a:t>
            </a:r>
            <a:r>
              <a:rPr kumimoji="1" lang="en-US" altLang="ja-JP" dirty="0">
                <a:solidFill>
                  <a:schemeClr val="tx1"/>
                </a:solidFill>
                <a:latin typeface="+mn-ea"/>
                <a:ea typeface="+mn-ea"/>
              </a:rPr>
              <a:t>1</a:t>
            </a:r>
            <a:r>
              <a:rPr kumimoji="1" lang="ja-JP" altLang="en-US" dirty="0">
                <a:solidFill>
                  <a:schemeClr val="tx1"/>
                </a:solidFill>
                <a:latin typeface="+mn-ea"/>
                <a:ea typeface="+mn-ea"/>
              </a:rPr>
              <a:t>日を「世界エイズデー」と定め，毎年この日は，世界的レベルでのエイズ蔓延防止と，感染者等に対する差別解消を図ることを目的として様々なイベントが実施されています。鹿児島県では，平成</a:t>
            </a:r>
            <a:r>
              <a:rPr kumimoji="1" lang="en-US" altLang="ja-JP" dirty="0">
                <a:solidFill>
                  <a:schemeClr val="tx1"/>
                </a:solidFill>
                <a:latin typeface="+mn-ea"/>
                <a:ea typeface="+mn-ea"/>
              </a:rPr>
              <a:t>9</a:t>
            </a:r>
            <a:r>
              <a:rPr kumimoji="1" lang="ja-JP" altLang="en-US" dirty="0">
                <a:solidFill>
                  <a:schemeClr val="tx1"/>
                </a:solidFill>
                <a:latin typeface="+mn-ea"/>
                <a:ea typeface="+mn-ea"/>
              </a:rPr>
              <a:t>年から，「世界エイズデー」を中心とした</a:t>
            </a:r>
            <a:r>
              <a:rPr kumimoji="1" lang="en-US" altLang="ja-JP" dirty="0">
                <a:solidFill>
                  <a:schemeClr val="tx1"/>
                </a:solidFill>
                <a:latin typeface="+mn-ea"/>
                <a:ea typeface="+mn-ea"/>
              </a:rPr>
              <a:t>1</a:t>
            </a:r>
            <a:r>
              <a:rPr kumimoji="1" lang="ja-JP" altLang="en-US" dirty="0">
                <a:solidFill>
                  <a:schemeClr val="tx1"/>
                </a:solidFill>
                <a:latin typeface="+mn-ea"/>
                <a:ea typeface="+mn-ea"/>
              </a:rPr>
              <a:t>ヶ月間を「鹿児島レッドリボン月間」として，・病気への正しい理解と安心して生活・治療ができる環境づくり　の推進をめざして，毎年集中的に各種啓発活動を実施しているところです。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40719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rd.yahoo.co.jp/o/image/RV=1/RE=1546313162/RH=b3JkLnlhaG9vLmNvLmpw/RB=/RU=aHR0cHM6Ly9tYXRvbWUubmF2ZXIuanAvb2RhaS8yMTQ3ODc5MjgwNDgzMTc3ODAxLzIxNDc4NzkzMDE3ODMyNDA1MDM-/RS=%5eADB5pNYmMDop5bfXQn8bQwutzXgK58-;_ylt=A2RinFVJjClcpVkA_hGU3uV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9337" y="2545492"/>
            <a:ext cx="8885093" cy="1688942"/>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ＨＩＶ感染者等に対する</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偏見や差別をなくそう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765433" y="374836"/>
            <a:ext cx="7596951"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７　</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5227">
            <a:off x="6431024" y="4253683"/>
            <a:ext cx="2100116" cy="2100116"/>
          </a:xfrm>
          <a:prstGeom prst="rect">
            <a:avLst/>
          </a:prstGeom>
        </p:spPr>
      </p:pic>
    </p:spTree>
    <p:extLst>
      <p:ext uri="{BB962C8B-B14F-4D97-AF65-F5344CB8AC3E}">
        <p14:creationId xmlns:p14="http://schemas.microsoft.com/office/powerpoint/2010/main" val="142180496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5281" y="3598914"/>
            <a:ext cx="8359511" cy="1446550"/>
          </a:xfrm>
          <a:prstGeom prst="roundRect">
            <a:avLst>
              <a:gd name="adj" fmla="val 5000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a:p>
        </p:txBody>
      </p:sp>
      <p:sp>
        <p:nvSpPr>
          <p:cNvPr id="13" name="角丸四角形 12"/>
          <p:cNvSpPr/>
          <p:nvPr/>
        </p:nvSpPr>
        <p:spPr>
          <a:xfrm>
            <a:off x="889701" y="145851"/>
            <a:ext cx="7112699" cy="70788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223832" y="145850"/>
            <a:ext cx="6498895"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学校での取組に当たって</a:t>
            </a:r>
          </a:p>
        </p:txBody>
      </p:sp>
      <p:sp>
        <p:nvSpPr>
          <p:cNvPr id="7" name="角丸四角形 6"/>
          <p:cNvSpPr/>
          <p:nvPr/>
        </p:nvSpPr>
        <p:spPr>
          <a:xfrm>
            <a:off x="266296" y="1083908"/>
            <a:ext cx="8550157" cy="2400697"/>
          </a:xfrm>
          <a:prstGeom prst="roundRect">
            <a:avLst>
              <a:gd name="adj" fmla="val 1103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文部科学省　</a:t>
            </a:r>
            <a:r>
              <a:rPr lang="ja-JP" altLang="en-US" sz="3200" dirty="0">
                <a:solidFill>
                  <a:schemeClr val="accent5">
                    <a:lumMod val="75000"/>
                  </a:schemeClr>
                </a:solidFill>
                <a:latin typeface="BIZ UDゴシック" panose="020B0400000000000000" pitchFamily="49" charset="-128"/>
                <a:ea typeface="BIZ UDゴシック" panose="020B0400000000000000" pitchFamily="49" charset="-128"/>
              </a:rPr>
              <a:t>エイズ教育の推進の目的</a:t>
            </a:r>
            <a:endParaRPr lang="en-US" altLang="ja-JP" sz="3200" dirty="0">
              <a:solidFill>
                <a:schemeClr val="accent5">
                  <a:lumMod val="75000"/>
                </a:schemeClr>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「エイズを予防する能力や態度を育て，エイズに　</a:t>
            </a:r>
          </a:p>
          <a:p>
            <a:r>
              <a:rPr lang="ja-JP" altLang="en-US" sz="2800" dirty="0">
                <a:solidFill>
                  <a:schemeClr val="tx1"/>
                </a:solidFill>
                <a:latin typeface="BIZ UDゴシック" panose="020B0400000000000000" pitchFamily="49" charset="-128"/>
                <a:ea typeface="BIZ UDゴシック" panose="020B0400000000000000" pitchFamily="49" charset="-128"/>
              </a:rPr>
              <a:t>　対するいたずらな不安や偏見を払拭すること」</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　</a:t>
            </a:r>
            <a:r>
              <a:rPr lang="ja-JP" altLang="en-US" sz="2800" dirty="0">
                <a:solidFill>
                  <a:srgbClr val="FF0000"/>
                </a:solidFill>
                <a:latin typeface="BIZ UDゴシック" panose="020B0400000000000000" pitchFamily="49" charset="-128"/>
                <a:ea typeface="BIZ UDゴシック" panose="020B0400000000000000" pitchFamily="49" charset="-128"/>
              </a:rPr>
              <a:t>⇒人間尊重，男女平等の精神に基づく性に関する　</a:t>
            </a:r>
          </a:p>
          <a:p>
            <a:r>
              <a:rPr lang="ja-JP" altLang="en-US" sz="2800" dirty="0">
                <a:solidFill>
                  <a:srgbClr val="FF0000"/>
                </a:solidFill>
                <a:latin typeface="BIZ UDゴシック" panose="020B0400000000000000" pitchFamily="49" charset="-128"/>
                <a:ea typeface="BIZ UDゴシック" panose="020B0400000000000000" pitchFamily="49" charset="-128"/>
              </a:rPr>
              <a:t>　　指導の一層の充実を図る必要を訴えている。</a:t>
            </a:r>
          </a:p>
        </p:txBody>
      </p:sp>
      <p:sp>
        <p:nvSpPr>
          <p:cNvPr id="3" name="正方形/長方形 2"/>
          <p:cNvSpPr/>
          <p:nvPr/>
        </p:nvSpPr>
        <p:spPr>
          <a:xfrm>
            <a:off x="266296" y="3602411"/>
            <a:ext cx="8359510" cy="1446550"/>
          </a:xfrm>
          <a:prstGeom prst="rect">
            <a:avLst/>
          </a:prstGeom>
        </p:spPr>
        <p:txBody>
          <a:bodyPr wrap="square">
            <a:spAutoFit/>
          </a:bodyPr>
          <a:lstStyle/>
          <a:p>
            <a:r>
              <a:rPr lang="ja-JP" altLang="en-US" sz="3200" dirty="0">
                <a:solidFill>
                  <a:srgbClr val="231815"/>
                </a:solidFill>
                <a:latin typeface="BIZ UDゴシック" panose="020B0400000000000000" pitchFamily="49" charset="-128"/>
                <a:ea typeface="BIZ UDゴシック" panose="020B0400000000000000" pitchFamily="49" charset="-128"/>
              </a:rPr>
              <a:t>　  </a:t>
            </a:r>
            <a:r>
              <a:rPr lang="ja-JP" altLang="en-US" sz="2800" dirty="0">
                <a:solidFill>
                  <a:srgbClr val="231815"/>
                </a:solidFill>
                <a:latin typeface="BIZ UDゴシック" panose="020B0400000000000000" pitchFamily="49" charset="-128"/>
                <a:ea typeface="BIZ UDゴシック" panose="020B0400000000000000" pitchFamily="49" charset="-128"/>
              </a:rPr>
              <a:t>児童生徒が，発達段階に応じて正しい知識を</a:t>
            </a:r>
          </a:p>
          <a:p>
            <a:r>
              <a:rPr lang="ja-JP" altLang="en-US" sz="2800" dirty="0">
                <a:solidFill>
                  <a:srgbClr val="231815"/>
                </a:solidFill>
                <a:latin typeface="BIZ UDゴシック" panose="020B0400000000000000" pitchFamily="49" charset="-128"/>
                <a:ea typeface="BIZ UDゴシック" panose="020B0400000000000000" pitchFamily="49" charset="-128"/>
              </a:rPr>
              <a:t>　身に付け，患者や感染者に対する差別や偏見を　</a:t>
            </a:r>
          </a:p>
          <a:p>
            <a:r>
              <a:rPr lang="ja-JP" altLang="en-US" sz="2800" dirty="0">
                <a:solidFill>
                  <a:srgbClr val="231815"/>
                </a:solidFill>
                <a:latin typeface="BIZ UDゴシック" panose="020B0400000000000000" pitchFamily="49" charset="-128"/>
                <a:ea typeface="BIZ UDゴシック" panose="020B0400000000000000" pitchFamily="49" charset="-128"/>
              </a:rPr>
              <a:t>　なくすための取組を！</a:t>
            </a:r>
            <a:endParaRPr lang="ja-JP" altLang="en-US" sz="2800" dirty="0">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266297" y="5188121"/>
            <a:ext cx="8413966" cy="15333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800" dirty="0">
              <a:solidFill>
                <a:schemeClr val="tx1"/>
              </a:solidFill>
            </a:endParaRPr>
          </a:p>
          <a:p>
            <a:r>
              <a:rPr lang="ja-JP" altLang="en-US" sz="2800" dirty="0">
                <a:solidFill>
                  <a:schemeClr val="tx1"/>
                </a:solidFill>
              </a:rPr>
              <a:t>　</a:t>
            </a:r>
            <a:r>
              <a:rPr lang="ja-JP" altLang="en-US" sz="2800" b="1" dirty="0">
                <a:solidFill>
                  <a:schemeClr val="tx1"/>
                </a:solidFill>
                <a:latin typeface="+mn-ea"/>
              </a:rPr>
              <a:t>○　学校・家庭・地域コミュニティ等の連携・協力</a:t>
            </a:r>
          </a:p>
          <a:p>
            <a:r>
              <a:rPr lang="ja-JP" altLang="en-US" sz="2800" b="1" dirty="0">
                <a:solidFill>
                  <a:schemeClr val="tx1"/>
                </a:solidFill>
                <a:latin typeface="+mn-ea"/>
              </a:rPr>
              <a:t>　○　性的マイノリティとされる児童生徒の心情や置か</a:t>
            </a:r>
          </a:p>
          <a:p>
            <a:r>
              <a:rPr lang="ja-JP" altLang="en-US" sz="2800" b="1" dirty="0">
                <a:solidFill>
                  <a:schemeClr val="tx1"/>
                </a:solidFill>
                <a:latin typeface="+mn-ea"/>
              </a:rPr>
              <a:t>　　</a:t>
            </a:r>
            <a:r>
              <a:rPr lang="ja-JP" altLang="en-US" sz="2800" b="1" dirty="0" err="1">
                <a:solidFill>
                  <a:schemeClr val="tx1"/>
                </a:solidFill>
                <a:latin typeface="+mn-ea"/>
              </a:rPr>
              <a:t>れた</a:t>
            </a:r>
            <a:r>
              <a:rPr lang="ja-JP" altLang="en-US" sz="2800" b="1" dirty="0">
                <a:solidFill>
                  <a:schemeClr val="tx1"/>
                </a:solidFill>
                <a:latin typeface="+mn-ea"/>
              </a:rPr>
              <a:t>状況等への配慮</a:t>
            </a:r>
            <a:endParaRPr lang="en-US" altLang="ja-JP" sz="2800" b="1" dirty="0">
              <a:solidFill>
                <a:schemeClr val="tx1"/>
              </a:solidFill>
              <a:latin typeface="+mn-ea"/>
            </a:endParaRPr>
          </a:p>
          <a:p>
            <a:endParaRPr lang="ja-JP" altLang="en-US" sz="2400" dirty="0">
              <a:solidFill>
                <a:schemeClr val="tx1"/>
              </a:solidFill>
            </a:endParaRPr>
          </a:p>
        </p:txBody>
      </p:sp>
      <p:pic>
        <p:nvPicPr>
          <p:cNvPr id="9" name="図 8"/>
          <p:cNvPicPr/>
          <p:nvPr/>
        </p:nvPicPr>
        <p:blipFill>
          <a:blip r:embed="rId3" cstate="print">
            <a:extLst>
              <a:ext uri="{28A0092B-C50C-407E-A947-70E740481C1C}">
                <a14:useLocalDpi xmlns:a14="http://schemas.microsoft.com/office/drawing/2010/main" val="0"/>
              </a:ext>
            </a:extLst>
          </a:blip>
          <a:stretch>
            <a:fillRect/>
          </a:stretch>
        </p:blipFill>
        <p:spPr>
          <a:xfrm>
            <a:off x="8096237" y="4732489"/>
            <a:ext cx="838226" cy="1039747"/>
          </a:xfrm>
          <a:prstGeom prst="rect">
            <a:avLst/>
          </a:prstGeom>
        </p:spPr>
      </p:pic>
    </p:spTree>
    <p:extLst>
      <p:ext uri="{BB962C8B-B14F-4D97-AF65-F5344CB8AC3E}">
        <p14:creationId xmlns:p14="http://schemas.microsoft.com/office/powerpoint/2010/main" val="154984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287152"/>
            <a:ext cx="2057400" cy="365125"/>
          </a:xfrm>
        </p:spPr>
        <p:txBody>
          <a:bodyPr/>
          <a:lstStyle/>
          <a:p>
            <a:fld id="{90237AB0-5452-4974-B0D6-AAC534A68F92}" type="slidenum">
              <a:rPr kumimoji="1" lang="ja-JP" altLang="en-US" smtClean="0"/>
              <a:t>11</a:t>
            </a:fld>
            <a:endParaRPr kumimoji="1" lang="ja-JP" altLang="en-US"/>
          </a:p>
        </p:txBody>
      </p:sp>
      <p:sp>
        <p:nvSpPr>
          <p:cNvPr id="10" name="角丸四角形 9"/>
          <p:cNvSpPr/>
          <p:nvPr/>
        </p:nvSpPr>
        <p:spPr>
          <a:xfrm>
            <a:off x="217715" y="229043"/>
            <a:ext cx="8512628" cy="1083077"/>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32457" y="293527"/>
            <a:ext cx="8534400" cy="954107"/>
          </a:xfrm>
          <a:prstGeom prst="rect">
            <a:avLst/>
          </a:prstGeom>
        </p:spPr>
        <p:txBody>
          <a:bodyPr wrap="square">
            <a:spAutoFit/>
          </a:bodyPr>
          <a:lstStyle/>
          <a:p>
            <a:r>
              <a:rPr lang="ja-JP" altLang="ja-JP" sz="2800" dirty="0">
                <a:latin typeface="BIZ UDPゴシック" panose="020B0400000000000000" pitchFamily="50" charset="-128"/>
                <a:ea typeface="BIZ UDPゴシック" panose="020B0400000000000000" pitchFamily="50" charset="-128"/>
              </a:rPr>
              <a:t>文部科学省：保健学習及び保健指導の補助資料＆</a:t>
            </a:r>
            <a:endParaRPr lang="ja-JP" altLang="en-US" sz="2800" dirty="0">
              <a:latin typeface="BIZ UDPゴシック" panose="020B0400000000000000" pitchFamily="50" charset="-128"/>
              <a:ea typeface="BIZ UDPゴシック" panose="020B0400000000000000" pitchFamily="50" charset="-128"/>
            </a:endParaRPr>
          </a:p>
          <a:p>
            <a:r>
              <a:rPr lang="ja-JP" altLang="ja-JP" sz="2800" dirty="0">
                <a:latin typeface="BIZ UDPゴシック" panose="020B0400000000000000" pitchFamily="50" charset="-128"/>
                <a:ea typeface="BIZ UDPゴシック" panose="020B0400000000000000" pitchFamily="50" charset="-128"/>
              </a:rPr>
              <a:t>道徳，特別活動，総合的な学習の時間等の補助資料</a:t>
            </a:r>
            <a:endParaRPr lang="ja-JP" altLang="en-US" sz="2800" b="1"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64" y="1841609"/>
            <a:ext cx="4602305" cy="2522338"/>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8184" y="1376603"/>
            <a:ext cx="4778075" cy="5481397"/>
          </a:xfrm>
          <a:prstGeom prst="rect">
            <a:avLst/>
          </a:prstGeom>
        </p:spPr>
      </p:pic>
      <p:sp>
        <p:nvSpPr>
          <p:cNvPr id="7" name="角丸四角形 6"/>
          <p:cNvSpPr/>
          <p:nvPr/>
        </p:nvSpPr>
        <p:spPr>
          <a:xfrm>
            <a:off x="148581" y="4574037"/>
            <a:ext cx="4333360" cy="14316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800" dirty="0">
              <a:solidFill>
                <a:schemeClr val="tx1"/>
              </a:solidFill>
            </a:endParaRPr>
          </a:p>
          <a:p>
            <a:r>
              <a:rPr lang="ja-JP" altLang="en-US" sz="2800" dirty="0">
                <a:solidFill>
                  <a:schemeClr val="tx1"/>
                </a:solidFill>
              </a:rPr>
              <a:t>　</a:t>
            </a:r>
          </a:p>
          <a:p>
            <a:r>
              <a:rPr lang="ja-JP" altLang="en-US" sz="2800" b="1" dirty="0">
                <a:solidFill>
                  <a:schemeClr val="tx1"/>
                </a:solidFill>
                <a:latin typeface="+mn-ea"/>
              </a:rPr>
              <a:t>保健体育担当教員や養護教諭等との連携を図ること</a:t>
            </a:r>
          </a:p>
          <a:p>
            <a:r>
              <a:rPr lang="ja-JP" altLang="en-US" sz="2800" b="1" dirty="0">
                <a:solidFill>
                  <a:schemeClr val="tx1"/>
                </a:solidFill>
                <a:latin typeface="+mn-ea"/>
              </a:rPr>
              <a:t>　　　</a:t>
            </a:r>
            <a:endParaRPr lang="en-US" altLang="ja-JP" sz="2800" b="1" dirty="0">
              <a:solidFill>
                <a:schemeClr val="tx1"/>
              </a:solidFill>
              <a:latin typeface="+mn-ea"/>
            </a:endParaRPr>
          </a:p>
          <a:p>
            <a:endParaRPr lang="ja-JP" altLang="en-US" sz="2400" dirty="0">
              <a:solidFill>
                <a:schemeClr val="tx1"/>
              </a:solidFill>
            </a:endParaRPr>
          </a:p>
        </p:txBody>
      </p:sp>
      <p:pic>
        <p:nvPicPr>
          <p:cNvPr id="8" name="図 7"/>
          <p:cNvPicPr/>
          <p:nvPr/>
        </p:nvPicPr>
        <p:blipFill>
          <a:blip r:embed="rId5" cstate="print">
            <a:extLst>
              <a:ext uri="{28A0092B-C50C-407E-A947-70E740481C1C}">
                <a14:useLocalDpi xmlns:a14="http://schemas.microsoft.com/office/drawing/2010/main" val="0"/>
              </a:ext>
            </a:extLst>
          </a:blip>
          <a:stretch>
            <a:fillRect/>
          </a:stretch>
        </p:blipFill>
        <p:spPr>
          <a:xfrm>
            <a:off x="3987799" y="5689600"/>
            <a:ext cx="797613" cy="975712"/>
          </a:xfrm>
          <a:prstGeom prst="rect">
            <a:avLst/>
          </a:prstGeom>
        </p:spPr>
      </p:pic>
    </p:spTree>
    <p:extLst>
      <p:ext uri="{BB962C8B-B14F-4D97-AF65-F5344CB8AC3E}">
        <p14:creationId xmlns:p14="http://schemas.microsoft.com/office/powerpoint/2010/main" val="33986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130" y="6841"/>
            <a:ext cx="7662662" cy="5089735"/>
          </a:xfrm>
          <a:prstGeom prst="rect">
            <a:avLst/>
          </a:prstGeom>
        </p:spPr>
      </p:pic>
      <p:sp>
        <p:nvSpPr>
          <p:cNvPr id="6" name="正方形/長方形 5"/>
          <p:cNvSpPr/>
          <p:nvPr/>
        </p:nvSpPr>
        <p:spPr>
          <a:xfrm>
            <a:off x="1775405" y="5096576"/>
            <a:ext cx="6739945" cy="2031325"/>
          </a:xfrm>
          <a:prstGeom prst="rect">
            <a:avLst/>
          </a:prstGeom>
        </p:spPr>
        <p:txBody>
          <a:bodyPr wrap="square">
            <a:spAutoFit/>
          </a:bodyPr>
          <a:lstStyle/>
          <a:p>
            <a:r>
              <a:rPr lang="ja-JP" altLang="en-US" sz="2800" b="1" dirty="0">
                <a:solidFill>
                  <a:srgbClr val="0070C0"/>
                </a:solidFill>
                <a:latin typeface="+mn-ea"/>
              </a:rPr>
              <a:t>◇　平成</a:t>
            </a:r>
            <a:r>
              <a:rPr lang="en-US" altLang="ja-JP" sz="2800" b="1" dirty="0">
                <a:solidFill>
                  <a:srgbClr val="0070C0"/>
                </a:solidFill>
                <a:latin typeface="+mn-ea"/>
              </a:rPr>
              <a:t>31</a:t>
            </a:r>
            <a:r>
              <a:rPr lang="ja-JP" altLang="en-US" sz="2800" b="1" dirty="0">
                <a:solidFill>
                  <a:srgbClr val="0070C0"/>
                </a:solidFill>
                <a:latin typeface="+mn-ea"/>
              </a:rPr>
              <a:t>年度版</a:t>
            </a:r>
          </a:p>
          <a:p>
            <a:r>
              <a:rPr lang="ja-JP" altLang="en-US" sz="2800" b="1" dirty="0">
                <a:solidFill>
                  <a:srgbClr val="0070C0"/>
                </a:solidFill>
                <a:latin typeface="+mn-ea"/>
              </a:rPr>
              <a:t>「なくそう差別　築こう明るい社会」</a:t>
            </a:r>
          </a:p>
          <a:p>
            <a:r>
              <a:rPr lang="ja-JP" altLang="en-US" sz="2800" b="1" dirty="0">
                <a:solidFill>
                  <a:srgbClr val="0070C0"/>
                </a:solidFill>
                <a:latin typeface="+mn-ea"/>
              </a:rPr>
              <a:t>　　　　　　　Ｐ１３～１４</a:t>
            </a:r>
          </a:p>
          <a:p>
            <a:endParaRPr lang="ja-JP" altLang="en-US" sz="1400" dirty="0">
              <a:latin typeface="+mj-ea"/>
              <a:ea typeface="+mj-ea"/>
            </a:endParaRPr>
          </a:p>
          <a:p>
            <a:r>
              <a:rPr lang="ja-JP" altLang="en-US" sz="2800" dirty="0">
                <a:latin typeface="BIZ UDゴシック" panose="020B0400000000000000" pitchFamily="49" charset="-128"/>
                <a:ea typeface="BIZ UDゴシック" panose="020B0400000000000000" pitchFamily="49" charset="-128"/>
              </a:rPr>
              <a:t>　</a:t>
            </a:r>
            <a:endParaRPr lang="ja-JP" altLang="en-US" sz="2800" spc="-150" dirty="0">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8101" y="4761880"/>
            <a:ext cx="1407249" cy="1959596"/>
          </a:xfrm>
          <a:prstGeom prst="rect">
            <a:avLst/>
          </a:prstGeom>
          <a:ln>
            <a:solidFill>
              <a:schemeClr val="tx1"/>
            </a:solidFill>
          </a:ln>
        </p:spPr>
      </p:pic>
    </p:spTree>
    <p:extLst>
      <p:ext uri="{BB962C8B-B14F-4D97-AF65-F5344CB8AC3E}">
        <p14:creationId xmlns:p14="http://schemas.microsoft.com/office/powerpoint/2010/main" val="272767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13</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39661" y="5108342"/>
            <a:ext cx="5416145"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令和３，４年度版　人権の擁護</a:t>
            </a:r>
            <a:endParaRPr lang="en-US" altLang="ja-JP"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360" y="4888523"/>
            <a:ext cx="2030640" cy="1969477"/>
          </a:xfrm>
          <a:prstGeom prst="rect">
            <a:avLst/>
          </a:prstGeom>
        </p:spPr>
      </p:pic>
      <p:sp>
        <p:nvSpPr>
          <p:cNvPr id="11" name="テキスト ボックス 10"/>
          <p:cNvSpPr txBox="1"/>
          <p:nvPr/>
        </p:nvSpPr>
        <p:spPr>
          <a:xfrm>
            <a:off x="247736" y="533562"/>
            <a:ext cx="8896264" cy="1446550"/>
          </a:xfrm>
          <a:prstGeom prst="rect">
            <a:avLst/>
          </a:prstGeom>
          <a:noFill/>
          <a:ln>
            <a:noFill/>
          </a:ln>
        </p:spPr>
        <p:txBody>
          <a:bodyPr wrap="square" rtlCol="0">
            <a:spAutoFit/>
          </a:bodyPr>
          <a:lstStyle/>
          <a:p>
            <a:r>
              <a:rPr lang="en-US" altLang="ja-JP" sz="4400" dirty="0">
                <a:solidFill>
                  <a:prstClr val="white"/>
                </a:solidFill>
                <a:latin typeface="BIZ UDPゴシック" panose="020B0400000000000000" pitchFamily="50" charset="-128"/>
                <a:ea typeface="BIZ UDPゴシック" panose="020B0400000000000000" pitchFamily="50" charset="-128"/>
              </a:rPr>
              <a:t>1</a:t>
            </a:r>
            <a:r>
              <a:rPr lang="ja-JP" altLang="en-US" sz="4400" dirty="0">
                <a:solidFill>
                  <a:prstClr val="white"/>
                </a:solidFill>
                <a:latin typeface="BIZ UDPゴシック" panose="020B0400000000000000" pitchFamily="50" charset="-128"/>
                <a:ea typeface="BIZ UDPゴシック" panose="020B0400000000000000" pitchFamily="50" charset="-128"/>
              </a:rPr>
              <a:t> 　</a:t>
            </a:r>
            <a:r>
              <a:rPr lang="ja-JP" altLang="en-US" sz="4400" dirty="0">
                <a:solidFill>
                  <a:schemeClr val="bg1"/>
                </a:solidFill>
                <a:latin typeface="BIZ UDPゴシック" panose="020B0400000000000000" pitchFamily="50" charset="-128"/>
                <a:ea typeface="BIZ UDPゴシック" panose="020B0400000000000000" pitchFamily="50" charset="-128"/>
              </a:rPr>
              <a:t>エイズ患者・</a:t>
            </a:r>
            <a:r>
              <a:rPr lang="en-US" altLang="ja-JP" sz="4400" dirty="0">
                <a:solidFill>
                  <a:schemeClr val="bg1"/>
                </a:solidFill>
                <a:latin typeface="BIZ UDPゴシック" panose="020B0400000000000000" pitchFamily="50" charset="-128"/>
                <a:ea typeface="BIZ UDPゴシック" panose="020B0400000000000000" pitchFamily="50" charset="-128"/>
              </a:rPr>
              <a:t>HIV</a:t>
            </a:r>
            <a:r>
              <a:rPr lang="ja-JP" altLang="en-US" sz="4400" dirty="0">
                <a:solidFill>
                  <a:schemeClr val="bg1"/>
                </a:solidFill>
                <a:latin typeface="BIZ UDPゴシック" panose="020B0400000000000000" pitchFamily="50" charset="-128"/>
                <a:ea typeface="BIZ UDPゴシック" panose="020B0400000000000000" pitchFamily="50" charset="-128"/>
              </a:rPr>
              <a:t>感染者やその　</a:t>
            </a:r>
            <a:endParaRPr lang="en-US" altLang="ja-JP" sz="4400" dirty="0">
              <a:solidFill>
                <a:schemeClr val="bg1"/>
              </a:solidFill>
              <a:latin typeface="BIZ UDPゴシック" panose="020B0400000000000000" pitchFamily="50" charset="-128"/>
              <a:ea typeface="BIZ UDPゴシック" panose="020B0400000000000000" pitchFamily="50" charset="-128"/>
            </a:endParaRPr>
          </a:p>
          <a:p>
            <a:r>
              <a:rPr lang="en-US" altLang="ja-JP" sz="4400" dirty="0">
                <a:solidFill>
                  <a:schemeClr val="bg1"/>
                </a:solidFill>
                <a:latin typeface="BIZ UDPゴシック" panose="020B0400000000000000" pitchFamily="50" charset="-128"/>
                <a:ea typeface="BIZ UDPゴシック" panose="020B0400000000000000" pitchFamily="50" charset="-128"/>
              </a:rPr>
              <a:t> </a:t>
            </a:r>
            <a:r>
              <a:rPr lang="ja-JP" altLang="en-US" sz="4400" dirty="0">
                <a:solidFill>
                  <a:schemeClr val="bg1"/>
                </a:solidFill>
                <a:latin typeface="BIZ UDPゴシック" panose="020B0400000000000000" pitchFamily="50" charset="-128"/>
                <a:ea typeface="BIZ UDPゴシック" panose="020B0400000000000000" pitchFamily="50" charset="-128"/>
              </a:rPr>
              <a:t> 家族に関して起きている人権問題</a:t>
            </a:r>
          </a:p>
        </p:txBody>
      </p:sp>
      <p:sp>
        <p:nvSpPr>
          <p:cNvPr id="12" name="テキスト ボックス 11"/>
          <p:cNvSpPr txBox="1"/>
          <p:nvPr/>
        </p:nvSpPr>
        <p:spPr>
          <a:xfrm>
            <a:off x="144494" y="4410951"/>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学校での取組に当たって</a:t>
            </a:r>
          </a:p>
        </p:txBody>
      </p:sp>
      <p:sp>
        <p:nvSpPr>
          <p:cNvPr id="13" name="テキスト ボックス 12"/>
          <p:cNvSpPr txBox="1"/>
          <p:nvPr/>
        </p:nvSpPr>
        <p:spPr>
          <a:xfrm>
            <a:off x="247733" y="2430838"/>
            <a:ext cx="9364101" cy="1446550"/>
          </a:xfrm>
          <a:prstGeom prst="rect">
            <a:avLst/>
          </a:prstGeom>
          <a:noFill/>
          <a:ln>
            <a:noFill/>
          </a:ln>
        </p:spPr>
        <p:txBody>
          <a:bodyPr wrap="square" rtlCol="0">
            <a:spAutoFit/>
          </a:bodyPr>
          <a:lstStyle/>
          <a:p>
            <a:r>
              <a:rPr lang="ja-JP" altLang="en-US" sz="4400" dirty="0">
                <a:solidFill>
                  <a:prstClr val="white"/>
                </a:solidFill>
                <a:latin typeface="BIZ UDPゴシック" panose="020B0400000000000000" pitchFamily="50" charset="-128"/>
                <a:ea typeface="BIZ UDPゴシック" panose="020B0400000000000000" pitchFamily="50" charset="-128"/>
              </a:rPr>
              <a:t>２　 エイズ対策に係る法令等及び　</a:t>
            </a:r>
          </a:p>
          <a:p>
            <a:r>
              <a:rPr lang="ja-JP" altLang="en-US" sz="4400" spc="-300" dirty="0">
                <a:solidFill>
                  <a:prstClr val="white"/>
                </a:solidFill>
                <a:latin typeface="BIZ UDPゴシック" panose="020B0400000000000000" pitchFamily="50" charset="-128"/>
                <a:ea typeface="BIZ UDPゴシック" panose="020B0400000000000000" pitchFamily="50" charset="-128"/>
              </a:rPr>
              <a:t>　 差別解消のための啓発活動</a:t>
            </a: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25929" y="6419828"/>
            <a:ext cx="2057400" cy="365125"/>
          </a:xfrm>
        </p:spPr>
        <p:txBody>
          <a:bodyPr/>
          <a:lstStyle/>
          <a:p>
            <a:fld id="{90237AB0-5452-4974-B0D6-AAC534A68F92}" type="slidenum">
              <a:rPr kumimoji="1" lang="ja-JP" altLang="en-US" smtClean="0"/>
              <a:t>3</a:t>
            </a:fld>
            <a:endParaRPr kumimoji="1" lang="ja-JP" altLang="en-US"/>
          </a:p>
        </p:txBody>
      </p:sp>
      <p:sp>
        <p:nvSpPr>
          <p:cNvPr id="9" name="角丸四角形 8"/>
          <p:cNvSpPr/>
          <p:nvPr/>
        </p:nvSpPr>
        <p:spPr>
          <a:xfrm>
            <a:off x="177088" y="199426"/>
            <a:ext cx="8766143" cy="597454"/>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273660"/>
            <a:ext cx="9032442" cy="523220"/>
          </a:xfrm>
          <a:prstGeom prst="rect">
            <a:avLst/>
          </a:prstGeom>
          <a:noFill/>
        </p:spPr>
        <p:txBody>
          <a:bodyPr wrap="square" lIns="91440" tIns="45720" rIns="91440" bIns="45720">
            <a:spAutoFit/>
          </a:bodyPr>
          <a:lstStyle/>
          <a:p>
            <a:pPr algn="ctr"/>
            <a:r>
              <a:rPr lang="ja-JP" altLang="en-US" sz="2800" b="1"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 １  エイズ患者・ＨＩＶ感染者等に関して起きている人権問題</a:t>
            </a:r>
          </a:p>
        </p:txBody>
      </p:sp>
      <p:pic>
        <p:nvPicPr>
          <p:cNvPr id="3" name="図 2"/>
          <p:cNvPicPr>
            <a:picLocks noChangeAspect="1"/>
          </p:cNvPicPr>
          <p:nvPr/>
        </p:nvPicPr>
        <p:blipFill>
          <a:blip r:embed="rId3"/>
          <a:stretch>
            <a:fillRect/>
          </a:stretch>
        </p:blipFill>
        <p:spPr>
          <a:xfrm>
            <a:off x="276045" y="871114"/>
            <a:ext cx="8568227" cy="5657043"/>
          </a:xfrm>
          <a:prstGeom prst="rect">
            <a:avLst/>
          </a:prstGeom>
        </p:spPr>
      </p:pic>
      <p:sp>
        <p:nvSpPr>
          <p:cNvPr id="7" name="正方形/長方形 6">
            <a:extLst>
              <a:ext uri="{FF2B5EF4-FFF2-40B4-BE49-F238E27FC236}">
                <a16:creationId xmlns:a16="http://schemas.microsoft.com/office/drawing/2014/main" id="{11693328-871E-4470-A8CD-A8A15A3348C7}"/>
              </a:ext>
            </a:extLst>
          </p:cNvPr>
          <p:cNvSpPr/>
          <p:nvPr/>
        </p:nvSpPr>
        <p:spPr>
          <a:xfrm>
            <a:off x="2367419" y="6425852"/>
            <a:ext cx="5955383" cy="3256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dirty="0"/>
              <a:t>令和３年度版「人権の擁護」（法務省人権擁護局）から</a:t>
            </a:r>
          </a:p>
        </p:txBody>
      </p:sp>
    </p:spTree>
    <p:extLst>
      <p:ext uri="{BB962C8B-B14F-4D97-AF65-F5344CB8AC3E}">
        <p14:creationId xmlns:p14="http://schemas.microsoft.com/office/powerpoint/2010/main" val="1228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287152"/>
            <a:ext cx="2057400" cy="365125"/>
          </a:xfrm>
        </p:spPr>
        <p:txBody>
          <a:bodyPr/>
          <a:lstStyle/>
          <a:p>
            <a:fld id="{90237AB0-5452-4974-B0D6-AAC534A68F92}" type="slidenum">
              <a:rPr kumimoji="1" lang="ja-JP" altLang="en-US" smtClean="0"/>
              <a:t>4</a:t>
            </a:fld>
            <a:endParaRPr kumimoji="1" lang="ja-JP" altLang="en-US"/>
          </a:p>
        </p:txBody>
      </p:sp>
      <p:sp>
        <p:nvSpPr>
          <p:cNvPr id="5" name="正方形/長方形 4"/>
          <p:cNvSpPr/>
          <p:nvPr/>
        </p:nvSpPr>
        <p:spPr>
          <a:xfrm>
            <a:off x="333708" y="89470"/>
            <a:ext cx="8810291" cy="1077218"/>
          </a:xfrm>
          <a:prstGeom prst="rect">
            <a:avLst/>
          </a:prstGeom>
        </p:spPr>
        <p:txBody>
          <a:bodyPr wrap="square">
            <a:spAutoFit/>
          </a:bodyPr>
          <a:lstStyle/>
          <a:p>
            <a:r>
              <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　</a:t>
            </a:r>
            <a:r>
              <a:rPr lang="ja-JP" altLang="ja-JP"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エイズ</a:t>
            </a:r>
            <a:r>
              <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患者や</a:t>
            </a:r>
            <a:r>
              <a:rPr lang="ja-JP" altLang="ja-JP"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ＨＩＶ</a:t>
            </a:r>
            <a:r>
              <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感染者等</a:t>
            </a:r>
            <a:r>
              <a:rPr lang="ja-JP" altLang="ja-JP"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に対する</a:t>
            </a:r>
            <a:endPar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r>
              <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　</a:t>
            </a:r>
            <a:r>
              <a:rPr lang="ja-JP" altLang="ja-JP"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差別や偏見が</a:t>
            </a:r>
            <a:r>
              <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，なぜ</a:t>
            </a:r>
            <a:r>
              <a:rPr lang="ja-JP" altLang="ja-JP"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社会問題となったのか</a:t>
            </a:r>
            <a:r>
              <a:rPr lang="ja-JP" altLang="en-US" sz="3200" dirty="0">
                <a:solidFill>
                  <a:srgbClr val="00206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endParaRPr lang="ja-JP" altLang="en-US" sz="3200" dirty="0">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1098644" y="1258384"/>
            <a:ext cx="7021773" cy="4031873"/>
          </a:xfrm>
          <a:prstGeom prst="rect">
            <a:avLst/>
          </a:prstGeom>
        </p:spPr>
        <p:txBody>
          <a:bodyPr wrap="square">
            <a:spAutoFit/>
          </a:bodyPr>
          <a:lstStyle/>
          <a:p>
            <a:r>
              <a:rPr lang="ja-JP" altLang="en-US"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1981</a:t>
            </a:r>
            <a:r>
              <a:rPr lang="ja-JP" altLang="ja-JP"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ja-JP" sz="2400" kern="100" dirty="0">
                <a:solidFill>
                  <a:srgbClr val="000000"/>
                </a:solidFill>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2400" kern="100" dirty="0">
                <a:solidFill>
                  <a:srgbClr val="7030A0"/>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アメリカの新聞が，「ゲイ男性に肺炎」の見</a:t>
            </a:r>
            <a:r>
              <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rPr>
              <a:t>　　</a:t>
            </a:r>
          </a:p>
          <a:p>
            <a:r>
              <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出しで，原因不明の重い肺炎が発生している</a:t>
            </a:r>
            <a:r>
              <a:rPr lang="ja-JP" altLang="ja-JP" sz="2400" kern="100" dirty="0" err="1">
                <a:latin typeface="Century" panose="02040604050505020304" pitchFamily="18" charset="0"/>
                <a:ea typeface="HG丸ｺﾞｼｯｸM-PRO" panose="020F0600000000000000" pitchFamily="50" charset="-128"/>
                <a:cs typeface="Times New Roman" panose="02020603050405020304" pitchFamily="18" charset="0"/>
              </a:rPr>
              <a:t>こ</a:t>
            </a:r>
            <a:endPar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endParaRPr>
          </a:p>
          <a:p>
            <a:r>
              <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とを伝えたのが発端</a:t>
            </a:r>
            <a:endParaRPr lang="en-US"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en-US" altLang="ja-JP" sz="800" kern="100" dirty="0">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　国内では，エイズ患者やＨＩＶ感染者</a:t>
            </a:r>
            <a:r>
              <a:rPr lang="ja-JP" altLang="en-US"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800"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を社会から疎外（エイズパニック）</a:t>
            </a:r>
            <a:endParaRPr lang="ja-JP"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ja-JP" sz="2400" kern="100" dirty="0">
                <a:solidFill>
                  <a:srgbClr val="000000"/>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得体の知れない病気への恐怖と忌避意識，</a:t>
            </a:r>
            <a:endPar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endParaRPr>
          </a:p>
          <a:p>
            <a:r>
              <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400" kern="100" dirty="0">
                <a:latin typeface="Century" panose="02040604050505020304" pitchFamily="18" charset="0"/>
                <a:ea typeface="HG丸ｺﾞｼｯｸM-PRO" panose="020F0600000000000000" pitchFamily="50" charset="-128"/>
                <a:cs typeface="Times New Roman" panose="02020603050405020304" pitchFamily="18" charset="0"/>
              </a:rPr>
              <a:t>同性愛者や外国人への偏見</a:t>
            </a:r>
            <a:r>
              <a:rPr lang="ja-JP" altLang="en-US" sz="2400" kern="100" dirty="0">
                <a:latin typeface="Century" panose="02040604050505020304" pitchFamily="18" charset="0"/>
                <a:ea typeface="HG丸ｺﾞｼｯｸM-PRO" panose="020F0600000000000000" pitchFamily="50" charset="-128"/>
                <a:cs typeface="Times New Roman" panose="02020603050405020304" pitchFamily="18" charset="0"/>
              </a:rPr>
              <a:t>といった既存概念</a:t>
            </a:r>
            <a:endParaRPr lang="en-US" altLang="ja-JP" sz="2400" kern="100" dirty="0">
              <a:latin typeface="Century" panose="02040604050505020304" pitchFamily="18" charset="0"/>
              <a:ea typeface="HG丸ｺﾞｼｯｸM-PRO" panose="020F0600000000000000" pitchFamily="50" charset="-128"/>
              <a:cs typeface="Times New Roman" panose="02020603050405020304" pitchFamily="18" charset="0"/>
            </a:endParaRPr>
          </a:p>
          <a:p>
            <a:r>
              <a:rPr lang="ja-JP" altLang="en-US" kern="100" dirty="0">
                <a:latin typeface="Century" panose="02040604050505020304" pitchFamily="18" charset="0"/>
                <a:ea typeface="HG丸ｺﾞｼｯｸM-PRO" panose="020F0600000000000000" pitchFamily="50" charset="-128"/>
                <a:cs typeface="Times New Roman" panose="02020603050405020304" pitchFamily="18" charset="0"/>
              </a:rPr>
              <a:t>　  ⇒　</a:t>
            </a:r>
            <a:r>
              <a:rPr lang="ja-JP" altLang="ja-JP" sz="28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負の連鎖によ</a:t>
            </a:r>
            <a:r>
              <a:rPr lang="ja-JP" altLang="en-US" sz="28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る</a:t>
            </a:r>
            <a:r>
              <a:rPr lang="ja-JP" altLang="ja-JP" sz="28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二重の差別構造</a:t>
            </a:r>
            <a:endParaRPr lang="ja-JP" altLang="ja-JP" sz="36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7" name="角丸四角形 6"/>
          <p:cNvSpPr/>
          <p:nvPr/>
        </p:nvSpPr>
        <p:spPr>
          <a:xfrm>
            <a:off x="1117798" y="1269344"/>
            <a:ext cx="7021773" cy="1586151"/>
          </a:xfrm>
          <a:prstGeom prst="roundRect">
            <a:avLst>
              <a:gd name="adj" fmla="val 136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17798" y="3196703"/>
            <a:ext cx="7021773" cy="2152444"/>
          </a:xfrm>
          <a:prstGeom prst="roundRect">
            <a:avLst>
              <a:gd name="adj" fmla="val 99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45458" y="5631464"/>
            <a:ext cx="8566452" cy="954107"/>
          </a:xfrm>
          <a:prstGeom prst="rect">
            <a:avLst/>
          </a:prstGeom>
          <a:solidFill>
            <a:srgbClr val="0070C0"/>
          </a:solidFill>
        </p:spPr>
        <p:txBody>
          <a:bodyPr wrap="square">
            <a:spAutoFit/>
          </a:bodyPr>
          <a:lstStyle/>
          <a:p>
            <a:pPr>
              <a:spcAft>
                <a:spcPts val="0"/>
              </a:spcAft>
            </a:pPr>
            <a:r>
              <a:rPr lang="ja-JP" altLang="ja-JP" sz="2800" kern="100" dirty="0">
                <a:solidFill>
                  <a:srgbClr val="FFFF00"/>
                </a:solidFill>
                <a:latin typeface="Century" panose="02040604050505020304" pitchFamily="18" charset="0"/>
                <a:ea typeface="HGP創英角ｺﾞｼｯｸUB" panose="020B0900000000000000" pitchFamily="50" charset="-128"/>
                <a:cs typeface="Times New Roman" panose="02020603050405020304" pitchFamily="18" charset="0"/>
              </a:rPr>
              <a:t>感染</a:t>
            </a:r>
            <a:r>
              <a:rPr lang="ja-JP" altLang="en-US" sz="2800" kern="100" dirty="0">
                <a:solidFill>
                  <a:srgbClr val="FFFF00"/>
                </a:solidFill>
                <a:latin typeface="Century" panose="02040604050505020304" pitchFamily="18" charset="0"/>
                <a:ea typeface="HGP創英角ｺﾞｼｯｸUB" panose="020B0900000000000000" pitchFamily="50" charset="-128"/>
                <a:cs typeface="Times New Roman" panose="02020603050405020304" pitchFamily="18" charset="0"/>
              </a:rPr>
              <a:t>・</a:t>
            </a:r>
            <a:r>
              <a:rPr lang="ja-JP" altLang="ja-JP" sz="2800" kern="100" dirty="0">
                <a:solidFill>
                  <a:srgbClr val="FFFF00"/>
                </a:solidFill>
                <a:latin typeface="Century" panose="02040604050505020304" pitchFamily="18" charset="0"/>
                <a:ea typeface="HGP創英角ｺﾞｼｯｸUB" panose="020B0900000000000000" pitchFamily="50" charset="-128"/>
                <a:cs typeface="Times New Roman" panose="02020603050405020304" pitchFamily="18" charset="0"/>
              </a:rPr>
              <a:t>予防に係る不十分な知識</a:t>
            </a:r>
            <a:r>
              <a:rPr lang="ja-JP" altLang="en-US" sz="2800" kern="100" dirty="0">
                <a:solidFill>
                  <a:srgbClr val="FFFF00"/>
                </a:solidFill>
                <a:latin typeface="Century" panose="02040604050505020304" pitchFamily="18" charset="0"/>
                <a:ea typeface="HGP創英角ｺﾞｼｯｸUB" panose="020B0900000000000000" pitchFamily="50" charset="-128"/>
                <a:cs typeface="Times New Roman" panose="02020603050405020304" pitchFamily="18" charset="0"/>
              </a:rPr>
              <a:t>，思い込みによる過度の危機意識，感染症に対する</a:t>
            </a:r>
            <a:r>
              <a:rPr lang="ja-JP" altLang="ja-JP" sz="2800" kern="100" dirty="0">
                <a:solidFill>
                  <a:srgbClr val="FFFF00"/>
                </a:solidFill>
                <a:latin typeface="Century" panose="02040604050505020304" pitchFamily="18" charset="0"/>
                <a:ea typeface="HGP創英角ｺﾞｼｯｸUB" panose="020B0900000000000000" pitchFamily="50" charset="-128"/>
                <a:cs typeface="Times New Roman" panose="02020603050405020304" pitchFamily="18" charset="0"/>
              </a:rPr>
              <a:t>間違った認識</a:t>
            </a:r>
            <a:endParaRPr lang="ja-JP" altLang="ja-JP" sz="3600" kern="100" spc="-3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2241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5</a:t>
            </a:fld>
            <a:endParaRPr kumimoji="1" lang="ja-JP" altLang="en-US"/>
          </a:p>
        </p:txBody>
      </p:sp>
      <p:sp>
        <p:nvSpPr>
          <p:cNvPr id="12" name="正方形/長方形 11"/>
          <p:cNvSpPr/>
          <p:nvPr/>
        </p:nvSpPr>
        <p:spPr>
          <a:xfrm>
            <a:off x="183570" y="4246987"/>
            <a:ext cx="8960429" cy="2431435"/>
          </a:xfrm>
          <a:prstGeom prst="rect">
            <a:avLst/>
          </a:prstGeom>
        </p:spPr>
        <p:txBody>
          <a:bodyPr wrap="square">
            <a:spAutoFit/>
          </a:bodyPr>
          <a:lstStyle/>
          <a:p>
            <a:pPr indent="488950"/>
            <a:r>
              <a:rPr lang="ja-JP" altLang="ja-JP" sz="2800" kern="100" dirty="0">
                <a:latin typeface="Century" panose="02040604050505020304" pitchFamily="18" charset="0"/>
                <a:ea typeface="HG丸ｺﾞｼｯｸM-PRO" panose="020F0600000000000000" pitchFamily="50" charset="-128"/>
                <a:cs typeface="Times New Roman" panose="02020603050405020304" pitchFamily="18" charset="0"/>
              </a:rPr>
              <a:t>様々</a:t>
            </a:r>
            <a:r>
              <a:rPr lang="ja-JP" altLang="ja-JP" sz="2800" kern="0" dirty="0">
                <a:latin typeface="Century" panose="02040604050505020304" pitchFamily="18" charset="0"/>
                <a:ea typeface="HG丸ｺﾞｼｯｸM-PRO" panose="020F0600000000000000" pitchFamily="50" charset="-128"/>
                <a:cs typeface="RyuminPro-Regular"/>
              </a:rPr>
              <a:t>な病原体から私たちの体を守っている免疫</a:t>
            </a:r>
            <a:r>
              <a:rPr lang="ja-JP" altLang="en-US" sz="2800" kern="0" dirty="0">
                <a:latin typeface="Century" panose="02040604050505020304" pitchFamily="18" charset="0"/>
                <a:ea typeface="HG丸ｺﾞｼｯｸM-PRO" panose="020F0600000000000000" pitchFamily="50" charset="-128"/>
                <a:cs typeface="RyuminPro-Regular"/>
              </a:rPr>
              <a:t>機能　　</a:t>
            </a:r>
          </a:p>
          <a:p>
            <a:pPr indent="488950"/>
            <a:r>
              <a:rPr lang="ja-JP" altLang="en-US" sz="2800" kern="0" dirty="0">
                <a:latin typeface="Century" panose="02040604050505020304" pitchFamily="18" charset="0"/>
                <a:ea typeface="HG丸ｺﾞｼｯｸM-PRO" panose="020F0600000000000000" pitchFamily="50" charset="-128"/>
                <a:cs typeface="RyuminPro-Regular"/>
              </a:rPr>
              <a:t>が</a:t>
            </a:r>
            <a:r>
              <a:rPr lang="ja-JP" altLang="ja-JP" sz="2800" kern="0" dirty="0">
                <a:latin typeface="Century" panose="02040604050505020304" pitchFamily="18" charset="0"/>
                <a:ea typeface="HG丸ｺﾞｼｯｸM-PRO" panose="020F0600000000000000" pitchFamily="50" charset="-128"/>
                <a:cs typeface="RyuminPro-Regular"/>
              </a:rPr>
              <a:t>働かなくなる病気</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488950"/>
            <a:r>
              <a:rPr lang="ja-JP" altLang="en-US" sz="3200"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 </a:t>
            </a:r>
            <a:r>
              <a:rPr lang="en-US" altLang="ja-JP" sz="3200" b="1"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A</a:t>
            </a:r>
            <a:r>
              <a:rPr lang="en-US" altLang="ja-JP" sz="3200" b="1" kern="100" dirty="0">
                <a:solidFill>
                  <a:srgbClr val="0070C0"/>
                </a:solidFill>
                <a:latin typeface="ＭＳ ゴシック" panose="020B0609070205080204" pitchFamily="49" charset="-128"/>
                <a:ea typeface="ＭＳ 明朝" panose="02020609040205080304" pitchFamily="17" charset="-128"/>
                <a:cs typeface="Times New Roman" panose="02020603050405020304" pitchFamily="18" charset="0"/>
              </a:rPr>
              <a:t>cquired</a:t>
            </a:r>
            <a:r>
              <a:rPr lang="ja-JP" altLang="ja-JP" sz="32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（後天性）</a:t>
            </a:r>
            <a:r>
              <a:rPr lang="en-US" altLang="ja-JP" sz="32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3200"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endParaRPr lang="en-US" altLang="ja-JP" sz="3200"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endParaRPr>
          </a:p>
          <a:p>
            <a:pPr indent="488950"/>
            <a:r>
              <a:rPr lang="en-US" altLang="ja-JP" sz="3200"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 </a:t>
            </a:r>
            <a:r>
              <a:rPr lang="en-US" altLang="ja-JP" sz="3200" b="1"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I</a:t>
            </a:r>
            <a:r>
              <a:rPr lang="en-US" altLang="ja-JP" sz="3200" b="1" kern="100" dirty="0">
                <a:solidFill>
                  <a:srgbClr val="0070C0"/>
                </a:solidFill>
                <a:latin typeface="ＭＳ ゴシック" panose="020B0609070205080204" pitchFamily="49" charset="-128"/>
                <a:ea typeface="ＭＳ 明朝" panose="02020609040205080304" pitchFamily="17" charset="-128"/>
                <a:cs typeface="Times New Roman" panose="02020603050405020304" pitchFamily="18" charset="0"/>
              </a:rPr>
              <a:t>mmuno</a:t>
            </a:r>
            <a:r>
              <a:rPr lang="en-US" altLang="ja-JP" sz="3200" b="1"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d</a:t>
            </a:r>
            <a:r>
              <a:rPr lang="en-US" altLang="ja-JP" sz="3200" b="1" kern="100" dirty="0">
                <a:solidFill>
                  <a:srgbClr val="0070C0"/>
                </a:solidFill>
                <a:latin typeface="ＭＳ ゴシック" panose="020B0609070205080204" pitchFamily="49" charset="-128"/>
                <a:ea typeface="ＭＳ 明朝" panose="02020609040205080304" pitchFamily="17" charset="-128"/>
                <a:cs typeface="Times New Roman" panose="02020603050405020304" pitchFamily="18" charset="0"/>
              </a:rPr>
              <a:t>eficiency</a:t>
            </a:r>
            <a:r>
              <a:rPr lang="ja-JP" altLang="ja-JP" sz="32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（免疫不全）</a:t>
            </a:r>
            <a:r>
              <a:rPr lang="en-US" altLang="ja-JP" sz="32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  </a:t>
            </a:r>
          </a:p>
          <a:p>
            <a:pPr indent="488950"/>
            <a:r>
              <a:rPr lang="en-US" altLang="ja-JP" sz="3200"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 </a:t>
            </a:r>
            <a:r>
              <a:rPr lang="en-US" altLang="ja-JP" sz="3200" b="1" kern="100" dirty="0">
                <a:solidFill>
                  <a:srgbClr val="C00000"/>
                </a:solidFill>
                <a:latin typeface="ＭＳ ゴシック" panose="020B0609070205080204" pitchFamily="49" charset="-128"/>
                <a:ea typeface="ＭＳ 明朝" panose="02020609040205080304" pitchFamily="17" charset="-128"/>
                <a:cs typeface="Times New Roman" panose="02020603050405020304" pitchFamily="18" charset="0"/>
              </a:rPr>
              <a:t>S</a:t>
            </a:r>
            <a:r>
              <a:rPr lang="en-US" altLang="ja-JP" sz="3200" b="1" kern="100" dirty="0">
                <a:solidFill>
                  <a:srgbClr val="0070C0"/>
                </a:solidFill>
                <a:latin typeface="ＭＳ ゴシック" panose="020B0609070205080204" pitchFamily="49" charset="-128"/>
                <a:ea typeface="ＭＳ 明朝" panose="02020609040205080304" pitchFamily="17" charset="-128"/>
                <a:cs typeface="Times New Roman" panose="02020603050405020304" pitchFamily="18" charset="0"/>
              </a:rPr>
              <a:t>yndrome</a:t>
            </a:r>
            <a:r>
              <a:rPr lang="ja-JP" altLang="ja-JP" sz="3200" b="1" kern="100" dirty="0">
                <a:solidFill>
                  <a:srgbClr val="0070C0"/>
                </a:solidFill>
                <a:latin typeface="Century" panose="02040604050505020304" pitchFamily="18" charset="0"/>
                <a:ea typeface="ＭＳ ゴシック" panose="020B0609070205080204" pitchFamily="49" charset="-128"/>
                <a:cs typeface="Times New Roman" panose="02020603050405020304" pitchFamily="18" charset="0"/>
              </a:rPr>
              <a:t>（症候群）</a:t>
            </a:r>
            <a:endParaRPr lang="ja-JP" alt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8" name="グループ化 17"/>
          <p:cNvGrpSpPr/>
          <p:nvPr/>
        </p:nvGrpSpPr>
        <p:grpSpPr>
          <a:xfrm>
            <a:off x="292081" y="3687429"/>
            <a:ext cx="4738600" cy="559558"/>
            <a:chOff x="931113" y="803577"/>
            <a:chExt cx="4738600" cy="559558"/>
          </a:xfrm>
        </p:grpSpPr>
        <p:pic>
          <p:nvPicPr>
            <p:cNvPr id="11" name="図 10"/>
            <p:cNvPicPr>
              <a:picLocks noChangeAspect="1"/>
            </p:cNvPicPr>
            <p:nvPr/>
          </p:nvPicPr>
          <p:blipFill rotWithShape="1">
            <a:blip r:embed="rId3"/>
            <a:srcRect l="9934" t="10315" r="54547" b="82699"/>
            <a:stretch/>
          </p:blipFill>
          <p:spPr>
            <a:xfrm>
              <a:off x="931113" y="889733"/>
              <a:ext cx="4738600" cy="420452"/>
            </a:xfrm>
            <a:prstGeom prst="rect">
              <a:avLst/>
            </a:prstGeom>
          </p:spPr>
        </p:pic>
        <p:sp>
          <p:nvSpPr>
            <p:cNvPr id="13" name="角丸四角形 12"/>
            <p:cNvSpPr/>
            <p:nvPr/>
          </p:nvSpPr>
          <p:spPr>
            <a:xfrm>
              <a:off x="931113" y="803577"/>
              <a:ext cx="4609878" cy="559558"/>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92081" y="828433"/>
            <a:ext cx="2477810" cy="559558"/>
            <a:chOff x="931113" y="3997993"/>
            <a:chExt cx="2477810" cy="559558"/>
          </a:xfrm>
        </p:grpSpPr>
        <p:pic>
          <p:nvPicPr>
            <p:cNvPr id="10" name="図 9"/>
            <p:cNvPicPr>
              <a:picLocks noChangeAspect="1"/>
            </p:cNvPicPr>
            <p:nvPr/>
          </p:nvPicPr>
          <p:blipFill rotWithShape="1">
            <a:blip r:embed="rId3"/>
            <a:srcRect l="10104" t="32520" r="71371" b="59946"/>
            <a:stretch/>
          </p:blipFill>
          <p:spPr>
            <a:xfrm>
              <a:off x="931113" y="4031199"/>
              <a:ext cx="2477810" cy="454645"/>
            </a:xfrm>
            <a:prstGeom prst="rect">
              <a:avLst/>
            </a:prstGeom>
          </p:spPr>
        </p:pic>
        <p:sp>
          <p:nvSpPr>
            <p:cNvPr id="14" name="角丸四角形 13"/>
            <p:cNvSpPr/>
            <p:nvPr/>
          </p:nvSpPr>
          <p:spPr>
            <a:xfrm>
              <a:off x="931113" y="3997993"/>
              <a:ext cx="2477810" cy="559558"/>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Rectangle 3"/>
          <p:cNvSpPr>
            <a:spLocks noChangeArrowheads="1"/>
          </p:cNvSpPr>
          <p:nvPr/>
        </p:nvSpPr>
        <p:spPr bwMode="auto">
          <a:xfrm>
            <a:off x="183571" y="1252876"/>
            <a:ext cx="8803758" cy="22313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0" fontAlgn="base" hangingPunct="0">
              <a:spcBef>
                <a:spcPct val="0"/>
              </a:spcBef>
              <a:spcAft>
                <a:spcPct val="0"/>
              </a:spcAft>
            </a:pPr>
            <a:r>
              <a:rPr kumimoji="0" lang="ja-JP" altLang="en-US" sz="32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ja-JP" sz="2800" dirty="0">
                <a:latin typeface="HG丸ｺﾞｼｯｸM-PRO" panose="020F0600000000000000" pitchFamily="50" charset="-128"/>
                <a:ea typeface="HG丸ｺﾞｼｯｸM-PRO" panose="020F0600000000000000" pitchFamily="50" charset="-128"/>
                <a:cs typeface="Times New Roman" panose="02020603050405020304" pitchFamily="18" charset="0"/>
              </a:rPr>
              <a:t>エイズの原因となる免疫機能を低下させるウイルス</a:t>
            </a:r>
            <a:endParaRPr kumimoji="0" lang="ja-JP" altLang="ja-JP"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32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32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H</a:t>
            </a:r>
            <a:r>
              <a:rPr kumimoji="0" lang="en-US" altLang="ja-JP"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uman</a:t>
            </a:r>
            <a:r>
              <a:rPr kumimoji="0" lang="ja-JP" altLang="en-US"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（ヒト）</a:t>
            </a:r>
            <a:endParaRPr kumimoji="0" lang="en-US" altLang="ja-JP"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32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32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a:t>
            </a:r>
            <a:r>
              <a:rPr kumimoji="0" lang="en-US" altLang="ja-JP"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mmunodeficiency</a:t>
            </a:r>
            <a:r>
              <a:rPr kumimoji="0" lang="ja-JP" altLang="en-US"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（免疫不全）</a:t>
            </a:r>
            <a:endParaRPr kumimoji="0" lang="en-US" altLang="ja-JP"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32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32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V</a:t>
            </a:r>
            <a:r>
              <a:rPr kumimoji="0" lang="en-US" altLang="ja-JP"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irus</a:t>
            </a:r>
            <a:r>
              <a:rPr kumimoji="0" lang="ja-JP" altLang="en-US" sz="3200" b="1" i="0" u="none" strike="noStrike" cap="none" normalizeH="0" baseline="0" dirty="0">
                <a:ln>
                  <a:noFill/>
                </a:ln>
                <a:solidFill>
                  <a:srgbClr val="7030A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（ウイルス）</a:t>
            </a:r>
            <a:r>
              <a:rPr kumimoji="0" lang="ja-JP" altLang="en-US" sz="3200" b="1" i="0" u="none" strike="noStrike" cap="none" normalizeH="0" baseline="0" dirty="0">
                <a:ln>
                  <a:noFill/>
                </a:ln>
                <a:solidFill>
                  <a:schemeClr val="tx1"/>
                </a:solidFill>
                <a:effectLst/>
              </a:rPr>
              <a:t> </a:t>
            </a:r>
            <a:endParaRPr kumimoji="0" lang="ja-JP" altLang="en-US" sz="3200" b="1" i="0" u="none" strike="noStrike" cap="none" normalizeH="0" baseline="0" dirty="0">
              <a:ln>
                <a:noFill/>
              </a:ln>
              <a:solidFill>
                <a:schemeClr val="tx1"/>
              </a:solidFill>
              <a:effectLst/>
              <a:latin typeface="Arial" panose="020B0604020202020204" pitchFamily="34" charset="0"/>
            </a:endParaRPr>
          </a:p>
        </p:txBody>
      </p:sp>
      <p:sp>
        <p:nvSpPr>
          <p:cNvPr id="2" name="正方形/長方形 1"/>
          <p:cNvSpPr/>
          <p:nvPr/>
        </p:nvSpPr>
        <p:spPr>
          <a:xfrm>
            <a:off x="325715" y="143903"/>
            <a:ext cx="7160935" cy="584775"/>
          </a:xfrm>
          <a:prstGeom prst="rect">
            <a:avLst/>
          </a:prstGeom>
        </p:spPr>
        <p:txBody>
          <a:bodyPr wrap="none">
            <a:spAutoFit/>
          </a:bodyPr>
          <a:lstStyle/>
          <a:p>
            <a:r>
              <a:rPr lang="ja-JP" altLang="en-US" sz="3200" dirty="0">
                <a:solidFill>
                  <a:srgbClr val="0070C0"/>
                </a:solidFill>
                <a:latin typeface="ＤＦ特太ゴシック体" panose="020B0509000000000000" pitchFamily="49" charset="-128"/>
                <a:ea typeface="ＤＦ特太ゴシック体" panose="020B0509000000000000" pitchFamily="49" charset="-128"/>
              </a:rPr>
              <a:t>◇　正しい知識と理解を深めるために</a:t>
            </a:r>
          </a:p>
        </p:txBody>
      </p:sp>
    </p:spTree>
    <p:extLst>
      <p:ext uri="{BB962C8B-B14F-4D97-AF65-F5344CB8AC3E}">
        <p14:creationId xmlns:p14="http://schemas.microsoft.com/office/powerpoint/2010/main" val="123610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10" name="正方形/長方形 9"/>
          <p:cNvSpPr/>
          <p:nvPr/>
        </p:nvSpPr>
        <p:spPr>
          <a:xfrm>
            <a:off x="145859" y="118208"/>
            <a:ext cx="8755041" cy="2154436"/>
          </a:xfrm>
          <a:prstGeom prst="rect">
            <a:avLst/>
          </a:prstGeom>
        </p:spPr>
        <p:txBody>
          <a:bodyPr wrap="square">
            <a:spAutoFit/>
          </a:bodyPr>
          <a:lstStyle/>
          <a:p>
            <a:r>
              <a:rPr lang="ja-JP" altLang="en-US" sz="3600" dirty="0">
                <a:solidFill>
                  <a:srgbClr val="0070C0"/>
                </a:solidFill>
                <a:latin typeface="ＤＦ特太ゴシック体" panose="020B0509000000000000" pitchFamily="49" charset="-128"/>
                <a:ea typeface="ＤＦ特太ゴシック体" panose="020B0509000000000000" pitchFamily="49" charset="-128"/>
              </a:rPr>
              <a:t>◇　ＨＩＶは日常生活では感染しません。</a:t>
            </a:r>
          </a:p>
          <a:p>
            <a:endParaRPr lang="ja-JP" altLang="en-US" sz="1400" dirty="0">
              <a:latin typeface="+mj-ea"/>
              <a:ea typeface="+mj-ea"/>
            </a:endParaRPr>
          </a:p>
          <a:p>
            <a:r>
              <a:rPr lang="ja-JP" altLang="en-US" sz="2800" dirty="0">
                <a:latin typeface="BIZ UDゴシック" panose="020B0400000000000000" pitchFamily="49" charset="-128"/>
                <a:ea typeface="BIZ UDゴシック" panose="020B0400000000000000" pitchFamily="49" charset="-128"/>
              </a:rPr>
              <a:t>　○　握手，咳，くしゃみ，トイレ，風呂やプール，　</a:t>
            </a:r>
          </a:p>
          <a:p>
            <a:r>
              <a:rPr lang="ja-JP" altLang="en-US" sz="2800" dirty="0">
                <a:latin typeface="BIZ UDゴシック" panose="020B0400000000000000" pitchFamily="49" charset="-128"/>
                <a:ea typeface="BIZ UDゴシック" panose="020B0400000000000000" pitchFamily="49" charset="-128"/>
              </a:rPr>
              <a:t>　　吊革や手すり，飲み物の回し飲み，同じ鍋での</a:t>
            </a:r>
          </a:p>
          <a:p>
            <a:r>
              <a:rPr lang="ja-JP" altLang="en-US" sz="2800" dirty="0">
                <a:latin typeface="BIZ UDゴシック" panose="020B0400000000000000" pitchFamily="49" charset="-128"/>
                <a:ea typeface="BIZ UDゴシック" panose="020B0400000000000000" pitchFamily="49" charset="-128"/>
              </a:rPr>
              <a:t>　　食事，体が接触するようなスポーツなど</a:t>
            </a:r>
            <a:endParaRPr lang="ja-JP" altLang="en-US" sz="2800" spc="-150" dirty="0">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531410" y="922907"/>
            <a:ext cx="7983940" cy="1349737"/>
          </a:xfrm>
          <a:prstGeom prst="roundRect">
            <a:avLst>
              <a:gd name="adj" fmla="val 57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 代替処理 61"/>
          <p:cNvSpPr/>
          <p:nvPr/>
        </p:nvSpPr>
        <p:spPr>
          <a:xfrm>
            <a:off x="145859" y="2449532"/>
            <a:ext cx="5938418" cy="2922148"/>
          </a:xfrm>
          <a:prstGeom prst="flowChartAlternateProcess">
            <a:avLst/>
          </a:prstGeom>
          <a:solidFill>
            <a:schemeClr val="accent1">
              <a:lumMod val="20000"/>
              <a:lumOff val="80000"/>
            </a:schemeClr>
          </a:solidFill>
          <a:ln w="127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r>
              <a:rPr lang="ja-JP" altLang="en-US" sz="3600" dirty="0">
                <a:solidFill>
                  <a:srgbClr val="FF0000"/>
                </a:solidFill>
                <a:latin typeface="ＤＦ特太ゴシック体" panose="020B0509000000000000" pitchFamily="49" charset="-128"/>
                <a:ea typeface="ＤＦ特太ゴシック体" panose="020B0509000000000000" pitchFamily="49" charset="-128"/>
              </a:rPr>
              <a:t>◇  </a:t>
            </a:r>
            <a:r>
              <a:rPr lang="en-US"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HIV</a:t>
            </a:r>
            <a:r>
              <a:rPr lang="ja-JP" altLang="en-US"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感染者</a:t>
            </a:r>
            <a:r>
              <a:rPr lang="ja-JP"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の</a:t>
            </a:r>
            <a:r>
              <a:rPr lang="ja-JP" altLang="en-US"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主な</a:t>
            </a:r>
            <a:r>
              <a:rPr lang="ja-JP"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感染</a:t>
            </a:r>
            <a:endParaRPr lang="ja-JP" altLang="en-US"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経路</a:t>
            </a:r>
            <a:endParaRPr lang="ja-JP" altLang="en-US" sz="3600"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36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性</a:t>
            </a: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的接触による感染</a:t>
            </a:r>
          </a:p>
          <a:p>
            <a:r>
              <a:rPr lang="ja-JP" altLang="en-US" sz="3200" kern="100" dirty="0">
                <a:latin typeface="BIZ UDPゴシック" panose="020B0400000000000000" pitchFamily="50" charset="-128"/>
                <a:ea typeface="BIZ UDPゴシック" panose="020B0400000000000000" pitchFamily="50" charset="-128"/>
                <a:cs typeface="Times New Roman" panose="02020603050405020304" pitchFamily="18" charset="0"/>
              </a:rPr>
              <a:t>   ・　</a:t>
            </a:r>
            <a:r>
              <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血液</a:t>
            </a: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からの</a:t>
            </a:r>
            <a:r>
              <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感染</a:t>
            </a:r>
            <a:endPar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3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母子感染</a:t>
            </a: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の３</a:t>
            </a:r>
            <a:r>
              <a:rPr lang="ja-JP" altLang="en-US"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つ</a:t>
            </a:r>
            <a:r>
              <a:rPr lang="en-US" alt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r>
              <a:rPr lang="en-US" altLang="ja-JP" sz="32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3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6" name="図 5" descr="「医者イラスト」の画像検索結果">
            <a:hlinkClick r:id="rId3" tgtFrame="&quot;imagewin&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3365" y="5437329"/>
            <a:ext cx="1254642" cy="1281816"/>
          </a:xfrm>
          <a:prstGeom prst="rect">
            <a:avLst/>
          </a:prstGeom>
          <a:noFill/>
          <a:ln>
            <a:noFill/>
          </a:ln>
        </p:spPr>
      </p:pic>
      <p:sp>
        <p:nvSpPr>
          <p:cNvPr id="7" name="角丸四角形吹き出し 6"/>
          <p:cNvSpPr/>
          <p:nvPr/>
        </p:nvSpPr>
        <p:spPr>
          <a:xfrm>
            <a:off x="6275487" y="2449532"/>
            <a:ext cx="2636009" cy="4269613"/>
          </a:xfrm>
          <a:prstGeom prst="wedgeRoundRectCallout">
            <a:avLst>
              <a:gd name="adj1" fmla="val -76232"/>
              <a:gd name="adj2" fmla="val 34179"/>
              <a:gd name="adj3" fmla="val 16667"/>
            </a:avLst>
          </a:prstGeom>
          <a:solidFill>
            <a:srgbClr val="CCFFCC"/>
          </a:solidFill>
          <a:ln w="9525"/>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t" anchorCtr="0" forceAA="0" compatLnSpc="1">
            <a:prstTxWarp prst="textNoShape">
              <a:avLst/>
            </a:prstTxWarp>
            <a:noAutofit/>
          </a:bodyPr>
          <a:lstStyle/>
          <a:p>
            <a:pPr indent="101600" algn="l">
              <a:spcAft>
                <a:spcPts val="0"/>
              </a:spcAft>
            </a:pPr>
            <a:r>
              <a:rPr lang="en-US" sz="24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HIV</a:t>
            </a:r>
            <a:r>
              <a:rPr lang="ja-JP" sz="2400" kern="100" dirty="0">
                <a:effectLst/>
                <a:ea typeface="HG丸ｺﾞｼｯｸM-PRO" panose="020F0600000000000000" pitchFamily="50" charset="-128"/>
                <a:cs typeface="Times New Roman" panose="02020603050405020304" pitchFamily="18" charset="0"/>
              </a:rPr>
              <a:t>に感染してもすぐにエイズを発症するわけではありません。</a:t>
            </a:r>
            <a:r>
              <a:rPr lang="ja-JP" altLang="en-US" sz="2400" kern="100" spc="-20" dirty="0">
                <a:ea typeface="HG丸ｺﾞｼｯｸM-PRO" panose="020F0600000000000000" pitchFamily="50" charset="-128"/>
                <a:cs typeface="Times New Roman" panose="02020603050405020304" pitchFamily="18" charset="0"/>
              </a:rPr>
              <a:t>早期発見・早期</a:t>
            </a:r>
            <a:r>
              <a:rPr lang="ja-JP" sz="2400" kern="100" spc="-20" dirty="0">
                <a:effectLst/>
                <a:ea typeface="HG丸ｺﾞｼｯｸM-PRO" panose="020F0600000000000000" pitchFamily="50" charset="-128"/>
                <a:cs typeface="Times New Roman" panose="02020603050405020304" pitchFamily="18" charset="0"/>
              </a:rPr>
              <a:t>治療により，エイズ発症を</a:t>
            </a:r>
            <a:r>
              <a:rPr lang="ja-JP" altLang="en-US" sz="2400" kern="100" spc="-20" dirty="0">
                <a:ea typeface="HG丸ｺﾞｼｯｸM-PRO" panose="020F0600000000000000" pitchFamily="50" charset="-128"/>
                <a:cs typeface="Times New Roman" panose="02020603050405020304" pitchFamily="18" charset="0"/>
              </a:rPr>
              <a:t>予防し，他人への感染リスクも大きく低下させられます</a:t>
            </a:r>
            <a:r>
              <a:rPr lang="ja-JP" sz="2400" kern="100" spc="-20" dirty="0">
                <a:effectLst/>
                <a:ea typeface="HG丸ｺﾞｼｯｸM-PRO" panose="020F0600000000000000" pitchFamily="50" charset="-128"/>
                <a:cs typeface="Times New Roman" panose="02020603050405020304" pitchFamily="18" charset="0"/>
              </a:rPr>
              <a:t>。</a:t>
            </a:r>
            <a:endParaRPr lang="ja-JP" sz="24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3045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7125" y="944107"/>
            <a:ext cx="7538225" cy="5777369"/>
          </a:xfrm>
          <a:prstGeom prst="rect">
            <a:avLst/>
          </a:prstGeom>
        </p:spPr>
      </p:pic>
      <p:sp>
        <p:nvSpPr>
          <p:cNvPr id="6" name="角丸四角形 5"/>
          <p:cNvSpPr/>
          <p:nvPr/>
        </p:nvSpPr>
        <p:spPr>
          <a:xfrm>
            <a:off x="1226655" y="87776"/>
            <a:ext cx="6762307" cy="985622"/>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378834" y="119291"/>
            <a:ext cx="6457950" cy="954107"/>
          </a:xfrm>
          <a:prstGeom prst="rect">
            <a:avLst/>
          </a:prstGeom>
          <a:noFill/>
        </p:spPr>
        <p:txBody>
          <a:bodyPr wrap="square" lIns="91440" tIns="45720" rIns="91440" bIns="45720">
            <a:spAutoFit/>
          </a:bodyPr>
          <a:lstStyle/>
          <a:p>
            <a:pPr algn="ct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エイズ対策に係る法令等及び差別や</a:t>
            </a:r>
            <a:endParaRPr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endParaRPr>
          </a:p>
          <a:p>
            <a:pPr algn="ct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偏見の解消を図るための啓発活動</a:t>
            </a:r>
          </a:p>
        </p:txBody>
      </p:sp>
    </p:spTree>
    <p:extLst>
      <p:ext uri="{BB962C8B-B14F-4D97-AF65-F5344CB8AC3E}">
        <p14:creationId xmlns:p14="http://schemas.microsoft.com/office/powerpoint/2010/main" val="170428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a:p>
        </p:txBody>
      </p:sp>
      <p:sp>
        <p:nvSpPr>
          <p:cNvPr id="10" name="正方形/長方形 9"/>
          <p:cNvSpPr/>
          <p:nvPr/>
        </p:nvSpPr>
        <p:spPr>
          <a:xfrm>
            <a:off x="145859" y="272372"/>
            <a:ext cx="8755041" cy="2062103"/>
          </a:xfrm>
          <a:prstGeom prst="rect">
            <a:avLst/>
          </a:prstGeom>
        </p:spPr>
        <p:txBody>
          <a:bodyPr wrap="square">
            <a:spAutoFit/>
          </a:bodyPr>
          <a:lstStyle/>
          <a:p>
            <a:r>
              <a:rPr lang="ja-JP" altLang="en-US" sz="3200" dirty="0">
                <a:solidFill>
                  <a:srgbClr val="0070C0"/>
                </a:solidFill>
                <a:latin typeface="ＤＦ特太ゴシック体" panose="020B0509000000000000" pitchFamily="49" charset="-128"/>
                <a:ea typeface="ＤＦ特太ゴシック体" panose="020B0509000000000000" pitchFamily="49" charset="-128"/>
              </a:rPr>
              <a:t>◇　</a:t>
            </a:r>
            <a:r>
              <a:rPr lang="ja-JP" altLang="en-US" sz="3200" b="1" dirty="0">
                <a:solidFill>
                  <a:srgbClr val="0070C0"/>
                </a:solidFill>
              </a:rPr>
              <a:t>後天性免疫不全症候群に関する特定感染症</a:t>
            </a:r>
          </a:p>
          <a:p>
            <a:r>
              <a:rPr lang="ja-JP" altLang="en-US" sz="3200" b="1" dirty="0">
                <a:solidFill>
                  <a:srgbClr val="0070C0"/>
                </a:solidFill>
              </a:rPr>
              <a:t>　　　予防指針（新エイズ予防指針）</a:t>
            </a:r>
            <a:r>
              <a:rPr lang="ja-JP" altLang="en-US" sz="3200" dirty="0"/>
              <a:t>　　</a:t>
            </a:r>
            <a:r>
              <a:rPr lang="ja-JP" altLang="en-US" sz="2000" b="1" dirty="0"/>
              <a:t>平成</a:t>
            </a:r>
            <a:r>
              <a:rPr lang="en-US" altLang="ja-JP" sz="2000" b="1" dirty="0"/>
              <a:t>30</a:t>
            </a:r>
            <a:r>
              <a:rPr lang="ja-JP" altLang="en-US" sz="2000" b="1" dirty="0"/>
              <a:t>年</a:t>
            </a:r>
            <a:r>
              <a:rPr lang="en-US" altLang="ja-JP" sz="2000" b="1" dirty="0"/>
              <a:t>1</a:t>
            </a:r>
            <a:r>
              <a:rPr lang="ja-JP" altLang="en-US" sz="2000" b="1" dirty="0"/>
              <a:t>月施行</a:t>
            </a:r>
            <a:br>
              <a:rPr lang="ja-JP" altLang="en-US" sz="2000" b="1" dirty="0"/>
            </a:br>
            <a:r>
              <a:rPr lang="ja-JP" altLang="en-US" sz="3600" dirty="0">
                <a:solidFill>
                  <a:srgbClr val="0070C0"/>
                </a:solidFill>
                <a:latin typeface="ＤＦ特太ゴシック体" panose="020B0509000000000000" pitchFamily="49" charset="-128"/>
                <a:ea typeface="ＤＦ特太ゴシック体" panose="020B0509000000000000" pitchFamily="49" charset="-128"/>
              </a:rPr>
              <a:t>　</a:t>
            </a:r>
            <a:endParaRPr lang="ja-JP" altLang="en-US" sz="1400" dirty="0">
              <a:latin typeface="+mj-ea"/>
              <a:ea typeface="+mj-ea"/>
            </a:endParaRPr>
          </a:p>
          <a:p>
            <a:r>
              <a:rPr lang="ja-JP" altLang="en-US" sz="2800" dirty="0">
                <a:latin typeface="BIZ UDゴシック" panose="020B0400000000000000" pitchFamily="49" charset="-128"/>
                <a:ea typeface="BIZ UDゴシック" panose="020B0400000000000000" pitchFamily="49" charset="-128"/>
              </a:rPr>
              <a:t>　</a:t>
            </a:r>
            <a:endParaRPr lang="ja-JP" altLang="en-US" sz="2800" spc="-150" dirty="0">
              <a:latin typeface="BIZ UDゴシック" panose="020B0400000000000000" pitchFamily="49" charset="-128"/>
              <a:ea typeface="BIZ UDゴシック" panose="020B0400000000000000" pitchFamily="49" charset="-128"/>
            </a:endParaRPr>
          </a:p>
        </p:txBody>
      </p:sp>
      <p:sp>
        <p:nvSpPr>
          <p:cNvPr id="5" name="フローチャート : 代替処理 61"/>
          <p:cNvSpPr/>
          <p:nvPr/>
        </p:nvSpPr>
        <p:spPr>
          <a:xfrm>
            <a:off x="145859" y="1338944"/>
            <a:ext cx="8802198" cy="5382532"/>
          </a:xfrm>
          <a:prstGeom prst="flowChartAlternateProcess">
            <a:avLst/>
          </a:prstGeom>
          <a:solidFill>
            <a:schemeClr val="accent1">
              <a:lumMod val="20000"/>
              <a:lumOff val="80000"/>
            </a:schemeClr>
          </a:solidFill>
          <a:ln w="127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r>
              <a:rPr lang="ja-JP" altLang="en-US" sz="2800" dirty="0"/>
              <a:t>・</a:t>
            </a:r>
            <a:r>
              <a:rPr lang="ja-JP" altLang="en-US" sz="2800" b="1" dirty="0"/>
              <a:t>　エイズ予防指針に基づき，国と地方の役割分担の下，</a:t>
            </a:r>
            <a:r>
              <a:rPr lang="ja-JP" altLang="en-US" sz="2800" b="1" dirty="0">
                <a:solidFill>
                  <a:srgbClr val="FF0000"/>
                </a:solidFill>
              </a:rPr>
              <a:t>人権を尊重しつつ</a:t>
            </a:r>
            <a:r>
              <a:rPr lang="ja-JP" altLang="en-US" sz="2800" b="1" dirty="0"/>
              <a:t>，普及啓発及び</a:t>
            </a:r>
            <a:r>
              <a:rPr lang="ja-JP" altLang="en-US" sz="2800" b="1" dirty="0">
                <a:solidFill>
                  <a:srgbClr val="FF0000"/>
                </a:solidFill>
              </a:rPr>
              <a:t>教育</a:t>
            </a:r>
            <a:r>
              <a:rPr lang="ja-JP" altLang="en-US" sz="2800" b="1" dirty="0"/>
              <a:t>，検査・相談体制の充実，医療の提供などの施策に取り組むこととしている</a:t>
            </a:r>
            <a:endParaRPr lang="ja-JP" altLang="en-US" sz="2400" b="1" dirty="0">
              <a:solidFill>
                <a:schemeClr val="accent5">
                  <a:lumMod val="75000"/>
                </a:schemeClr>
              </a:solidFill>
            </a:endParaRPr>
          </a:p>
          <a:p>
            <a:endParaRPr lang="ja-JP" altLang="en-US" sz="2400" b="1" dirty="0"/>
          </a:p>
          <a:p>
            <a:r>
              <a:rPr lang="ja-JP" altLang="en-US" sz="2400" b="1" dirty="0"/>
              <a:t>普及啓発及び</a:t>
            </a:r>
            <a:r>
              <a:rPr lang="ja-JP" altLang="en-US" sz="2400" b="1" u="sng" dirty="0">
                <a:solidFill>
                  <a:srgbClr val="FF0000"/>
                </a:solidFill>
              </a:rPr>
              <a:t>教育</a:t>
            </a:r>
          </a:p>
          <a:p>
            <a:r>
              <a:rPr lang="en-US" altLang="ja-JP" sz="2400" b="1" u="sng" dirty="0">
                <a:solidFill>
                  <a:srgbClr val="FF0000"/>
                </a:solidFill>
              </a:rPr>
              <a:t>1</a:t>
            </a:r>
            <a:r>
              <a:rPr lang="ja-JP" altLang="en-US" sz="2400" b="1" u="sng" dirty="0">
                <a:solidFill>
                  <a:srgbClr val="FF0000"/>
                </a:solidFill>
              </a:rPr>
              <a:t>　教育機関等での普及啓発</a:t>
            </a:r>
            <a:br>
              <a:rPr lang="ja-JP" altLang="en-US" sz="2400" b="1" dirty="0"/>
            </a:br>
            <a:r>
              <a:rPr lang="ja-JP" altLang="en-US" sz="2400" b="1" dirty="0"/>
              <a:t>　　国及び地方公共団体は，感染の危険にさらされている者のみならず，日本に在住する全ての人々に対して，感染に関する正しい知識を普及できるように，</a:t>
            </a:r>
            <a:r>
              <a:rPr lang="ja-JP" altLang="en-US" sz="2400" b="1" u="sng" dirty="0">
                <a:solidFill>
                  <a:srgbClr val="FF0000"/>
                </a:solidFill>
              </a:rPr>
              <a:t>学校教育及び社会教育との連携を強化して，対象者に応じた効果的な教育資材の開発等により，</a:t>
            </a:r>
            <a:r>
              <a:rPr lang="ja-JP" altLang="en-US" sz="2400" b="1" dirty="0"/>
              <a:t>具体的な普及啓発活動を行うことが重要である。</a:t>
            </a:r>
            <a:br>
              <a:rPr lang="ja-JP" altLang="en-US" sz="2400" b="1" dirty="0"/>
            </a:br>
            <a:endParaRPr 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96826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801638" y="5351547"/>
            <a:ext cx="7713712" cy="11873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801638" y="260919"/>
            <a:ext cx="7357696" cy="1162702"/>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a:p>
        </p:txBody>
      </p:sp>
      <p:sp>
        <p:nvSpPr>
          <p:cNvPr id="5" name="正方形/長方形 4"/>
          <p:cNvSpPr/>
          <p:nvPr/>
        </p:nvSpPr>
        <p:spPr>
          <a:xfrm>
            <a:off x="1451809" y="266384"/>
            <a:ext cx="6408821" cy="1200329"/>
          </a:xfrm>
          <a:prstGeom prst="rect">
            <a:avLst/>
          </a:prstGeom>
        </p:spPr>
        <p:txBody>
          <a:bodyPr wrap="square">
            <a:spAutoFit/>
          </a:bodyPr>
          <a:lstStyle/>
          <a:p>
            <a:r>
              <a:rPr lang="en-US" altLang="ja-JP" sz="3600" b="1" dirty="0">
                <a:latin typeface="+mn-ea"/>
              </a:rPr>
              <a:t>HIV</a:t>
            </a:r>
            <a:r>
              <a:rPr lang="ja-JP" altLang="en-US" sz="3600" b="1" dirty="0">
                <a:latin typeface="+mn-ea"/>
              </a:rPr>
              <a:t>感染者等に対する差別解消のための啓発活動</a:t>
            </a:r>
          </a:p>
        </p:txBody>
      </p:sp>
      <p:sp>
        <p:nvSpPr>
          <p:cNvPr id="7" name="正方形/長方形 6"/>
          <p:cNvSpPr/>
          <p:nvPr/>
        </p:nvSpPr>
        <p:spPr>
          <a:xfrm>
            <a:off x="1132586" y="1504340"/>
            <a:ext cx="7903128" cy="3847207"/>
          </a:xfrm>
          <a:prstGeom prst="rect">
            <a:avLst/>
          </a:prstGeom>
        </p:spPr>
        <p:txBody>
          <a:bodyPr wrap="square">
            <a:spAutoFit/>
          </a:bodyPr>
          <a:lstStyle/>
          <a:p>
            <a:r>
              <a:rPr lang="ja-JP" altLang="en-US" sz="3200" b="1" dirty="0">
                <a:solidFill>
                  <a:schemeClr val="accent5">
                    <a:lumMod val="75000"/>
                  </a:schemeClr>
                </a:solidFill>
                <a:latin typeface="+mj-ea"/>
                <a:ea typeface="+mj-ea"/>
              </a:rPr>
              <a:t>世界保健機関（</a:t>
            </a:r>
            <a:r>
              <a:rPr lang="en-US" altLang="ja-JP" sz="3200" b="1" dirty="0">
                <a:solidFill>
                  <a:schemeClr val="accent5">
                    <a:lumMod val="75000"/>
                  </a:schemeClr>
                </a:solidFill>
                <a:latin typeface="+mj-ea"/>
                <a:ea typeface="+mj-ea"/>
              </a:rPr>
              <a:t>WHO</a:t>
            </a:r>
            <a:r>
              <a:rPr lang="ja-JP" altLang="en-US" sz="3200" b="1" dirty="0">
                <a:solidFill>
                  <a:schemeClr val="accent5">
                    <a:lumMod val="75000"/>
                  </a:schemeClr>
                </a:solidFill>
                <a:latin typeface="+mj-ea"/>
                <a:ea typeface="+mj-ea"/>
              </a:rPr>
              <a:t>）</a:t>
            </a:r>
            <a:endParaRPr lang="en-US" altLang="ja-JP" sz="3200" b="1" dirty="0">
              <a:solidFill>
                <a:schemeClr val="accent5">
                  <a:lumMod val="75000"/>
                </a:schemeClr>
              </a:solidFill>
              <a:latin typeface="+mj-ea"/>
              <a:ea typeface="+mj-ea"/>
            </a:endParaRPr>
          </a:p>
          <a:p>
            <a:r>
              <a:rPr lang="ja-JP" altLang="en-US" sz="3200" dirty="0">
                <a:solidFill>
                  <a:srgbClr val="231815"/>
                </a:solidFill>
                <a:latin typeface="+mj-ea"/>
                <a:ea typeface="+mj-ea"/>
              </a:rPr>
              <a:t>　⇒　</a:t>
            </a:r>
            <a:r>
              <a:rPr lang="en-US" altLang="ja-JP" sz="3200" dirty="0">
                <a:solidFill>
                  <a:srgbClr val="231815"/>
                </a:solidFill>
                <a:latin typeface="+mj-ea"/>
                <a:ea typeface="+mj-ea"/>
              </a:rPr>
              <a:t>1988</a:t>
            </a:r>
            <a:r>
              <a:rPr lang="ja-JP" altLang="en-US" sz="3200" dirty="0">
                <a:solidFill>
                  <a:srgbClr val="231815"/>
                </a:solidFill>
                <a:latin typeface="+mj-ea"/>
                <a:ea typeface="+mj-ea"/>
              </a:rPr>
              <a:t>年</a:t>
            </a:r>
            <a:r>
              <a:rPr lang="en-US" altLang="ja-JP" sz="3200" dirty="0">
                <a:solidFill>
                  <a:srgbClr val="231815"/>
                </a:solidFill>
                <a:latin typeface="+mj-ea"/>
                <a:ea typeface="+mj-ea"/>
              </a:rPr>
              <a:t>(</a:t>
            </a:r>
            <a:r>
              <a:rPr lang="ja-JP" altLang="en-US" sz="3200" dirty="0">
                <a:solidFill>
                  <a:srgbClr val="231815"/>
                </a:solidFill>
                <a:latin typeface="+mj-ea"/>
                <a:ea typeface="+mj-ea"/>
              </a:rPr>
              <a:t>昭和</a:t>
            </a:r>
            <a:r>
              <a:rPr lang="en-US" altLang="ja-JP" sz="3200" dirty="0">
                <a:solidFill>
                  <a:srgbClr val="231815"/>
                </a:solidFill>
                <a:latin typeface="+mj-ea"/>
                <a:ea typeface="+mj-ea"/>
              </a:rPr>
              <a:t>63</a:t>
            </a:r>
            <a:r>
              <a:rPr lang="ja-JP" altLang="en-US" sz="3200" dirty="0">
                <a:solidFill>
                  <a:srgbClr val="231815"/>
                </a:solidFill>
                <a:latin typeface="+mj-ea"/>
                <a:ea typeface="+mj-ea"/>
              </a:rPr>
              <a:t>年</a:t>
            </a:r>
            <a:r>
              <a:rPr lang="en-US" altLang="ja-JP" sz="3200" dirty="0">
                <a:solidFill>
                  <a:srgbClr val="231815"/>
                </a:solidFill>
                <a:latin typeface="+mj-ea"/>
                <a:ea typeface="+mj-ea"/>
              </a:rPr>
              <a:t>)</a:t>
            </a:r>
            <a:r>
              <a:rPr lang="ja-JP" altLang="en-US" sz="3200" dirty="0">
                <a:solidFill>
                  <a:srgbClr val="231815"/>
                </a:solidFill>
                <a:latin typeface="+mj-ea"/>
                <a:ea typeface="+mj-ea"/>
              </a:rPr>
              <a:t>に</a:t>
            </a:r>
            <a:r>
              <a:rPr lang="en-US" altLang="ja-JP" sz="3200" dirty="0">
                <a:solidFill>
                  <a:srgbClr val="231815"/>
                </a:solidFill>
                <a:latin typeface="+mj-ea"/>
                <a:ea typeface="+mj-ea"/>
              </a:rPr>
              <a:t>12</a:t>
            </a:r>
            <a:r>
              <a:rPr lang="ja-JP" altLang="en-US" sz="3200" dirty="0">
                <a:solidFill>
                  <a:srgbClr val="231815"/>
                </a:solidFill>
                <a:latin typeface="+mj-ea"/>
                <a:ea typeface="+mj-ea"/>
              </a:rPr>
              <a:t>月１日を</a:t>
            </a:r>
            <a:endParaRPr lang="en-US" altLang="ja-JP" sz="3200" dirty="0">
              <a:solidFill>
                <a:srgbClr val="231815"/>
              </a:solidFill>
              <a:latin typeface="+mj-ea"/>
              <a:ea typeface="+mj-ea"/>
            </a:endParaRPr>
          </a:p>
          <a:p>
            <a:r>
              <a:rPr lang="ja-JP" altLang="en-US" sz="3200" dirty="0">
                <a:solidFill>
                  <a:srgbClr val="231815"/>
                </a:solidFill>
                <a:latin typeface="+mj-ea"/>
                <a:ea typeface="+mj-ea"/>
              </a:rPr>
              <a:t>　　　</a:t>
            </a:r>
            <a:r>
              <a:rPr lang="ja-JP" altLang="en-US" sz="3200" dirty="0">
                <a:solidFill>
                  <a:srgbClr val="FF0000"/>
                </a:solidFill>
                <a:latin typeface="+mj-ea"/>
                <a:ea typeface="+mj-ea"/>
              </a:rPr>
              <a:t>　「世界エイズデー」</a:t>
            </a:r>
            <a:r>
              <a:rPr lang="ja-JP" altLang="en-US" sz="3200" dirty="0">
                <a:solidFill>
                  <a:srgbClr val="231815"/>
                </a:solidFill>
                <a:latin typeface="+mj-ea"/>
                <a:ea typeface="+mj-ea"/>
              </a:rPr>
              <a:t>と定める。</a:t>
            </a:r>
            <a:endParaRPr lang="en-US" altLang="ja-JP" sz="3200" dirty="0">
              <a:solidFill>
                <a:srgbClr val="231815"/>
              </a:solidFill>
              <a:latin typeface="+mj-ea"/>
              <a:ea typeface="+mj-ea"/>
            </a:endParaRPr>
          </a:p>
          <a:p>
            <a:endParaRPr lang="en-US" altLang="ja-JP" sz="1200" dirty="0">
              <a:solidFill>
                <a:srgbClr val="231815"/>
              </a:solidFill>
              <a:latin typeface="+mj-ea"/>
              <a:ea typeface="+mj-ea"/>
            </a:endParaRPr>
          </a:p>
          <a:p>
            <a:r>
              <a:rPr lang="ja-JP" altLang="en-US" sz="3200" b="1" dirty="0">
                <a:solidFill>
                  <a:schemeClr val="accent5">
                    <a:lumMod val="75000"/>
                  </a:schemeClr>
                </a:solidFill>
                <a:latin typeface="+mj-ea"/>
                <a:ea typeface="+mj-ea"/>
              </a:rPr>
              <a:t>鹿児島県</a:t>
            </a:r>
            <a:endParaRPr lang="en-US" altLang="ja-JP" sz="3200" b="1" dirty="0">
              <a:solidFill>
                <a:schemeClr val="accent5">
                  <a:lumMod val="75000"/>
                </a:schemeClr>
              </a:solidFill>
              <a:latin typeface="+mj-ea"/>
              <a:ea typeface="+mj-ea"/>
            </a:endParaRPr>
          </a:p>
          <a:p>
            <a:r>
              <a:rPr lang="ja-JP" altLang="en-US" sz="3200" dirty="0">
                <a:solidFill>
                  <a:srgbClr val="231815"/>
                </a:solidFill>
                <a:latin typeface="+mj-ea"/>
                <a:ea typeface="+mj-ea"/>
              </a:rPr>
              <a:t>　⇒　平成９年に「世界エイズデー」を中心と　</a:t>
            </a:r>
            <a:endParaRPr lang="en-US" altLang="ja-JP" sz="3200" dirty="0">
              <a:solidFill>
                <a:srgbClr val="231815"/>
              </a:solidFill>
              <a:latin typeface="+mj-ea"/>
              <a:ea typeface="+mj-ea"/>
            </a:endParaRPr>
          </a:p>
          <a:p>
            <a:r>
              <a:rPr lang="ja-JP" altLang="en-US" sz="3200" dirty="0">
                <a:solidFill>
                  <a:srgbClr val="231815"/>
                </a:solidFill>
                <a:latin typeface="+mj-ea"/>
                <a:ea typeface="+mj-ea"/>
              </a:rPr>
              <a:t>　　した１ヶ月を</a:t>
            </a:r>
            <a:r>
              <a:rPr lang="ja-JP" altLang="en-US" sz="3200" dirty="0">
                <a:solidFill>
                  <a:srgbClr val="FF0000"/>
                </a:solidFill>
                <a:latin typeface="+mj-ea"/>
                <a:ea typeface="+mj-ea"/>
              </a:rPr>
              <a:t>「鹿児島レッドリボン月間」</a:t>
            </a:r>
            <a:r>
              <a:rPr lang="ja-JP" altLang="en-US" sz="3200" dirty="0">
                <a:solidFill>
                  <a:srgbClr val="231815"/>
                </a:solidFill>
                <a:latin typeface="+mj-ea"/>
                <a:ea typeface="+mj-ea"/>
              </a:rPr>
              <a:t>と　</a:t>
            </a:r>
            <a:endParaRPr lang="en-US" altLang="ja-JP" sz="3200" dirty="0">
              <a:solidFill>
                <a:srgbClr val="231815"/>
              </a:solidFill>
              <a:latin typeface="+mj-ea"/>
              <a:ea typeface="+mj-ea"/>
            </a:endParaRPr>
          </a:p>
          <a:p>
            <a:r>
              <a:rPr lang="ja-JP" altLang="en-US" sz="3200" dirty="0">
                <a:solidFill>
                  <a:srgbClr val="231815"/>
                </a:solidFill>
                <a:latin typeface="+mj-ea"/>
                <a:ea typeface="+mj-ea"/>
              </a:rPr>
              <a:t>　　し，毎年，集中的に各種啓発活動を実施</a:t>
            </a:r>
          </a:p>
        </p:txBody>
      </p:sp>
      <p:pic>
        <p:nvPicPr>
          <p:cNvPr id="9" name="図 8"/>
          <p:cNvPicPr>
            <a:picLocks noChangeAspect="1"/>
          </p:cNvPicPr>
          <p:nvPr/>
        </p:nvPicPr>
        <p:blipFill rotWithShape="1">
          <a:blip r:embed="rId3"/>
          <a:srcRect l="29500" t="9766" r="30183" b="14036"/>
          <a:stretch/>
        </p:blipFill>
        <p:spPr>
          <a:xfrm>
            <a:off x="7515886" y="1538088"/>
            <a:ext cx="946485" cy="1780674"/>
          </a:xfrm>
          <a:prstGeom prst="rect">
            <a:avLst/>
          </a:prstGeom>
        </p:spPr>
      </p:pic>
      <p:sp>
        <p:nvSpPr>
          <p:cNvPr id="10" name="テキスト ボックス 9"/>
          <p:cNvSpPr txBox="1"/>
          <p:nvPr/>
        </p:nvSpPr>
        <p:spPr>
          <a:xfrm>
            <a:off x="801638" y="5338584"/>
            <a:ext cx="7709162" cy="1200329"/>
          </a:xfrm>
          <a:prstGeom prst="rect">
            <a:avLst/>
          </a:prstGeom>
          <a:noFill/>
        </p:spPr>
        <p:txBody>
          <a:bodyPr wrap="none" rtlCol="0">
            <a:spAutoFit/>
          </a:bodyPr>
          <a:lstStyle/>
          <a:p>
            <a:r>
              <a:rPr kumimoji="1" lang="ja-JP" altLang="en-US" sz="3600" dirty="0"/>
              <a:t>◇　病気への正しい理解を</a:t>
            </a:r>
            <a:endParaRPr kumimoji="1" lang="en-US" altLang="ja-JP" sz="3600" dirty="0"/>
          </a:p>
          <a:p>
            <a:r>
              <a:rPr lang="ja-JP" altLang="en-US" sz="3600" dirty="0"/>
              <a:t>◇　安心して生活・治療ができる環境を</a:t>
            </a:r>
            <a:endParaRPr kumimoji="1" lang="ja-JP" altLang="en-US" sz="3600" dirty="0"/>
          </a:p>
        </p:txBody>
      </p:sp>
    </p:spTree>
    <p:extLst>
      <p:ext uri="{BB962C8B-B14F-4D97-AF65-F5344CB8AC3E}">
        <p14:creationId xmlns:p14="http://schemas.microsoft.com/office/powerpoint/2010/main" val="22997055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5157</TotalTime>
  <Words>2590</Words>
  <Application>Microsoft Office PowerPoint</Application>
  <PresentationFormat>画面に合わせる (4:3)</PresentationFormat>
  <Paragraphs>147</Paragraphs>
  <Slides>13</Slides>
  <Notes>13</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13</vt:i4>
      </vt:variant>
    </vt:vector>
  </HeadingPairs>
  <TitlesOfParts>
    <vt:vector size="36" baseType="lpstr">
      <vt:lpstr>BIZ UDPゴシック</vt:lpstr>
      <vt:lpstr>BIZ UDゴシック</vt:lpstr>
      <vt:lpstr>BIZ UD明朝 Medium</vt:lpstr>
      <vt:lpstr>ＤＦ特太ゴシック体</vt:lpstr>
      <vt:lpstr>ＤＨＰ特太ゴシック体</vt:lpstr>
      <vt:lpstr>HGP創英角ｺﾞｼｯｸUB</vt:lpstr>
      <vt:lpstr>HGｺﾞｼｯｸM</vt:lpstr>
      <vt:lpstr>HG丸ｺﾞｼｯｸM-PRO</vt:lpstr>
      <vt:lpstr>ＭＳ Ｐゴシック</vt:lpstr>
      <vt:lpstr>ＭＳ ゴシック</vt:lpstr>
      <vt:lpstr>ＭＳ 明朝</vt:lpstr>
      <vt:lpstr>RyuminPro-Regular</vt:lpstr>
      <vt:lpstr>ShinGoPro-Regular</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ＨＩＶ感染者等に対する  　 　　　偏見や差別をなくそう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329</cp:revision>
  <cp:lastPrinted>2021-03-21T08:05:42Z</cp:lastPrinted>
  <dcterms:created xsi:type="dcterms:W3CDTF">2020-05-11T09:35:31Z</dcterms:created>
  <dcterms:modified xsi:type="dcterms:W3CDTF">2023-03-24T04:55:25Z</dcterms:modified>
</cp:coreProperties>
</file>