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386" r:id="rId3"/>
    <p:sldId id="389" r:id="rId4"/>
    <p:sldId id="409" r:id="rId5"/>
    <p:sldId id="405" r:id="rId6"/>
    <p:sldId id="391" r:id="rId7"/>
    <p:sldId id="393" r:id="rId8"/>
    <p:sldId id="417" r:id="rId9"/>
    <p:sldId id="394" r:id="rId10"/>
    <p:sldId id="392" r:id="rId11"/>
    <p:sldId id="396" r:id="rId12"/>
    <p:sldId id="400" r:id="rId13"/>
    <p:sldId id="412" r:id="rId14"/>
    <p:sldId id="418" r:id="rId15"/>
    <p:sldId id="408" r:id="rId16"/>
    <p:sldId id="384" r:id="rId17"/>
    <p:sldId id="398" r:id="rId18"/>
  </p:sldIdLst>
  <p:sldSz cx="9144000" cy="6858000" type="screen4x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FF6600"/>
    <a:srgbClr val="FFFF99"/>
    <a:srgbClr val="CCFFFF"/>
    <a:srgbClr val="FFCCFF"/>
    <a:srgbClr val="CCFF99"/>
    <a:srgbClr val="FFFFCC"/>
    <a:srgbClr val="FF3399"/>
    <a:srgbClr val="FF00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79243" autoAdjust="0"/>
  </p:normalViewPr>
  <p:slideViewPr>
    <p:cSldViewPr snapToGrid="0">
      <p:cViewPr varScale="1">
        <p:scale>
          <a:sx n="79" d="100"/>
          <a:sy n="79" d="100"/>
        </p:scale>
        <p:origin x="108" y="2280"/>
      </p:cViewPr>
      <p:guideLst/>
    </p:cSldViewPr>
  </p:slideViewPr>
  <p:outlineViewPr>
    <p:cViewPr>
      <p:scale>
        <a:sx n="33" d="100"/>
        <a:sy n="33" d="100"/>
      </p:scale>
      <p:origin x="0" y="-6252"/>
    </p:cViewPr>
  </p:outlineViewPr>
  <p:notesTextViewPr>
    <p:cViewPr>
      <p:scale>
        <a:sx n="100" d="100"/>
        <a:sy n="100"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33965" cy="496861"/>
          </a:xfrm>
          <a:prstGeom prst="rect">
            <a:avLst/>
          </a:prstGeom>
        </p:spPr>
        <p:txBody>
          <a:bodyPr vert="horz" lIns="91146" tIns="45573" rIns="91146" bIns="4557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5158" y="1"/>
            <a:ext cx="2933965" cy="496861"/>
          </a:xfrm>
          <a:prstGeom prst="rect">
            <a:avLst/>
          </a:prstGeom>
        </p:spPr>
        <p:txBody>
          <a:bodyPr vert="horz" lIns="91146" tIns="45573" rIns="91146" bIns="45573"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05966"/>
            <a:ext cx="2933965" cy="496860"/>
          </a:xfrm>
          <a:prstGeom prst="rect">
            <a:avLst/>
          </a:prstGeom>
        </p:spPr>
        <p:txBody>
          <a:bodyPr vert="horz" lIns="91146" tIns="45573" rIns="91146" bIns="4557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5158" y="9405966"/>
            <a:ext cx="2933965" cy="496860"/>
          </a:xfrm>
          <a:prstGeom prst="rect">
            <a:avLst/>
          </a:prstGeom>
        </p:spPr>
        <p:txBody>
          <a:bodyPr vert="horz" lIns="91146" tIns="45573" rIns="91146" bIns="45573"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33965" cy="496861"/>
          </a:xfrm>
          <a:prstGeom prst="rect">
            <a:avLst/>
          </a:prstGeom>
        </p:spPr>
        <p:txBody>
          <a:bodyPr vert="horz" lIns="91146" tIns="45573" rIns="91146" bIns="455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8" y="1"/>
            <a:ext cx="2933965" cy="496861"/>
          </a:xfrm>
          <a:prstGeom prst="rect">
            <a:avLst/>
          </a:prstGeom>
        </p:spPr>
        <p:txBody>
          <a:bodyPr vert="horz" lIns="91146" tIns="45573" rIns="91146" bIns="45573"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58875" y="1238250"/>
            <a:ext cx="4452938" cy="3341688"/>
          </a:xfrm>
          <a:prstGeom prst="rect">
            <a:avLst/>
          </a:prstGeom>
          <a:noFill/>
          <a:ln w="12700">
            <a:solidFill>
              <a:prstClr val="black"/>
            </a:solidFill>
          </a:ln>
        </p:spPr>
        <p:txBody>
          <a:bodyPr vert="horz" lIns="91146" tIns="45573" rIns="91146" bIns="45573" rtlCol="0" anchor="ctr"/>
          <a:lstStyle/>
          <a:p>
            <a:endParaRPr lang="ja-JP" altLang="en-US"/>
          </a:p>
        </p:txBody>
      </p:sp>
      <p:sp>
        <p:nvSpPr>
          <p:cNvPr id="5" name="ノート プレースホルダー 4"/>
          <p:cNvSpPr>
            <a:spLocks noGrp="1"/>
          </p:cNvSpPr>
          <p:nvPr>
            <p:ph type="body" sz="quarter" idx="3"/>
          </p:nvPr>
        </p:nvSpPr>
        <p:spPr>
          <a:xfrm>
            <a:off x="677069" y="4765735"/>
            <a:ext cx="5416550" cy="3899238"/>
          </a:xfrm>
          <a:prstGeom prst="rect">
            <a:avLst/>
          </a:prstGeom>
        </p:spPr>
        <p:txBody>
          <a:bodyPr vert="horz" lIns="91146" tIns="45573" rIns="91146" bIns="455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5966"/>
            <a:ext cx="2933965" cy="496860"/>
          </a:xfrm>
          <a:prstGeom prst="rect">
            <a:avLst/>
          </a:prstGeom>
        </p:spPr>
        <p:txBody>
          <a:bodyPr vert="horz" lIns="91146" tIns="45573" rIns="91146" bIns="455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8" y="9405966"/>
            <a:ext cx="2933965" cy="496860"/>
          </a:xfrm>
          <a:prstGeom prst="rect">
            <a:avLst/>
          </a:prstGeom>
        </p:spPr>
        <p:txBody>
          <a:bodyPr vert="horz" lIns="91146" tIns="45573" rIns="91146" bIns="45573"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j-ea"/>
                <a:ea typeface="+mj-ea"/>
              </a:rPr>
              <a:t>人権同和教育課ｅ</a:t>
            </a:r>
            <a:r>
              <a:rPr lang="en-US" altLang="ja-JP" dirty="0">
                <a:latin typeface="+mj-ea"/>
                <a:ea typeface="+mj-ea"/>
              </a:rPr>
              <a:t>-</a:t>
            </a:r>
            <a:r>
              <a:rPr lang="ja-JP" altLang="en-US" dirty="0">
                <a:latin typeface="+mj-ea"/>
                <a:ea typeface="+mj-ea"/>
              </a:rPr>
              <a:t>コンテンツ</a:t>
            </a:r>
            <a:r>
              <a:rPr lang="en-US" altLang="ja-JP" dirty="0">
                <a:latin typeface="+mj-ea"/>
                <a:ea typeface="+mj-ea"/>
              </a:rPr>
              <a:t>No.</a:t>
            </a:r>
            <a:r>
              <a:rPr lang="ja-JP" altLang="en-US" dirty="0">
                <a:latin typeface="+mj-ea"/>
                <a:ea typeface="+mj-ea"/>
              </a:rPr>
              <a:t>４　「</a:t>
            </a:r>
            <a:r>
              <a:rPr lang="ja-JP" altLang="en-US" spc="-150" dirty="0">
                <a:latin typeface="+mj-ea"/>
                <a:ea typeface="+mj-ea"/>
              </a:rPr>
              <a:t>障害を理由とする偏見や差別をなくそう</a:t>
            </a:r>
            <a:r>
              <a:rPr lang="ja-JP" altLang="en-US" dirty="0">
                <a:latin typeface="+mj-ea"/>
                <a:ea typeface="+mj-ea"/>
              </a:rPr>
              <a:t>」</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8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5306" indent="-286413" defTabSz="9098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7234" indent="-229447" defTabSz="9098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6127" indent="-229447" defTabSz="9098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5021" indent="-229447" defTabSz="9098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49" indent="-229447" defTabSz="9098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6477" indent="-229447" defTabSz="9098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2206" indent="-229447" defTabSz="9098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7933" indent="-229447" defTabSz="9098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7227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障害者に係る法律等や施策計画があるなか，学校での取組においては，どのようなことを大切にしていけばいいのでしょうか。まずは，障害のある人の自立や社会参加を阻むバリア（社会的障壁）について正しく知ることです。児童生徒がどんなことに困っているのか，何がバリアなのかについて，Ｍｏｍの基本姿勢「Ｍ見つめる」「ｏ思いをめぐらす」「ｍ向き合う」で関わることが大切です。また，外見からは分かりづらい障害もあり，必要な支援は人それぞれであるという認識が大切です。</a:t>
            </a:r>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12965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私たちは，それぞれ違いがある中，どのようなことに困難さを感じているのかも人それぞれです。困難さを感じるバリア「社会的障壁」は</a:t>
            </a:r>
            <a:r>
              <a:rPr kumimoji="1" lang="en-US" altLang="ja-JP" dirty="0">
                <a:latin typeface="+mn-ea"/>
                <a:ea typeface="+mn-ea"/>
              </a:rPr>
              <a:t>4</a:t>
            </a:r>
            <a:r>
              <a:rPr kumimoji="1" lang="ja-JP" altLang="en-US" dirty="0">
                <a:latin typeface="+mn-ea"/>
                <a:ea typeface="+mn-ea"/>
              </a:rPr>
              <a:t>点あります。出入り口や通路に段差がある等で利用する人に不便さを感じさせる「物理的バリア」，障害を理由に就職の試験が受けられない等の「制度的なバリア」，情報の伝え方が十分でないために，必要な情報が平等に得られない「文化・情報面でのバリア」，心ない言葉，偏見や差別，無関心など，困難さがある人のことを受け入れない「意識上のバリア」，この</a:t>
            </a:r>
            <a:r>
              <a:rPr kumimoji="1" lang="en-US" altLang="ja-JP" dirty="0">
                <a:latin typeface="+mn-ea"/>
                <a:ea typeface="+mn-ea"/>
              </a:rPr>
              <a:t>4</a:t>
            </a:r>
            <a:r>
              <a:rPr kumimoji="1" lang="ja-JP" altLang="en-US" dirty="0">
                <a:latin typeface="+mn-ea"/>
                <a:ea typeface="+mn-ea"/>
              </a:rPr>
              <a:t>点です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11012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学校での取組において大切にしたい２点目は，障害のある人もない人も認め合えるような交流及び共同学習を推進し，意識上のバリアをなくす「心のバリアフリー」を育むこと，です。障害の有無にかかわらず，児童生徒</a:t>
            </a:r>
            <a:r>
              <a:rPr lang="ja-JP" altLang="ja-JP" dirty="0"/>
              <a:t>一人一人の「違い」</a:t>
            </a:r>
            <a:r>
              <a:rPr lang="ja-JP" altLang="en-US" dirty="0"/>
              <a:t>を</a:t>
            </a:r>
            <a:r>
              <a:rPr lang="ja-JP" altLang="ja-JP" dirty="0"/>
              <a:t>大切に</a:t>
            </a:r>
            <a:r>
              <a:rPr lang="ja-JP" altLang="en-US" dirty="0"/>
              <a:t>し，</a:t>
            </a:r>
            <a:r>
              <a:rPr lang="ja-JP" altLang="ja-JP" dirty="0"/>
              <a:t>お互いが支え合う関係づくり</a:t>
            </a:r>
            <a:r>
              <a:rPr lang="ja-JP" altLang="en-US" dirty="0"/>
              <a:t>を</a:t>
            </a:r>
            <a:r>
              <a:rPr lang="ja-JP" altLang="ja-JP" dirty="0"/>
              <a:t>深</a:t>
            </a:r>
            <a:r>
              <a:rPr lang="ja-JP" altLang="en-US" dirty="0"/>
              <a:t>めること，そして，</a:t>
            </a:r>
            <a:r>
              <a:rPr lang="ja-JP" altLang="ja-JP" dirty="0"/>
              <a:t>多様性の受容が叫ばれている今日，</a:t>
            </a:r>
            <a:r>
              <a:rPr lang="ja-JP" altLang="en-US" dirty="0"/>
              <a:t>児童生徒</a:t>
            </a:r>
            <a:r>
              <a:rPr lang="ja-JP" altLang="ja-JP" dirty="0"/>
              <a:t>が「違い」を認め合うためにも，「様々な友達と関わることができる」子どもの育成に意識して取り組みましょう。</a:t>
            </a:r>
            <a:endParaRPr lang="ja-JP" altLang="en-US" dirty="0"/>
          </a:p>
          <a:p>
            <a:endParaRPr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200368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91"/>
            <a:r>
              <a:rPr lang="ja-JP" altLang="en-US" dirty="0">
                <a:solidFill>
                  <a:schemeClr val="tx1">
                    <a:lumMod val="95000"/>
                    <a:lumOff val="5000"/>
                  </a:schemeClr>
                </a:solidFill>
                <a:latin typeface="ShinGoPro-Regular"/>
              </a:rPr>
              <a:t>交流及び共同学習には，</a:t>
            </a:r>
            <a:r>
              <a:rPr lang="ja-JP" altLang="en-US" dirty="0">
                <a:latin typeface="+mn-ea"/>
              </a:rPr>
              <a:t>・　学校間交流　・　学校内交流　・　学校行事等における直接的な交流　・　作品等を交換などの間接的な交流　　・　日常の学校生活をとおして行う交流　・　教科等での共同学習　などがあります。</a:t>
            </a:r>
            <a:r>
              <a:rPr lang="ja-JP" altLang="en-US" dirty="0"/>
              <a:t>「知り合い」「ふれあい」「学び合う」ことを通して，児童生徒が困難を自分の問題として受け止め，共感的な理解と適切な援助が生まれます。文部科学省のホームページ「交流及び共同学習ガイド」も参考にしてください。</a:t>
            </a:r>
            <a:endParaRPr lang="ja-JP" altLang="ja-JP" dirty="0"/>
          </a:p>
          <a:p>
            <a:pPr algn="l"/>
            <a:endParaRPr lang="ja-JP" altLang="en-US"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255523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児童生徒の交流及び共同学習を進めるに当たっては，文部科学省の「心のバリアフリーノート」や法務省の人権啓発教材を活用したり，障害者に関する啓発デーや週間等について，児童生徒向けに話をしたり掲示したりすると，さらに学びが深まります。その際は，個々の児童生徒の心情に十分配慮して行うことが重要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338309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鹿児島県においては，令和元年度７月から，障害などで困っている人が，周りに支援を求めるためのカード「ヘルプカード」を導入しました。このヘルプカードの趣旨について児童生徒にも発達段階に応じて説明し，このカードを持っている人がいたら，「どうしましたか？」「何かお困りですか？」と声をかけるなど，思いやりのある行動ができるようにしていきたいものです。障害のある人もない人も正しい理解と必要な配慮で，誰もが認め合い，支え合う共生社会をつくっていきましょう。</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88893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最後に</a:t>
            </a:r>
            <a:r>
              <a:rPr lang="ja-JP" altLang="en-US" dirty="0"/>
              <a:t>，</a:t>
            </a:r>
            <a:r>
              <a:rPr lang="ja-JP" altLang="ja-JP" dirty="0"/>
              <a:t>人権教育は全ての教育</a:t>
            </a:r>
            <a:r>
              <a:rPr lang="ja-JP" altLang="en-US" dirty="0"/>
              <a:t>です。</a:t>
            </a:r>
            <a:endParaRPr lang="en-US" altLang="ja-JP" dirty="0"/>
          </a:p>
          <a:p>
            <a:r>
              <a:rPr lang="ja-JP" altLang="ja-JP" dirty="0"/>
              <a:t>子どもたちが，今日も行きたいと思う学校づくりを進めましょう。</a:t>
            </a:r>
          </a:p>
        </p:txBody>
      </p:sp>
    </p:spTree>
    <p:extLst>
      <p:ext uri="{BB962C8B-B14F-4D97-AF65-F5344CB8AC3E}">
        <p14:creationId xmlns:p14="http://schemas.microsoft.com/office/powerpoint/2010/main" val="145309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このコンテンツでは，次の３つの項目について，学習します。　１「障害者に起きている人権問題」　２「障害者に係る法律等について</a:t>
            </a:r>
            <a:r>
              <a:rPr lang="ja-JP" altLang="en-US" dirty="0">
                <a:solidFill>
                  <a:prstClr val="white"/>
                </a:solidFill>
                <a:latin typeface="+mn-ea"/>
              </a:rPr>
              <a:t>」</a:t>
            </a:r>
            <a:r>
              <a:rPr lang="ja-JP" altLang="en-US" dirty="0">
                <a:latin typeface="+mn-ea"/>
              </a:rPr>
              <a:t>　３「学校での取組について」</a:t>
            </a:r>
            <a:endParaRPr lang="en-US" altLang="ja-JP" dirty="0">
              <a:latin typeface="+mn-ea"/>
            </a:endParaRPr>
          </a:p>
          <a:p>
            <a:endParaRPr lang="ja-JP" altLang="en-US" dirty="0">
              <a:solidFill>
                <a:schemeClr val="bg1"/>
              </a:solidFill>
              <a:latin typeface="+mn-ea"/>
            </a:endParaRPr>
          </a:p>
          <a:p>
            <a:endParaRPr kumimoji="1" lang="en-US" altLang="ja-JP" dirty="0">
              <a:latin typeface="+mn-ea"/>
              <a:ea typeface="+mn-ea"/>
            </a:endParaRP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22744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令和</a:t>
            </a:r>
            <a:r>
              <a:rPr kumimoji="1" lang="en-US" altLang="ja-JP" dirty="0">
                <a:latin typeface="+mn-ea"/>
                <a:ea typeface="+mn-ea"/>
              </a:rPr>
              <a:t>4</a:t>
            </a:r>
            <a:r>
              <a:rPr kumimoji="1" lang="ja-JP" altLang="en-US" dirty="0">
                <a:latin typeface="+mn-ea"/>
                <a:ea typeface="+mn-ea"/>
              </a:rPr>
              <a:t>年に内閣府が行った「人権擁護に関する世論調査」で，「障害者に関し，現在どのような人権問題が起きていると思いますか？」という質問の回答として最も多かったのは，「就職・職場で不利な扱いを受けること」</a:t>
            </a:r>
            <a:r>
              <a:rPr kumimoji="1" lang="en-US" altLang="ja-JP" dirty="0">
                <a:latin typeface="+mn-ea"/>
                <a:ea typeface="+mn-ea"/>
              </a:rPr>
              <a:t>43.3%</a:t>
            </a:r>
            <a:r>
              <a:rPr kumimoji="1" lang="ja-JP" altLang="en-US" dirty="0" err="1">
                <a:latin typeface="+mn-ea"/>
                <a:ea typeface="+mn-ea"/>
              </a:rPr>
              <a:t>，</a:t>
            </a:r>
            <a:r>
              <a:rPr kumimoji="1" lang="ja-JP" altLang="en-US" dirty="0">
                <a:latin typeface="+mn-ea"/>
                <a:ea typeface="+mn-ea"/>
              </a:rPr>
              <a:t>，「じろじろ見られたり，避けられたりすること」</a:t>
            </a:r>
            <a:r>
              <a:rPr kumimoji="1" lang="en-US" altLang="ja-JP" dirty="0">
                <a:latin typeface="+mn-ea"/>
                <a:ea typeface="+mn-ea"/>
              </a:rPr>
              <a:t>40.7%</a:t>
            </a:r>
            <a:r>
              <a:rPr kumimoji="1" lang="ja-JP" altLang="en-US" dirty="0" err="1">
                <a:latin typeface="+mn-ea"/>
                <a:ea typeface="+mn-ea"/>
              </a:rPr>
              <a:t>，</a:t>
            </a:r>
            <a:r>
              <a:rPr kumimoji="1" lang="ja-JP" altLang="en-US" dirty="0">
                <a:latin typeface="+mn-ea"/>
                <a:ea typeface="+mn-ea"/>
              </a:rPr>
              <a:t>「差別的な言動をされること」</a:t>
            </a:r>
            <a:r>
              <a:rPr kumimoji="1" lang="en-US" altLang="ja-JP" dirty="0">
                <a:latin typeface="+mn-ea"/>
                <a:ea typeface="+mn-ea"/>
              </a:rPr>
              <a:t>38.9%</a:t>
            </a:r>
            <a:r>
              <a:rPr kumimoji="1" lang="ja-JP" altLang="en-US" dirty="0">
                <a:latin typeface="+mn-ea"/>
                <a:ea typeface="+mn-ea"/>
              </a:rPr>
              <a:t>でした。</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35886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「障害者に関する人権侵犯事件の新規救済手続き開始件数」の推移でも，「障害者に対する差別待遇」，「社会福祉施設における障害者に対する人権侵犯」は，依然として現存する状況にあります。例えば</a:t>
            </a:r>
            <a:r>
              <a:rPr lang="ja-JP" altLang="ja-JP" dirty="0"/>
              <a:t>車椅子での乗車やアパートへの入居を拒否される事案が発生するなど，障害のある人に対する理解や配慮はいまだ十分とはいえず，その結果として障害のある人の自立と社会参加が阻まれており，共生社会は十分に実現されているとはいえない状態にあります。</a:t>
            </a:r>
          </a:p>
          <a:p>
            <a:endParaRPr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140043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ここからは，障害者に係る法律等について，説明します。国連は，障害者の権利保障の取組として，</a:t>
            </a:r>
            <a:r>
              <a:rPr lang="en-US" altLang="ja-JP" dirty="0">
                <a:latin typeface="+mn-ea"/>
                <a:ea typeface="+mn-ea"/>
              </a:rPr>
              <a:t>1975</a:t>
            </a:r>
            <a:r>
              <a:rPr lang="ja-JP" altLang="en-US" dirty="0">
                <a:latin typeface="+mn-ea"/>
                <a:ea typeface="+mn-ea"/>
              </a:rPr>
              <a:t>年（昭和</a:t>
            </a:r>
            <a:r>
              <a:rPr lang="en-US" altLang="ja-JP" dirty="0">
                <a:latin typeface="+mn-ea"/>
                <a:ea typeface="+mn-ea"/>
              </a:rPr>
              <a:t>50</a:t>
            </a:r>
            <a:r>
              <a:rPr lang="ja-JP" altLang="en-US" dirty="0">
                <a:latin typeface="+mn-ea"/>
                <a:ea typeface="+mn-ea"/>
              </a:rPr>
              <a:t>年）に「障害者の権利に関する宣言」を採択し，障害のある人の人権保障の基準を示しました。そして，</a:t>
            </a:r>
            <a:r>
              <a:rPr lang="en-US" altLang="ja-JP" dirty="0">
                <a:latin typeface="+mn-ea"/>
                <a:ea typeface="+mn-ea"/>
              </a:rPr>
              <a:t>1981</a:t>
            </a:r>
            <a:r>
              <a:rPr lang="ja-JP" altLang="en-US" dirty="0">
                <a:latin typeface="+mn-ea"/>
                <a:ea typeface="+mn-ea"/>
              </a:rPr>
              <a:t>年（昭和</a:t>
            </a:r>
            <a:r>
              <a:rPr lang="en-US" altLang="ja-JP" dirty="0">
                <a:latin typeface="+mn-ea"/>
                <a:ea typeface="+mn-ea"/>
              </a:rPr>
              <a:t>56</a:t>
            </a:r>
            <a:r>
              <a:rPr lang="ja-JP" altLang="en-US" dirty="0">
                <a:latin typeface="+mn-ea"/>
                <a:ea typeface="+mn-ea"/>
              </a:rPr>
              <a:t>年）を「完全参加と平等」を基本理念とした「国際障害者年」と定め，</a:t>
            </a:r>
            <a:r>
              <a:rPr lang="en-US" altLang="ja-JP" dirty="0">
                <a:latin typeface="+mn-ea"/>
                <a:ea typeface="+mn-ea"/>
              </a:rPr>
              <a:t>1983</a:t>
            </a:r>
            <a:r>
              <a:rPr lang="ja-JP" altLang="en-US" dirty="0">
                <a:latin typeface="+mn-ea"/>
                <a:ea typeface="+mn-ea"/>
              </a:rPr>
              <a:t>年（昭和</a:t>
            </a:r>
            <a:r>
              <a:rPr lang="en-US" altLang="ja-JP" dirty="0">
                <a:latin typeface="+mn-ea"/>
                <a:ea typeface="+mn-ea"/>
              </a:rPr>
              <a:t>58</a:t>
            </a:r>
            <a:r>
              <a:rPr lang="ja-JP" altLang="en-US" dirty="0">
                <a:latin typeface="+mn-ea"/>
                <a:ea typeface="+mn-ea"/>
              </a:rPr>
              <a:t>年）からの</a:t>
            </a:r>
            <a:r>
              <a:rPr lang="en-US" altLang="ja-JP" dirty="0">
                <a:latin typeface="+mn-ea"/>
                <a:ea typeface="+mn-ea"/>
              </a:rPr>
              <a:t>10</a:t>
            </a:r>
            <a:r>
              <a:rPr lang="ja-JP" altLang="en-US" dirty="0">
                <a:latin typeface="+mn-ea"/>
                <a:ea typeface="+mn-ea"/>
              </a:rPr>
              <a:t>年間を「国連障害者の</a:t>
            </a:r>
            <a:r>
              <a:rPr lang="en-US" altLang="ja-JP" dirty="0">
                <a:latin typeface="+mn-ea"/>
                <a:ea typeface="+mn-ea"/>
              </a:rPr>
              <a:t>10</a:t>
            </a:r>
            <a:r>
              <a:rPr lang="ja-JP" altLang="en-US" dirty="0">
                <a:latin typeface="+mn-ea"/>
                <a:ea typeface="+mn-ea"/>
              </a:rPr>
              <a:t>年」として定めました。わが国では昭和</a:t>
            </a:r>
            <a:r>
              <a:rPr lang="en-US" altLang="ja-JP" dirty="0">
                <a:latin typeface="+mn-ea"/>
                <a:ea typeface="+mn-ea"/>
              </a:rPr>
              <a:t>45</a:t>
            </a:r>
            <a:r>
              <a:rPr lang="ja-JP" altLang="en-US" dirty="0">
                <a:latin typeface="+mn-ea"/>
                <a:ea typeface="+mn-ea"/>
              </a:rPr>
              <a:t>年に「障害者基本法」が制定され、すべての障害者は個人としての尊厳を有し，社会を構成する一員として，あらゆる分野の活動に参加する機会を与えられることが定められました。そして</a:t>
            </a:r>
            <a:r>
              <a:rPr lang="ja-JP" altLang="ja-JP" dirty="0">
                <a:latin typeface="+mn-ea"/>
                <a:ea typeface="+mn-ea"/>
              </a:rPr>
              <a:t>，「障害のある人も地域の中で普通の暮らしができる社会に」というノーマライゼーションを基本理念の一つとする障害者施策を進めてきました。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5540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ea"/>
                <a:ea typeface="+mn-ea"/>
              </a:rPr>
              <a:t>平成</a:t>
            </a:r>
            <a:r>
              <a:rPr lang="en-US" altLang="ja-JP" dirty="0">
                <a:latin typeface="+mn-ea"/>
                <a:ea typeface="+mn-ea"/>
              </a:rPr>
              <a:t>16</a:t>
            </a:r>
            <a:r>
              <a:rPr lang="ja-JP" altLang="ja-JP" dirty="0">
                <a:latin typeface="+mn-ea"/>
                <a:ea typeface="+mn-ea"/>
              </a:rPr>
              <a:t>年に「障害者基本法」</a:t>
            </a:r>
            <a:r>
              <a:rPr lang="ja-JP" altLang="en-US" dirty="0">
                <a:latin typeface="+mn-ea"/>
                <a:ea typeface="+mn-ea"/>
              </a:rPr>
              <a:t>の</a:t>
            </a:r>
            <a:r>
              <a:rPr lang="ja-JP" altLang="ja-JP" dirty="0">
                <a:latin typeface="+mn-ea"/>
                <a:ea typeface="+mn-ea"/>
              </a:rPr>
              <a:t>改正</a:t>
            </a:r>
            <a:r>
              <a:rPr lang="ja-JP" altLang="en-US" dirty="0">
                <a:latin typeface="+mn-ea"/>
                <a:ea typeface="+mn-ea"/>
              </a:rPr>
              <a:t>が行われた後，平成</a:t>
            </a:r>
            <a:r>
              <a:rPr lang="en-US" altLang="ja-JP" dirty="0">
                <a:latin typeface="+mn-ea"/>
                <a:ea typeface="+mn-ea"/>
              </a:rPr>
              <a:t>17</a:t>
            </a:r>
            <a:r>
              <a:rPr lang="ja-JP" altLang="en-US" dirty="0">
                <a:latin typeface="+mn-ea"/>
                <a:ea typeface="+mn-ea"/>
              </a:rPr>
              <a:t>年に「発達障害者支援法」，平成</a:t>
            </a:r>
            <a:r>
              <a:rPr lang="en-US" altLang="ja-JP" dirty="0">
                <a:latin typeface="+mn-ea"/>
                <a:ea typeface="+mn-ea"/>
              </a:rPr>
              <a:t>18</a:t>
            </a:r>
            <a:r>
              <a:rPr lang="ja-JP" altLang="en-US" dirty="0">
                <a:latin typeface="+mn-ea"/>
                <a:ea typeface="+mn-ea"/>
              </a:rPr>
              <a:t>年に「障害者自立支援法」が施行されました。</a:t>
            </a:r>
            <a:r>
              <a:rPr lang="ja-JP" altLang="ja-JP" dirty="0">
                <a:latin typeface="+mn-ea"/>
                <a:ea typeface="+mn-ea"/>
              </a:rPr>
              <a:t>平成</a:t>
            </a:r>
            <a:r>
              <a:rPr lang="en-US" altLang="ja-JP" dirty="0">
                <a:latin typeface="+mn-ea"/>
                <a:ea typeface="+mn-ea"/>
              </a:rPr>
              <a:t>23</a:t>
            </a:r>
            <a:r>
              <a:rPr lang="ja-JP" altLang="ja-JP" dirty="0">
                <a:latin typeface="+mn-ea"/>
                <a:ea typeface="+mn-ea"/>
              </a:rPr>
              <a:t>年には，</a:t>
            </a:r>
            <a:r>
              <a:rPr lang="ja-JP" altLang="en-US" dirty="0">
                <a:latin typeface="+mn-ea"/>
                <a:ea typeface="+mn-ea"/>
              </a:rPr>
              <a:t>更に「障害者基本法」が改正され，障害のある人に対する合理的配慮の概念が規定されました。</a:t>
            </a:r>
            <a:r>
              <a:rPr lang="ja-JP" altLang="ja-JP" dirty="0">
                <a:latin typeface="+mn-ea"/>
                <a:ea typeface="+mn-ea"/>
              </a:rPr>
              <a:t>平成</a:t>
            </a:r>
            <a:r>
              <a:rPr lang="en-US" altLang="ja-JP" dirty="0">
                <a:latin typeface="+mn-ea"/>
                <a:ea typeface="+mn-ea"/>
              </a:rPr>
              <a:t>24</a:t>
            </a:r>
            <a:r>
              <a:rPr lang="ja-JP" altLang="ja-JP" dirty="0">
                <a:latin typeface="+mn-ea"/>
                <a:ea typeface="+mn-ea"/>
              </a:rPr>
              <a:t>年</a:t>
            </a:r>
            <a:r>
              <a:rPr lang="ja-JP" altLang="en-US" dirty="0">
                <a:latin typeface="+mn-ea"/>
                <a:ea typeface="+mn-ea"/>
              </a:rPr>
              <a:t>には，</a:t>
            </a:r>
            <a:r>
              <a:rPr lang="ja-JP" altLang="ja-JP" dirty="0">
                <a:latin typeface="+mn-ea"/>
                <a:ea typeface="+mn-ea"/>
              </a:rPr>
              <a:t>「障害者虐待の防止，障害者の養護者に対する支援等に関する法律」が施行されました。</a:t>
            </a:r>
          </a:p>
          <a:p>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228397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457">
              <a:defRPr/>
            </a:pPr>
            <a:r>
              <a:rPr lang="ja-JP" altLang="en-US" dirty="0">
                <a:latin typeface="+mn-ea"/>
                <a:ea typeface="+mn-ea"/>
              </a:rPr>
              <a:t>平成</a:t>
            </a:r>
            <a:r>
              <a:rPr lang="en-US" altLang="ja-JP" dirty="0">
                <a:latin typeface="+mn-ea"/>
                <a:ea typeface="+mn-ea"/>
              </a:rPr>
              <a:t>25</a:t>
            </a:r>
            <a:r>
              <a:rPr lang="ja-JP" altLang="en-US" dirty="0">
                <a:latin typeface="+mn-ea"/>
                <a:ea typeface="+mn-ea"/>
              </a:rPr>
              <a:t>年には，平成</a:t>
            </a:r>
            <a:r>
              <a:rPr lang="en-US" altLang="ja-JP" dirty="0">
                <a:latin typeface="+mn-ea"/>
                <a:ea typeface="+mn-ea"/>
              </a:rPr>
              <a:t>18</a:t>
            </a:r>
            <a:r>
              <a:rPr lang="ja-JP" altLang="en-US" dirty="0">
                <a:latin typeface="+mn-ea"/>
                <a:ea typeface="+mn-ea"/>
              </a:rPr>
              <a:t>年の「障害者自立支援法」が「障害者の日常生活及び社会生活を総合的に支援するための法律（障害者総合支援法）」</a:t>
            </a:r>
          </a:p>
          <a:p>
            <a:r>
              <a:rPr lang="ja-JP" altLang="en-US" dirty="0" err="1">
                <a:latin typeface="+mn-ea"/>
                <a:ea typeface="+mn-ea"/>
              </a:rPr>
              <a:t>に改</a:t>
            </a:r>
            <a:r>
              <a:rPr lang="ja-JP" altLang="en-US" dirty="0">
                <a:latin typeface="+mn-ea"/>
                <a:ea typeface="+mn-ea"/>
              </a:rPr>
              <a:t>正されました。我が国は，このように国内法を整備することにより，国連が平成</a:t>
            </a:r>
            <a:r>
              <a:rPr lang="en-US" altLang="ja-JP" dirty="0">
                <a:latin typeface="+mn-ea"/>
                <a:ea typeface="+mn-ea"/>
              </a:rPr>
              <a:t>18</a:t>
            </a:r>
            <a:r>
              <a:rPr lang="ja-JP" altLang="en-US" dirty="0">
                <a:latin typeface="+mn-ea"/>
                <a:ea typeface="+mn-ea"/>
              </a:rPr>
              <a:t>年に採択した「障害者の権利に関する条約」を平成</a:t>
            </a:r>
            <a:r>
              <a:rPr lang="en-US" altLang="ja-JP" dirty="0">
                <a:latin typeface="+mn-ea"/>
                <a:ea typeface="+mn-ea"/>
              </a:rPr>
              <a:t>26</a:t>
            </a:r>
            <a:r>
              <a:rPr lang="ja-JP" altLang="en-US" dirty="0">
                <a:latin typeface="+mn-ea"/>
                <a:ea typeface="+mn-ea"/>
              </a:rPr>
              <a:t>年に批准し，更に様々な取組が進められてきました。</a:t>
            </a:r>
            <a:r>
              <a:rPr kumimoji="1" lang="ja-JP" altLang="en-US" dirty="0">
                <a:latin typeface="+mn-ea"/>
                <a:ea typeface="+mn-ea"/>
              </a:rPr>
              <a:t>鹿児島県では，平成</a:t>
            </a:r>
            <a:r>
              <a:rPr kumimoji="1" lang="en-US" altLang="ja-JP" dirty="0">
                <a:latin typeface="+mn-ea"/>
                <a:ea typeface="+mn-ea"/>
              </a:rPr>
              <a:t>26</a:t>
            </a:r>
            <a:r>
              <a:rPr kumimoji="1" lang="ja-JP" altLang="en-US" dirty="0">
                <a:latin typeface="+mn-ea"/>
                <a:ea typeface="+mn-ea"/>
              </a:rPr>
              <a:t>年に「障害のある人もない人も共に生きる鹿児島づくり条例」を制定し，障害を理由とした不利益な取扱いの禁止や社会障壁の除去のための合理的配慮の実践等を通して，共生社会の実現を目指しています。また，平成</a:t>
            </a:r>
            <a:r>
              <a:rPr kumimoji="1" lang="en-US" altLang="ja-JP" dirty="0">
                <a:latin typeface="+mn-ea"/>
                <a:ea typeface="+mn-ea"/>
              </a:rPr>
              <a:t>30</a:t>
            </a:r>
            <a:r>
              <a:rPr kumimoji="1" lang="ja-JP" altLang="en-US" dirty="0">
                <a:latin typeface="+mn-ea"/>
                <a:ea typeface="+mn-ea"/>
              </a:rPr>
              <a:t>年に，令和</a:t>
            </a:r>
            <a:r>
              <a:rPr kumimoji="1" lang="en-US" altLang="ja-JP" dirty="0">
                <a:latin typeface="+mn-ea"/>
                <a:ea typeface="+mn-ea"/>
              </a:rPr>
              <a:t>4</a:t>
            </a:r>
            <a:r>
              <a:rPr kumimoji="1" lang="ja-JP" altLang="en-US" dirty="0">
                <a:latin typeface="+mn-ea"/>
                <a:ea typeface="+mn-ea"/>
              </a:rPr>
              <a:t>年度までを計画期間とする「鹿児島県障害者計画」を策定し，障害者に配慮したまちづくりの総合的推進などの様々な取組を行っているところです。</a:t>
            </a:r>
          </a:p>
          <a:p>
            <a:endParaRPr kumimoji="1" lang="ja-JP" altLang="en-US" dirty="0"/>
          </a:p>
          <a:p>
            <a:pPr defTabSz="911457">
              <a:defRPr/>
            </a:pP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370025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457">
              <a:defRPr/>
            </a:pPr>
            <a:r>
              <a:rPr lang="ja-JP" altLang="en-US" dirty="0">
                <a:latin typeface="+mn-ea"/>
                <a:ea typeface="+mn-ea"/>
              </a:rPr>
              <a:t>平成</a:t>
            </a:r>
            <a:r>
              <a:rPr lang="en-US" altLang="ja-JP" dirty="0">
                <a:latin typeface="+mn-ea"/>
                <a:ea typeface="+mn-ea"/>
              </a:rPr>
              <a:t>28</a:t>
            </a:r>
            <a:r>
              <a:rPr lang="ja-JP" altLang="en-US" dirty="0">
                <a:latin typeface="+mn-ea"/>
                <a:ea typeface="+mn-ea"/>
              </a:rPr>
              <a:t>年４月から施行された</a:t>
            </a:r>
            <a:r>
              <a:rPr lang="ja-JP" altLang="ja-JP" dirty="0">
                <a:latin typeface="+mn-ea"/>
                <a:ea typeface="+mn-ea"/>
              </a:rPr>
              <a:t>「障害を理由とする差別の解消の推進に関する法律」（いわゆる「障害者差別解消法」）</a:t>
            </a:r>
            <a:r>
              <a:rPr lang="ja-JP" altLang="en-US" dirty="0">
                <a:latin typeface="+mn-ea"/>
                <a:ea typeface="+mn-ea"/>
              </a:rPr>
              <a:t>では，「障害の有無によって分け隔てられることなく，相互に人格と個性を尊重し合う共生社会の実現に向け，障害を理由とする差別の解消を推進する」とあり，学校においても，不当な差別的取扱いの禁止と，合理的配慮の提供が義務づけられました。不当な差別的取扱いとしては，本人児童生徒を無視して保護者にだけ話しかけるとか，本人や保護者の意向を尊重しないで進学先を決める，などが禁止となります。合理的配慮の提供としては，特性に応じて座席を決めたり，意思の伝達でタブレット等を使ったりする，代筆可能な書類を本人の意志を確認して代わりに記入する，などがあります。合理的配慮を提供する際のポイントとしては，○　本人，保護者と相互理解を深めながら「建設的対話」を行うこと，○　児童生徒一人一人の特性等に応じ，過度の負担がない範囲でＰＤＣＡサイクルを意識して取り組むこと，○　個別の教育支援計画や移行支援シート等による「途切れることのない一貫した支援」を行うこと，です。また，令和３年５月には，事業者による合理的配慮の提供について，努力義務を義務へと改めることなどを内容とする改正法が成立しました。</a:t>
            </a:r>
          </a:p>
          <a:p>
            <a:pPr defTabSz="911457">
              <a:defRPr/>
            </a:pPr>
            <a:endParaRPr lang="ja-JP" altLang="en-US" dirty="0">
              <a:latin typeface="+mn-ea"/>
              <a:ea typeface="+mn-ea"/>
            </a:endParaRPr>
          </a:p>
          <a:p>
            <a:pPr defTabSz="911457">
              <a:defRPr/>
            </a:pPr>
            <a:endParaRPr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299896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ea typeface="+mn-ea"/>
              </a:rPr>
              <a:t> </a:t>
            </a:r>
            <a:r>
              <a:rPr lang="ja-JP" altLang="en-US" dirty="0">
                <a:latin typeface="+mn-ea"/>
                <a:ea typeface="+mn-ea"/>
              </a:rPr>
              <a:t>障害者に係る</a:t>
            </a:r>
            <a:r>
              <a:rPr kumimoji="1" lang="ja-JP" altLang="en-US" dirty="0">
                <a:latin typeface="+mn-ea"/>
                <a:ea typeface="+mn-ea"/>
              </a:rPr>
              <a:t>最近の法律では，戦後まもなく施行され，障害者への強制不妊手術を認めた旧優生保護法が，令和元年に裁判で違憲判決が出され，「旧優生保護法に基づく優生手術等を受けた者に対する一時金の支給等に関する法律」が施行されました。また，令和４年には，全ての障害のある人が，あらゆる分野の活動に参加することができるよう「障害者による情報の取得及び利用並びに意思疎通に係る施策の推進に関する法律」が施行されました。鹿児島県においては，令和</a:t>
            </a:r>
            <a:r>
              <a:rPr kumimoji="1" lang="en-US" altLang="ja-JP" dirty="0">
                <a:latin typeface="+mn-ea"/>
                <a:ea typeface="+mn-ea"/>
              </a:rPr>
              <a:t>2</a:t>
            </a:r>
            <a:r>
              <a:rPr kumimoji="1" lang="ja-JP" altLang="en-US" dirty="0">
                <a:latin typeface="+mn-ea"/>
                <a:ea typeface="+mn-ea"/>
              </a:rPr>
              <a:t>年</a:t>
            </a:r>
            <a:r>
              <a:rPr kumimoji="1" lang="en-US" altLang="ja-JP" dirty="0">
                <a:latin typeface="+mn-ea"/>
                <a:ea typeface="+mn-ea"/>
              </a:rPr>
              <a:t>3</a:t>
            </a:r>
            <a:r>
              <a:rPr kumimoji="1" lang="ja-JP" altLang="en-US" dirty="0">
                <a:latin typeface="+mn-ea"/>
                <a:ea typeface="+mn-ea"/>
              </a:rPr>
              <a:t>月に，「言語としての手話の認識の普及及び手話を使用しやすい環境の整備に関するかごしま県民条例」（かごしま県民手話言語条例）が，公布・施行されています。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263816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BE24AD-AA5C-4AC2-8F45-D31381200A5A}"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17457E-D630-4F83-BD99-279A077B8BC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1B9C1A-D8E9-45F7-9A73-996B1E23F50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158149240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70195339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412266018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411574688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251915312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56421544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147933145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6419387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8CE7F-2A1A-4BED-98E0-8357364FD11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01271192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266372338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52062585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379483759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1909FC-3D16-4D43-A138-FA7DE8ADB9A0}"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B941FD-F857-4830-ACB8-C8ACCECC8FEF}"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E83715-773B-4AFE-9DE7-BA03BED871DF}"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49CDED-CC19-40BE-91A9-3334BAF75F1C}"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0B034-664F-4B02-ADF0-860B92CE4FFA}"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B90705-3584-4C14-BC36-4D7AB5B5D18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2AED33-EA73-4B8E-B39A-858423800DA1}"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9C72B-0532-4738-A625-98EC9F36E23C}"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3554652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4745" y="2120261"/>
            <a:ext cx="759832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障害を理由とする</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偏見や差別をなくそう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1046760" y="374836"/>
            <a:ext cx="7034298" cy="646331"/>
          </a:xfrm>
          <a:prstGeom prst="rect">
            <a:avLst/>
          </a:prstGeom>
          <a:noFill/>
        </p:spPr>
        <p:txBody>
          <a:bodyPr wrap="none" lIns="91440" tIns="45720" rIns="91440" bIns="45720">
            <a:spAutoFit/>
          </a:bodyPr>
          <a:lstStyle/>
          <a:p>
            <a:pPr algn="ctr"/>
            <a:r>
              <a:rPr lang="ja-JP" altLang="en-US" sz="3600" u="sng" spc="-150" dirty="0">
                <a:ln w="0"/>
                <a:solidFill>
                  <a:prstClr val="black"/>
                </a:solidFill>
                <a:effectLst>
                  <a:outerShdw blurRad="38100" dist="19050" dir="2700000" algn="tl" rotWithShape="0">
                    <a:prstClr val="black">
                      <a:alpha val="40000"/>
                    </a:prstClr>
                  </a:outerShdw>
                </a:effectLst>
              </a:rPr>
              <a:t>人権同和教育課ｅ</a:t>
            </a:r>
            <a:r>
              <a:rPr lang="en-US" altLang="ja-JP" sz="3600" u="sng" spc="-150" dirty="0">
                <a:ln w="0"/>
                <a:solidFill>
                  <a:prstClr val="black"/>
                </a:solidFill>
                <a:effectLst>
                  <a:outerShdw blurRad="38100" dist="19050" dir="2700000" algn="tl" rotWithShape="0">
                    <a:prstClr val="black">
                      <a:alpha val="40000"/>
                    </a:prstClr>
                  </a:outerShdw>
                </a:effectLst>
              </a:rPr>
              <a:t>-</a:t>
            </a:r>
            <a:r>
              <a:rPr lang="ja-JP" altLang="en-US" sz="3600" u="sng" spc="-150" dirty="0">
                <a:ln w="0"/>
                <a:solidFill>
                  <a:prstClr val="black"/>
                </a:solidFill>
                <a:effectLst>
                  <a:outerShdw blurRad="38100" dist="19050" dir="2700000" algn="tl" rotWithShape="0">
                    <a:prstClr val="black">
                      <a:alpha val="40000"/>
                    </a:prstClr>
                  </a:outerShdw>
                </a:effectLst>
              </a:rPr>
              <a:t>コンテンツ</a:t>
            </a:r>
            <a:r>
              <a:rPr lang="en-US" altLang="ja-JP" sz="3600" u="sng" spc="-150" dirty="0">
                <a:ln w="0"/>
                <a:solidFill>
                  <a:prstClr val="black"/>
                </a:solidFill>
                <a:effectLst>
                  <a:outerShdw blurRad="38100" dist="19050" dir="2700000" algn="tl" rotWithShape="0">
                    <a:prstClr val="black">
                      <a:alpha val="40000"/>
                    </a:prstClr>
                  </a:outerShdw>
                </a:effectLst>
              </a:rPr>
              <a:t>No</a:t>
            </a:r>
            <a:r>
              <a:rPr lang="ja-JP" altLang="en-US" sz="3600" u="sng" spc="-150" dirty="0">
                <a:ln w="0"/>
                <a:solidFill>
                  <a:prstClr val="black"/>
                </a:solidFill>
                <a:effectLst>
                  <a:outerShdw blurRad="38100" dist="19050" dir="2700000" algn="tl" rotWithShape="0">
                    <a:prstClr val="black">
                      <a:alpha val="40000"/>
                    </a:prstClr>
                  </a:outerShdw>
                </a:effectLst>
              </a:rPr>
              <a:t>４</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650" y="3993360"/>
            <a:ext cx="3861645" cy="2027363"/>
          </a:xfrm>
          <a:prstGeom prst="rect">
            <a:avLst/>
          </a:prstGeom>
        </p:spPr>
      </p:pic>
    </p:spTree>
    <p:extLst>
      <p:ext uri="{BB962C8B-B14F-4D97-AF65-F5344CB8AC3E}">
        <p14:creationId xmlns:p14="http://schemas.microsoft.com/office/powerpoint/2010/main" val="758987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34246" y="230641"/>
            <a:ext cx="5447489" cy="701053"/>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a:p>
        </p:txBody>
      </p:sp>
      <p:sp>
        <p:nvSpPr>
          <p:cNvPr id="7" name="角丸四角形 6"/>
          <p:cNvSpPr/>
          <p:nvPr/>
        </p:nvSpPr>
        <p:spPr>
          <a:xfrm>
            <a:off x="582615" y="3581758"/>
            <a:ext cx="7683964" cy="2774593"/>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・児童生徒がどんなことに困っているのか？</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a:t>
            </a:r>
          </a:p>
          <a:p>
            <a:r>
              <a:rPr lang="ja-JP" altLang="en-US" sz="3200" spc="-300" dirty="0">
                <a:solidFill>
                  <a:schemeClr val="tx1"/>
                </a:solidFill>
                <a:latin typeface="BIZ UDゴシック" panose="020B0400000000000000" pitchFamily="49" charset="-128"/>
                <a:ea typeface="BIZ UDゴシック" panose="020B0400000000000000" pitchFamily="49" charset="-128"/>
              </a:rPr>
              <a:t>　外見から分かりづらい障害もあります。</a:t>
            </a:r>
          </a:p>
          <a:p>
            <a:r>
              <a:rPr kumimoji="1" lang="ja-JP" altLang="en-US" sz="3200" spc="-300" dirty="0">
                <a:solidFill>
                  <a:schemeClr val="tx1"/>
                </a:solidFill>
                <a:latin typeface="BIZ UDゴシック" panose="020B0400000000000000" pitchFamily="49" charset="-128"/>
                <a:ea typeface="BIZ UDゴシック" panose="020B0400000000000000" pitchFamily="49" charset="-128"/>
              </a:rPr>
              <a:t>　必要な支援は人それぞれ</a:t>
            </a:r>
            <a:r>
              <a:rPr lang="ja-JP" altLang="en-US" sz="3200" spc="-300" dirty="0">
                <a:solidFill>
                  <a:schemeClr val="tx1"/>
                </a:solidFill>
                <a:latin typeface="BIZ UDゴシック" panose="020B0400000000000000" pitchFamily="49" charset="-128"/>
                <a:ea typeface="BIZ UDゴシック" panose="020B0400000000000000" pitchFamily="49" charset="-128"/>
              </a:rPr>
              <a:t>です。</a:t>
            </a:r>
            <a:endParaRPr kumimoji="1" lang="ja-JP" altLang="en-US" sz="3200" spc="-300" dirty="0"/>
          </a:p>
        </p:txBody>
      </p:sp>
      <p:sp>
        <p:nvSpPr>
          <p:cNvPr id="9" name="角丸四角形 8"/>
          <p:cNvSpPr/>
          <p:nvPr/>
        </p:nvSpPr>
        <p:spPr>
          <a:xfrm>
            <a:off x="385076" y="1225020"/>
            <a:ext cx="8079042" cy="1342904"/>
          </a:xfrm>
          <a:prstGeom prst="roundRect">
            <a:avLst>
              <a:gd name="adj" fmla="val 44221"/>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自立や社会参加を阻むバリア（社会</a:t>
            </a:r>
          </a:p>
          <a:p>
            <a:r>
              <a:rPr lang="ja-JP" altLang="en-US" sz="3200" dirty="0">
                <a:solidFill>
                  <a:schemeClr val="tx1"/>
                </a:solidFill>
                <a:latin typeface="BIZ UDゴシック" panose="020B0400000000000000" pitchFamily="49" charset="-128"/>
                <a:ea typeface="BIZ UDゴシック" panose="020B0400000000000000" pitchFamily="49" charset="-128"/>
              </a:rPr>
              <a:t>　的障壁）について正しく知ること</a:t>
            </a:r>
            <a:endParaRPr kumimoji="1" lang="ja-JP" altLang="en-US" sz="3200" dirty="0"/>
          </a:p>
        </p:txBody>
      </p:sp>
      <p:sp>
        <p:nvSpPr>
          <p:cNvPr id="12" name="テキスト ボックス 31"/>
          <p:cNvSpPr txBox="1"/>
          <p:nvPr/>
        </p:nvSpPr>
        <p:spPr>
          <a:xfrm rot="20970871">
            <a:off x="6376785" y="2832774"/>
            <a:ext cx="1993038" cy="1219173"/>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just">
              <a:spcAft>
                <a:spcPts val="0"/>
              </a:spcAft>
            </a:pPr>
            <a:r>
              <a:rPr lang="en-US" sz="5400" b="1" kern="100" dirty="0">
                <a:ln w="6731" cap="flat" cmpd="sng" algn="ctr">
                  <a:solidFill>
                    <a:srgbClr val="FFFFFF"/>
                  </a:solidFill>
                  <a:prstDash val="solid"/>
                  <a:round/>
                </a:ln>
                <a:solidFill>
                  <a:srgbClr val="FF0000"/>
                </a:solidFill>
                <a:effectLst>
                  <a:outerShdw dist="38100" dir="2700000" algn="bl">
                    <a:schemeClr val="accent5"/>
                  </a:outerShdw>
                </a:effectLst>
                <a:latin typeface="HGS創英角ﾎﾟｯﾌﾟ体" panose="040B0A00000000000000" pitchFamily="50" charset="-128"/>
                <a:ea typeface="ＭＳ 明朝" panose="02020609040205080304" pitchFamily="17" charset="-128"/>
                <a:cs typeface="ＭＳ 明朝" panose="02020609040205080304" pitchFamily="17" charset="-128"/>
              </a:rPr>
              <a:t>M</a:t>
            </a:r>
            <a:r>
              <a:rPr lang="en-US" sz="5400" b="1" kern="100" dirty="0">
                <a:ln w="6731" cap="flat" cmpd="sng" algn="ctr">
                  <a:solidFill>
                    <a:srgbClr val="FFFFFF"/>
                  </a:solidFill>
                  <a:prstDash val="solid"/>
                  <a:round/>
                </a:ln>
                <a:solidFill>
                  <a:srgbClr val="FFC000"/>
                </a:solidFill>
                <a:effectLst>
                  <a:outerShdw dist="38100" dir="2700000" algn="bl">
                    <a:schemeClr val="accent5"/>
                  </a:outerShdw>
                </a:effectLst>
                <a:latin typeface="HGS創英角ﾎﾟｯﾌﾟ体" panose="040B0A00000000000000" pitchFamily="50" charset="-128"/>
                <a:ea typeface="ＭＳ 明朝" panose="02020609040205080304" pitchFamily="17" charset="-128"/>
                <a:cs typeface="ＭＳ 明朝" panose="02020609040205080304" pitchFamily="17" charset="-128"/>
              </a:rPr>
              <a:t>o</a:t>
            </a:r>
            <a:r>
              <a:rPr lang="en-US" sz="5400" b="1" kern="100" dirty="0">
                <a:ln w="6731" cap="flat" cmpd="sng" algn="ctr">
                  <a:solidFill>
                    <a:srgbClr val="FFFFFF"/>
                  </a:solidFill>
                  <a:prstDash val="solid"/>
                  <a:round/>
                </a:ln>
                <a:solidFill>
                  <a:srgbClr val="0066FF"/>
                </a:solidFill>
                <a:effectLst>
                  <a:outerShdw dist="38100" dir="2700000" algn="bl">
                    <a:schemeClr val="accent5"/>
                  </a:outerShdw>
                </a:effectLst>
                <a:latin typeface="HGS創英角ﾎﾟｯﾌﾟ体" panose="040B0A00000000000000" pitchFamily="50" charset="-128"/>
                <a:ea typeface="ＭＳ 明朝" panose="02020609040205080304" pitchFamily="17" charset="-128"/>
                <a:cs typeface="ＭＳ 明朝" panose="02020609040205080304" pitchFamily="17" charset="-128"/>
              </a:rPr>
              <a:t>m</a:t>
            </a:r>
            <a:r>
              <a:rPr lang="en-US" sz="5400" b="1" kern="100" dirty="0">
                <a:ln w="6731" cap="flat" cmpd="sng" algn="ctr">
                  <a:solidFill>
                    <a:srgbClr val="FFFFFF"/>
                  </a:solidFill>
                  <a:prstDash val="solid"/>
                  <a:round/>
                </a:ln>
                <a:solidFill>
                  <a:srgbClr val="262626"/>
                </a:solidFill>
                <a:effectLst>
                  <a:outerShdw dist="38100" dir="2700000" algn="bl">
                    <a:schemeClr val="accent5"/>
                  </a:outerShdw>
                </a:effectLst>
                <a:latin typeface="HGS創英角ﾎﾟｯﾌﾟ体" panose="040B0A00000000000000" pitchFamily="50" charset="-128"/>
                <a:ea typeface="ＭＳ 明朝" panose="02020609040205080304" pitchFamily="17" charset="-128"/>
                <a:cs typeface="ＭＳ 明朝" panose="02020609040205080304" pitchFamily="17" charset="-128"/>
              </a:rPr>
              <a:t>!</a:t>
            </a:r>
            <a:endParaRPr lang="ja-JP" sz="5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下矢印 7"/>
          <p:cNvSpPr/>
          <p:nvPr/>
        </p:nvSpPr>
        <p:spPr>
          <a:xfrm>
            <a:off x="3530875" y="2807666"/>
            <a:ext cx="173355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34122" y="303218"/>
            <a:ext cx="7632457" cy="584775"/>
          </a:xfrm>
          <a:prstGeom prst="rect">
            <a:avLst/>
          </a:prstGeom>
          <a:noFill/>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学校での取組について</a:t>
            </a:r>
          </a:p>
        </p:txBody>
      </p:sp>
    </p:spTree>
    <p:extLst>
      <p:ext uri="{BB962C8B-B14F-4D97-AF65-F5344CB8AC3E}">
        <p14:creationId xmlns:p14="http://schemas.microsoft.com/office/powerpoint/2010/main" val="428740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sp>
        <p:nvSpPr>
          <p:cNvPr id="6" name="タイトル 5"/>
          <p:cNvSpPr>
            <a:spLocks noGrp="1"/>
          </p:cNvSpPr>
          <p:nvPr>
            <p:ph type="title"/>
          </p:nvPr>
        </p:nvSpPr>
        <p:spPr>
          <a:xfrm>
            <a:off x="272955" y="145583"/>
            <a:ext cx="8573333" cy="708492"/>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ja-JP" altLang="en-US" sz="3200" b="1" spc="-150" dirty="0">
                <a:solidFill>
                  <a:schemeClr val="tx1"/>
                </a:solidFill>
              </a:rPr>
              <a:t>　困難さを感じるバリア（社会的障壁）</a:t>
            </a:r>
            <a:endParaRPr kumimoji="1" lang="ja-JP" altLang="en-US" sz="3200" b="1" spc="-150" dirty="0">
              <a:solidFill>
                <a:schemeClr val="tx1"/>
              </a:solidFill>
            </a:endParaRPr>
          </a:p>
        </p:txBody>
      </p:sp>
      <p:sp>
        <p:nvSpPr>
          <p:cNvPr id="7" name="正方形/長方形 6"/>
          <p:cNvSpPr/>
          <p:nvPr/>
        </p:nvSpPr>
        <p:spPr>
          <a:xfrm>
            <a:off x="6101913" y="330854"/>
            <a:ext cx="2769473" cy="523220"/>
          </a:xfrm>
          <a:prstGeom prst="rect">
            <a:avLst/>
          </a:prstGeom>
          <a:noFill/>
        </p:spPr>
        <p:txBody>
          <a:bodyPr wrap="square" lIns="91440" tIns="45720" rIns="91440" bIns="45720">
            <a:spAutoFit/>
          </a:bodyPr>
          <a:lstStyle/>
          <a:p>
            <a:r>
              <a:rPr lang="ja-JP" altLang="en-US" sz="1400" b="1" dirty="0">
                <a:ln w="13462">
                  <a:solidFill>
                    <a:schemeClr val="bg1"/>
                  </a:solidFill>
                  <a:prstDash val="solid"/>
                </a:ln>
                <a:solidFill>
                  <a:schemeClr val="tx1">
                    <a:lumMod val="85000"/>
                    <a:lumOff val="15000"/>
                  </a:schemeClr>
                </a:solidFill>
                <a:latin typeface="ＤＦ特太ゴシック体" panose="020B0509000000000000" pitchFamily="49" charset="-128"/>
                <a:ea typeface="ＤＦ特太ゴシック体" panose="020B0509000000000000" pitchFamily="49" charset="-128"/>
              </a:rPr>
              <a:t>文部科学省「心のバリアフリーノート」（小学生用）より</a:t>
            </a:r>
            <a:endParaRPr lang="ja-JP" altLang="en-US" sz="1400" b="1" cap="none" spc="0" dirty="0">
              <a:ln w="13462">
                <a:solidFill>
                  <a:schemeClr val="bg1"/>
                </a:solidFill>
                <a:prstDash val="solid"/>
              </a:ln>
              <a:solidFill>
                <a:schemeClr val="tx1">
                  <a:lumMod val="85000"/>
                  <a:lumOff val="15000"/>
                </a:schemeClr>
              </a:solidFill>
              <a:latin typeface="ＤＦ特太ゴシック体" panose="020B0509000000000000" pitchFamily="49" charset="-128"/>
              <a:ea typeface="ＤＦ特太ゴシック体" panose="020B0509000000000000" pitchFamily="49" charset="-128"/>
            </a:endParaRPr>
          </a:p>
        </p:txBody>
      </p:sp>
      <p:pic>
        <p:nvPicPr>
          <p:cNvPr id="2" name="図 1">
            <a:extLst>
              <a:ext uri="{FF2B5EF4-FFF2-40B4-BE49-F238E27FC236}">
                <a16:creationId xmlns:a16="http://schemas.microsoft.com/office/drawing/2014/main" id="{95DF7453-8415-4146-903F-D78583493794}"/>
              </a:ext>
            </a:extLst>
          </p:cNvPr>
          <p:cNvPicPr>
            <a:picLocks noChangeAspect="1"/>
          </p:cNvPicPr>
          <p:nvPr/>
        </p:nvPicPr>
        <p:blipFill>
          <a:blip r:embed="rId3"/>
          <a:stretch>
            <a:fillRect/>
          </a:stretch>
        </p:blipFill>
        <p:spPr>
          <a:xfrm>
            <a:off x="136307" y="1039345"/>
            <a:ext cx="8871386" cy="5637419"/>
          </a:xfrm>
          <a:prstGeom prst="rect">
            <a:avLst/>
          </a:prstGeom>
        </p:spPr>
      </p:pic>
    </p:spTree>
    <p:extLst>
      <p:ext uri="{BB962C8B-B14F-4D97-AF65-F5344CB8AC3E}">
        <p14:creationId xmlns:p14="http://schemas.microsoft.com/office/powerpoint/2010/main" val="39233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sp>
        <p:nvSpPr>
          <p:cNvPr id="11" name="角丸四角形 10"/>
          <p:cNvSpPr/>
          <p:nvPr/>
        </p:nvSpPr>
        <p:spPr>
          <a:xfrm>
            <a:off x="236650" y="3860716"/>
            <a:ext cx="8670697" cy="2516631"/>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3200" dirty="0" err="1"/>
              <a:t>，</a:t>
            </a:r>
            <a:endParaRPr lang="ja-JP" altLang="en-US" sz="3200" u="wavy" dirty="0">
              <a:solidFill>
                <a:schemeClr val="tx1"/>
              </a:solidFill>
            </a:endParaRPr>
          </a:p>
          <a:p>
            <a:r>
              <a:rPr lang="ja-JP" altLang="en-US" sz="3200" b="1" dirty="0">
                <a:solidFill>
                  <a:schemeClr val="tx1"/>
                </a:solidFill>
                <a:latin typeface="ＭＳ ゴシック" panose="020B0609070205080204" pitchFamily="49" charset="-128"/>
                <a:ea typeface="ＭＳ ゴシック" panose="020B0609070205080204" pitchFamily="49" charset="-128"/>
              </a:rPr>
              <a:t>・　児童生徒</a:t>
            </a:r>
            <a:r>
              <a:rPr lang="ja-JP" altLang="ja-JP" sz="3200" b="1" dirty="0">
                <a:solidFill>
                  <a:schemeClr val="tx1"/>
                </a:solidFill>
                <a:latin typeface="ＭＳ ゴシック" panose="020B0609070205080204" pitchFamily="49" charset="-128"/>
                <a:ea typeface="ＭＳ ゴシック" panose="020B0609070205080204" pitchFamily="49" charset="-128"/>
              </a:rPr>
              <a:t>一人一人</a:t>
            </a:r>
            <a:r>
              <a:rPr lang="ja-JP" altLang="en-US" sz="3200" b="1" dirty="0">
                <a:solidFill>
                  <a:schemeClr val="tx1"/>
                </a:solidFill>
                <a:latin typeface="ＭＳ ゴシック" panose="020B0609070205080204" pitchFamily="49" charset="-128"/>
                <a:ea typeface="ＭＳ ゴシック" panose="020B0609070205080204" pitchFamily="49" charset="-128"/>
              </a:rPr>
              <a:t>の</a:t>
            </a:r>
            <a:r>
              <a:rPr lang="ja-JP" altLang="ja-JP" sz="3200" b="1" dirty="0">
                <a:solidFill>
                  <a:schemeClr val="tx1"/>
                </a:solidFill>
                <a:latin typeface="ＭＳ ゴシック" panose="020B0609070205080204" pitchFamily="49" charset="-128"/>
                <a:ea typeface="ＭＳ ゴシック" panose="020B0609070205080204" pitchFamily="49" charset="-128"/>
              </a:rPr>
              <a:t>「違い」</a:t>
            </a:r>
            <a:r>
              <a:rPr lang="ja-JP" altLang="en-US" sz="3200" b="1" dirty="0">
                <a:solidFill>
                  <a:schemeClr val="tx1"/>
                </a:solidFill>
                <a:latin typeface="ＭＳ ゴシック" panose="020B0609070205080204" pitchFamily="49" charset="-128"/>
                <a:ea typeface="ＭＳ ゴシック" panose="020B0609070205080204" pitchFamily="49" charset="-128"/>
              </a:rPr>
              <a:t>を大切に</a:t>
            </a:r>
          </a:p>
          <a:p>
            <a:r>
              <a:rPr lang="ja-JP" altLang="en-US" sz="3200" b="1" dirty="0">
                <a:solidFill>
                  <a:schemeClr val="tx1"/>
                </a:solidFill>
                <a:latin typeface="ＭＳ ゴシック" panose="020B0609070205080204" pitchFamily="49" charset="-128"/>
                <a:ea typeface="ＭＳ ゴシック" panose="020B0609070205080204" pitchFamily="49" charset="-128"/>
              </a:rPr>
              <a:t>・　</a:t>
            </a:r>
            <a:r>
              <a:rPr lang="ja-JP" altLang="ja-JP" sz="3200" b="1" dirty="0">
                <a:solidFill>
                  <a:schemeClr val="tx1"/>
                </a:solidFill>
                <a:latin typeface="ＭＳ ゴシック" panose="020B0609070205080204" pitchFamily="49" charset="-128"/>
                <a:ea typeface="ＭＳ ゴシック" panose="020B0609070205080204" pitchFamily="49" charset="-128"/>
              </a:rPr>
              <a:t>お互いが支え合う関係づくり</a:t>
            </a:r>
            <a:endParaRPr lang="ja-JP" altLang="en-US" sz="3200" b="1" dirty="0">
              <a:solidFill>
                <a:schemeClr val="tx1"/>
              </a:solidFill>
              <a:latin typeface="ＭＳ ゴシック" panose="020B0609070205080204" pitchFamily="49" charset="-128"/>
              <a:ea typeface="ＭＳ ゴシック" panose="020B0609070205080204" pitchFamily="49" charset="-128"/>
            </a:endParaRPr>
          </a:p>
          <a:p>
            <a:r>
              <a:rPr lang="ja-JP" altLang="en-US" sz="3200" b="1" dirty="0">
                <a:solidFill>
                  <a:schemeClr val="tx1"/>
                </a:solidFill>
                <a:latin typeface="ＭＳ ゴシック" panose="020B0609070205080204" pitchFamily="49" charset="-128"/>
                <a:ea typeface="ＭＳ ゴシック" panose="020B0609070205080204" pitchFamily="49" charset="-128"/>
              </a:rPr>
              <a:t>・　</a:t>
            </a:r>
            <a:r>
              <a:rPr lang="ja-JP" altLang="ja-JP" sz="3200" b="1" dirty="0">
                <a:solidFill>
                  <a:schemeClr val="tx1"/>
                </a:solidFill>
                <a:latin typeface="ＭＳ ゴシック" panose="020B0609070205080204" pitchFamily="49" charset="-128"/>
                <a:ea typeface="ＭＳ ゴシック" panose="020B0609070205080204" pitchFamily="49" charset="-128"/>
              </a:rPr>
              <a:t>「様々な友達と関わることができる」</a:t>
            </a:r>
            <a:r>
              <a:rPr lang="ja-JP" altLang="en-US" sz="3200" b="1" dirty="0">
                <a:solidFill>
                  <a:schemeClr val="tx1"/>
                </a:solidFill>
                <a:latin typeface="ＭＳ ゴシック" panose="020B0609070205080204" pitchFamily="49" charset="-128"/>
                <a:ea typeface="ＭＳ ゴシック" panose="020B0609070205080204" pitchFamily="49" charset="-128"/>
              </a:rPr>
              <a:t>　　　</a:t>
            </a:r>
            <a:endParaRPr lang="en-US" altLang="ja-JP" sz="3200" b="1" dirty="0">
              <a:solidFill>
                <a:schemeClr val="tx1"/>
              </a:solidFill>
              <a:latin typeface="ＭＳ ゴシック" panose="020B0609070205080204" pitchFamily="49" charset="-128"/>
              <a:ea typeface="ＭＳ ゴシック" panose="020B0609070205080204" pitchFamily="49" charset="-128"/>
            </a:endParaRPr>
          </a:p>
          <a:p>
            <a:r>
              <a:rPr lang="ja-JP" altLang="en-US" sz="3200" b="1" dirty="0">
                <a:solidFill>
                  <a:schemeClr val="tx1"/>
                </a:solidFill>
                <a:latin typeface="ＭＳ ゴシック" panose="020B0609070205080204" pitchFamily="49" charset="-128"/>
                <a:ea typeface="ＭＳ ゴシック" panose="020B0609070205080204" pitchFamily="49" charset="-128"/>
              </a:rPr>
              <a:t>　児童生徒</a:t>
            </a:r>
            <a:r>
              <a:rPr lang="ja-JP" altLang="ja-JP" sz="3200" b="1" dirty="0">
                <a:solidFill>
                  <a:schemeClr val="tx1"/>
                </a:solidFill>
                <a:latin typeface="ＭＳ ゴシック" panose="020B0609070205080204" pitchFamily="49" charset="-128"/>
                <a:ea typeface="ＭＳ ゴシック" panose="020B0609070205080204" pitchFamily="49" charset="-128"/>
              </a:rPr>
              <a:t>の育成</a:t>
            </a:r>
          </a:p>
          <a:p>
            <a:r>
              <a:rPr lang="ja-JP" altLang="en-US" sz="3200" dirty="0">
                <a:solidFill>
                  <a:schemeClr val="tx1"/>
                </a:solidFill>
                <a:latin typeface="BIZ UDゴシック" panose="020B0400000000000000" pitchFamily="49" charset="-128"/>
                <a:ea typeface="BIZ UDゴシック" panose="020B0400000000000000" pitchFamily="49" charset="-128"/>
              </a:rPr>
              <a:t>　</a:t>
            </a:r>
            <a:endParaRPr kumimoji="1" lang="ja-JP" altLang="en-US" sz="1600" dirty="0">
              <a:solidFill>
                <a:schemeClr val="tx1"/>
              </a:solidFill>
            </a:endParaRPr>
          </a:p>
        </p:txBody>
      </p:sp>
      <p:sp>
        <p:nvSpPr>
          <p:cNvPr id="13" name="角丸四角形 12"/>
          <p:cNvSpPr/>
          <p:nvPr/>
        </p:nvSpPr>
        <p:spPr>
          <a:xfrm>
            <a:off x="357165" y="512846"/>
            <a:ext cx="8474120" cy="1252099"/>
          </a:xfrm>
          <a:prstGeom prst="roundRect">
            <a:avLst>
              <a:gd name="adj" fmla="val 44221"/>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spc="-300" dirty="0">
                <a:solidFill>
                  <a:schemeClr val="tx1"/>
                </a:solidFill>
                <a:latin typeface="BIZ UDゴシック" panose="020B0400000000000000" pitchFamily="49" charset="-128"/>
                <a:ea typeface="BIZ UDゴシック" panose="020B0400000000000000" pitchFamily="49" charset="-128"/>
              </a:rPr>
              <a:t>○　障害のある人もない人も認め合えるような</a:t>
            </a:r>
          </a:p>
          <a:p>
            <a:r>
              <a:rPr lang="ja-JP" altLang="en-US" sz="3200" spc="-300" dirty="0">
                <a:solidFill>
                  <a:schemeClr val="tx1"/>
                </a:solidFill>
                <a:latin typeface="BIZ UDゴシック" panose="020B0400000000000000" pitchFamily="49" charset="-128"/>
                <a:ea typeface="BIZ UDゴシック" panose="020B0400000000000000" pitchFamily="49" charset="-128"/>
              </a:rPr>
              <a:t>　交流及び共同学習を推進すること</a:t>
            </a:r>
          </a:p>
        </p:txBody>
      </p:sp>
      <p:sp>
        <p:nvSpPr>
          <p:cNvPr id="7" name="下矢印 6"/>
          <p:cNvSpPr/>
          <p:nvPr/>
        </p:nvSpPr>
        <p:spPr>
          <a:xfrm>
            <a:off x="3491964" y="2020186"/>
            <a:ext cx="1733550" cy="589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ADD238E-4F5B-4576-85D0-A3916FC502F5}"/>
              </a:ext>
            </a:extLst>
          </p:cNvPr>
          <p:cNvSpPr/>
          <p:nvPr/>
        </p:nvSpPr>
        <p:spPr>
          <a:xfrm>
            <a:off x="1990203" y="2958382"/>
            <a:ext cx="5163593" cy="923330"/>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rPr>
              <a:t>心のバリアフリー</a:t>
            </a:r>
          </a:p>
        </p:txBody>
      </p:sp>
    </p:spTree>
    <p:extLst>
      <p:ext uri="{BB962C8B-B14F-4D97-AF65-F5344CB8AC3E}">
        <p14:creationId xmlns:p14="http://schemas.microsoft.com/office/powerpoint/2010/main" val="29170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sp>
        <p:nvSpPr>
          <p:cNvPr id="5" name="タイトル 1"/>
          <p:cNvSpPr txBox="1">
            <a:spLocks/>
          </p:cNvSpPr>
          <p:nvPr/>
        </p:nvSpPr>
        <p:spPr>
          <a:xfrm>
            <a:off x="98713" y="886573"/>
            <a:ext cx="8946573" cy="3525434"/>
          </a:xfrm>
          <a:prstGeom prst="rect">
            <a:avLst/>
          </a:prstGeom>
          <a:solidFill>
            <a:srgbClr val="CCFF99"/>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600" dirty="0">
              <a:latin typeface="+mn-ea"/>
              <a:ea typeface="+mn-ea"/>
            </a:endParaRPr>
          </a:p>
          <a:p>
            <a:pPr algn="l"/>
            <a:endParaRPr lang="ja-JP" altLang="en-US" sz="3600" dirty="0">
              <a:latin typeface="+mn-ea"/>
              <a:ea typeface="+mn-ea"/>
            </a:endParaRPr>
          </a:p>
          <a:p>
            <a:pPr algn="l"/>
            <a:endParaRPr lang="ja-JP" altLang="en-US" sz="3600" dirty="0">
              <a:latin typeface="+mn-ea"/>
              <a:ea typeface="+mn-ea"/>
            </a:endParaRPr>
          </a:p>
          <a:p>
            <a:pPr algn="l"/>
            <a:endParaRPr lang="ja-JP" altLang="en-US" sz="3600" dirty="0">
              <a:latin typeface="+mn-ea"/>
              <a:ea typeface="+mn-ea"/>
            </a:endParaRPr>
          </a:p>
          <a:p>
            <a:pPr algn="l"/>
            <a:endParaRPr lang="ja-JP" altLang="en-US" sz="3600" dirty="0">
              <a:latin typeface="+mn-ea"/>
              <a:ea typeface="+mn-ea"/>
            </a:endParaRPr>
          </a:p>
          <a:p>
            <a:pPr algn="l"/>
            <a:endParaRPr lang="ja-JP" altLang="en-US" sz="3600" dirty="0">
              <a:latin typeface="+mn-ea"/>
              <a:ea typeface="+mn-ea"/>
            </a:endParaRPr>
          </a:p>
          <a:p>
            <a:pPr algn="l"/>
            <a:endParaRPr lang="ja-JP" altLang="en-US" sz="3600" dirty="0">
              <a:latin typeface="+mn-ea"/>
              <a:ea typeface="+mn-ea"/>
            </a:endParaRPr>
          </a:p>
          <a:p>
            <a:pPr algn="l"/>
            <a:endParaRPr lang="ja-JP" altLang="en-US" sz="3600" dirty="0">
              <a:latin typeface="+mn-ea"/>
            </a:endParaRPr>
          </a:p>
          <a:p>
            <a:pPr algn="l"/>
            <a:endParaRPr lang="ja-JP" altLang="en-US" sz="3600" dirty="0">
              <a:latin typeface="+mn-ea"/>
            </a:endParaRPr>
          </a:p>
          <a:p>
            <a:pPr algn="l"/>
            <a:endParaRPr lang="ja-JP" altLang="en-US" sz="3600" dirty="0">
              <a:latin typeface="+mn-ea"/>
            </a:endParaRPr>
          </a:p>
          <a:p>
            <a:pPr algn="l"/>
            <a:endParaRPr lang="ja-JP" altLang="en-US" sz="3600" dirty="0">
              <a:latin typeface="+mn-ea"/>
            </a:endParaRPr>
          </a:p>
          <a:p>
            <a:pPr algn="l"/>
            <a:endParaRPr lang="ja-JP" altLang="en-US" sz="3600" dirty="0">
              <a:latin typeface="+mn-ea"/>
            </a:endParaRPr>
          </a:p>
          <a:p>
            <a:pPr algn="l"/>
            <a:endParaRPr lang="ja-JP" altLang="en-US" sz="3600" dirty="0">
              <a:latin typeface="+mn-ea"/>
            </a:endParaRPr>
          </a:p>
          <a:p>
            <a:pPr algn="l"/>
            <a:endParaRPr lang="ja-JP" altLang="en-US" sz="3600" dirty="0">
              <a:latin typeface="+mn-ea"/>
            </a:endParaRPr>
          </a:p>
          <a:p>
            <a:pPr algn="l"/>
            <a:endParaRPr lang="ja-JP" altLang="en-US" sz="3600" dirty="0">
              <a:latin typeface="ＭＳ ゴシック" panose="020B0609070205080204" pitchFamily="49" charset="-128"/>
              <a:ea typeface="ＭＳ ゴシック" panose="020B0609070205080204" pitchFamily="49" charset="-128"/>
            </a:endParaRPr>
          </a:p>
          <a:p>
            <a:pPr algn="l">
              <a:lnSpc>
                <a:spcPct val="110000"/>
              </a:lnSpc>
            </a:pPr>
            <a:r>
              <a:rPr lang="ja-JP" altLang="en-US" sz="2800" spc="-150" dirty="0">
                <a:latin typeface="ＭＳ ゴシック" panose="020B0609070205080204" pitchFamily="49" charset="-128"/>
                <a:ea typeface="ＭＳ ゴシック" panose="020B0609070205080204" pitchFamily="49" charset="-128"/>
              </a:rPr>
              <a:t>・　学校間交流（特別支援学校と小・中学校）</a:t>
            </a:r>
            <a:br>
              <a:rPr lang="ja-JP" altLang="en-US" sz="2800" spc="-150" dirty="0">
                <a:latin typeface="ＭＳ ゴシック" panose="020B0609070205080204" pitchFamily="49" charset="-128"/>
                <a:ea typeface="ＭＳ ゴシック" panose="020B0609070205080204" pitchFamily="49" charset="-128"/>
              </a:rPr>
            </a:br>
            <a:r>
              <a:rPr lang="ja-JP" altLang="en-US" sz="2800" spc="-150" dirty="0">
                <a:latin typeface="ＭＳ ゴシック" panose="020B0609070205080204" pitchFamily="49" charset="-128"/>
                <a:ea typeface="ＭＳ ゴシック" panose="020B0609070205080204" pitchFamily="49" charset="-128"/>
              </a:rPr>
              <a:t>・　学校内交流（特別支援学級と小・中学校）</a:t>
            </a:r>
          </a:p>
          <a:p>
            <a:pPr algn="l">
              <a:lnSpc>
                <a:spcPct val="110000"/>
              </a:lnSpc>
            </a:pPr>
            <a:r>
              <a:rPr lang="ja-JP" altLang="en-US" sz="2800" spc="-150" dirty="0">
                <a:latin typeface="ＭＳ ゴシック" panose="020B0609070205080204" pitchFamily="49" charset="-128"/>
                <a:ea typeface="ＭＳ ゴシック" panose="020B0609070205080204" pitchFamily="49" charset="-128"/>
              </a:rPr>
              <a:t>・　学校行事等における直接的な交流</a:t>
            </a:r>
          </a:p>
          <a:p>
            <a:pPr algn="l">
              <a:lnSpc>
                <a:spcPct val="110000"/>
              </a:lnSpc>
            </a:pPr>
            <a:r>
              <a:rPr lang="ja-JP" altLang="en-US" sz="2800" spc="-150" dirty="0">
                <a:latin typeface="ＭＳ ゴシック" panose="020B0609070205080204" pitchFamily="49" charset="-128"/>
                <a:ea typeface="ＭＳ ゴシック" panose="020B0609070205080204" pitchFamily="49" charset="-128"/>
              </a:rPr>
              <a:t>・　作品等を交換などの間接的な交流</a:t>
            </a:r>
          </a:p>
          <a:p>
            <a:pPr algn="l">
              <a:lnSpc>
                <a:spcPct val="110000"/>
              </a:lnSpc>
            </a:pPr>
            <a:r>
              <a:rPr lang="ja-JP" altLang="en-US" sz="2800" spc="-150" dirty="0">
                <a:latin typeface="ＭＳ ゴシック" panose="020B0609070205080204" pitchFamily="49" charset="-128"/>
                <a:ea typeface="ＭＳ ゴシック" panose="020B0609070205080204" pitchFamily="49" charset="-128"/>
              </a:rPr>
              <a:t>・　学級活動，給食や清掃，一部の教科学習などで日常の</a:t>
            </a:r>
            <a:endParaRPr lang="en-US" altLang="ja-JP" sz="2800" spc="-150" dirty="0">
              <a:latin typeface="ＭＳ ゴシック" panose="020B0609070205080204" pitchFamily="49" charset="-128"/>
              <a:ea typeface="ＭＳ ゴシック" panose="020B0609070205080204" pitchFamily="49" charset="-128"/>
            </a:endParaRPr>
          </a:p>
          <a:p>
            <a:pPr algn="l">
              <a:lnSpc>
                <a:spcPct val="110000"/>
              </a:lnSpc>
            </a:pPr>
            <a:r>
              <a:rPr lang="ja-JP" altLang="en-US" sz="2800" spc="-150" dirty="0">
                <a:latin typeface="ＭＳ ゴシック" panose="020B0609070205080204" pitchFamily="49" charset="-128"/>
                <a:ea typeface="ＭＳ ゴシック" panose="020B0609070205080204" pitchFamily="49" charset="-128"/>
              </a:rPr>
              <a:t>　学校生活をとおして行う交流</a:t>
            </a:r>
          </a:p>
          <a:p>
            <a:pPr algn="l">
              <a:lnSpc>
                <a:spcPct val="110000"/>
              </a:lnSpc>
            </a:pPr>
            <a:r>
              <a:rPr lang="ja-JP" altLang="en-US" sz="2800" spc="-150" dirty="0">
                <a:latin typeface="ＭＳ ゴシック" panose="020B0609070205080204" pitchFamily="49" charset="-128"/>
                <a:ea typeface="ＭＳ ゴシック" panose="020B0609070205080204" pitchFamily="49" charset="-128"/>
              </a:rPr>
              <a:t>・　教科等の学習目標と内容，方法を対応させた共同学習</a:t>
            </a:r>
          </a:p>
        </p:txBody>
      </p:sp>
      <p:sp>
        <p:nvSpPr>
          <p:cNvPr id="6" name="正方形/長方形 5"/>
          <p:cNvSpPr/>
          <p:nvPr/>
        </p:nvSpPr>
        <p:spPr>
          <a:xfrm>
            <a:off x="2466293" y="136524"/>
            <a:ext cx="3991657" cy="646331"/>
          </a:xfrm>
          <a:prstGeom prst="rect">
            <a:avLst/>
          </a:prstGeom>
          <a:solidFill>
            <a:srgbClr val="FFFF00"/>
          </a:solidFill>
          <a:ln>
            <a:solidFill>
              <a:schemeClr val="tx2"/>
            </a:solidFill>
          </a:ln>
        </p:spPr>
        <p:txBody>
          <a:bodyPr wrap="square">
            <a:spAutoFit/>
          </a:bodyPr>
          <a:lstStyle/>
          <a:p>
            <a:r>
              <a:rPr lang="ja-JP" altLang="en-US" sz="3600" b="1" dirty="0">
                <a:solidFill>
                  <a:schemeClr val="tx1">
                    <a:lumMod val="95000"/>
                    <a:lumOff val="5000"/>
                  </a:schemeClr>
                </a:solidFill>
                <a:latin typeface="ShinGoPro-Regular"/>
              </a:rPr>
              <a:t>交流及び共同学習</a:t>
            </a:r>
          </a:p>
        </p:txBody>
      </p:sp>
      <p:sp>
        <p:nvSpPr>
          <p:cNvPr id="7" name="タイトル 1"/>
          <p:cNvSpPr txBox="1">
            <a:spLocks/>
          </p:cNvSpPr>
          <p:nvPr/>
        </p:nvSpPr>
        <p:spPr>
          <a:xfrm>
            <a:off x="42623" y="6378653"/>
            <a:ext cx="9168063" cy="5016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200" dirty="0">
                <a:solidFill>
                  <a:srgbClr val="FF0000"/>
                </a:solidFill>
              </a:rPr>
              <a:t>文部科学省ホームページ「交流及び共同学習ガイド」も参考になります</a:t>
            </a:r>
          </a:p>
        </p:txBody>
      </p:sp>
      <p:sp>
        <p:nvSpPr>
          <p:cNvPr id="8" name="角丸四角形 7"/>
          <p:cNvSpPr/>
          <p:nvPr/>
        </p:nvSpPr>
        <p:spPr>
          <a:xfrm>
            <a:off x="281882" y="4797862"/>
            <a:ext cx="8580233" cy="1554205"/>
          </a:xfrm>
          <a:prstGeom prst="roundRect">
            <a:avLst>
              <a:gd name="adj" fmla="val 44221"/>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3200" spc="-300" dirty="0">
                <a:solidFill>
                  <a:schemeClr val="tx1"/>
                </a:solidFill>
                <a:latin typeface="BIZ UDゴシック" panose="020B0400000000000000" pitchFamily="49" charset="-128"/>
                <a:ea typeface="BIZ UDゴシック" panose="020B0400000000000000" pitchFamily="49" charset="-128"/>
              </a:rPr>
              <a:t>　</a:t>
            </a:r>
            <a:r>
              <a:rPr lang="ja-JP" altLang="en-US" sz="2800" spc="-300" dirty="0">
                <a:solidFill>
                  <a:schemeClr val="tx1"/>
                </a:solidFill>
                <a:latin typeface="BIZ UDゴシック" panose="020B0400000000000000" pitchFamily="49" charset="-128"/>
                <a:ea typeface="BIZ UDゴシック" panose="020B0400000000000000" pitchFamily="49" charset="-128"/>
              </a:rPr>
              <a:t>「知り合い」「ふれあい」「学び合う」ことを通して，困難を自分の問題として受け止め，共感的な理解と適切な援助が生まれる</a:t>
            </a:r>
          </a:p>
        </p:txBody>
      </p:sp>
    </p:spTree>
    <p:extLst>
      <p:ext uri="{BB962C8B-B14F-4D97-AF65-F5344CB8AC3E}">
        <p14:creationId xmlns:p14="http://schemas.microsoft.com/office/powerpoint/2010/main" val="41619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59878" y="3031723"/>
            <a:ext cx="3853543" cy="1325563"/>
          </a:xfrm>
        </p:spPr>
        <p:txBody>
          <a:bodyPr>
            <a:noAutofit/>
          </a:bodyPr>
          <a:lstStyle/>
          <a:p>
            <a:r>
              <a:rPr lang="ja-JP" altLang="en-US" sz="2800" dirty="0"/>
              <a:t>人権啓発教材</a:t>
            </a:r>
            <a:br>
              <a:rPr lang="ja-JP" altLang="en-US" sz="2800" dirty="0"/>
            </a:br>
            <a:r>
              <a:rPr lang="ja-JP" altLang="en-US" sz="2800" dirty="0"/>
              <a:t>（法務省ホームページ）</a:t>
            </a:r>
            <a:endParaRPr kumimoji="1" lang="ja-JP" altLang="en-US" sz="2800" dirty="0"/>
          </a:p>
        </p:txBody>
      </p:sp>
      <p:pic>
        <p:nvPicPr>
          <p:cNvPr id="5"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16568" y="4091428"/>
            <a:ext cx="1902280" cy="2585239"/>
          </a:xfrm>
          <a:prstGeom prst="rect">
            <a:avLst/>
          </a:prstGeom>
        </p:spPr>
      </p:pic>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14</a:t>
            </a:fld>
            <a:endParaRPr kumimoji="1" lang="ja-JP" altLang="en-US"/>
          </a:p>
        </p:txBody>
      </p:sp>
      <p:sp>
        <p:nvSpPr>
          <p:cNvPr id="7" name="角丸四角形 6"/>
          <p:cNvSpPr/>
          <p:nvPr/>
        </p:nvSpPr>
        <p:spPr>
          <a:xfrm>
            <a:off x="123580" y="3587223"/>
            <a:ext cx="5436298" cy="3134253"/>
          </a:xfrm>
          <a:prstGeom prst="roundRect">
            <a:avLst>
              <a:gd name="adj" fmla="val 9292"/>
            </a:avLst>
          </a:prstGeom>
          <a:solidFill>
            <a:srgbClr val="F79646">
              <a:lumMod val="20000"/>
              <a:lumOff val="80000"/>
            </a:srgbClr>
          </a:solidFill>
          <a:ln w="25400" cap="flat" cmpd="sng" algn="ctr">
            <a:noFill/>
            <a:prstDash val="solid"/>
          </a:ln>
          <a:effectLst>
            <a:glow rad="101600">
              <a:srgbClr val="C0504D">
                <a:satMod val="175000"/>
                <a:alpha val="40000"/>
              </a:srgbClr>
            </a:glow>
            <a:innerShdw blurRad="114300">
              <a:prstClr val="black"/>
            </a:innerShdw>
          </a:effectLst>
          <a:scene3d>
            <a:camera prst="orthographicFront"/>
            <a:lightRig rig="threePt" dir="t"/>
          </a:scene3d>
          <a:sp3d>
            <a:bevelT w="114300" prst="artDeco"/>
          </a:sp3d>
        </p:spPr>
        <p:txBody>
          <a:bodyPr rot="0" spcFirstLastPara="0" vert="horz" wrap="square" lIns="91440" tIns="36000" rIns="91440" bIns="0" numCol="1" spcCol="0" rtlCol="0" fromWordArt="0" anchor="t" anchorCtr="0" forceAA="0" compatLnSpc="1">
            <a:prstTxWarp prst="textNoShape">
              <a:avLst/>
            </a:prstTxWarp>
            <a:noAutofit/>
          </a:bodyPr>
          <a:lstStyle/>
          <a:p>
            <a:pPr algn="l">
              <a:spcAft>
                <a:spcPts val="0"/>
              </a:spcAft>
            </a:pPr>
            <a:r>
              <a:rPr lang="ja-JP"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rPr>
              <a:t>４月２日</a:t>
            </a:r>
            <a:endParaRPr lang="ja-JP" altLang="en-US" sz="2400" kern="100" dirty="0">
              <a:solidFill>
                <a:srgbClr val="403152"/>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l">
              <a:spcAft>
                <a:spcPts val="0"/>
              </a:spcAft>
            </a:pPr>
            <a:r>
              <a:rPr lang="ja-JP" sz="2400" kern="100" dirty="0">
                <a:solidFill>
                  <a:srgbClr val="C00000"/>
                </a:solidFill>
                <a:effectLst/>
                <a:latin typeface="Century" panose="02040604050505020304" pitchFamily="18" charset="0"/>
                <a:ea typeface="ＭＳ ゴシック" panose="020B0609070205080204" pitchFamily="49" charset="-128"/>
                <a:cs typeface="Times New Roman" panose="02020603050405020304" pitchFamily="18" charset="0"/>
              </a:rPr>
              <a:t>「世界自閉症啓発デー」</a:t>
            </a:r>
            <a:r>
              <a:rPr lang="ja-JP" sz="2400" kern="100" dirty="0">
                <a:solidFill>
                  <a:srgbClr val="403152"/>
                </a:solidFill>
                <a:effectLst/>
                <a:latin typeface="Century" panose="02040604050505020304" pitchFamily="18" charset="0"/>
                <a:ea typeface="ＭＳ ゴシック" panose="020B0609070205080204" pitchFamily="49" charset="-128"/>
                <a:cs typeface="Times New Roman" panose="02020603050405020304" pitchFamily="18" charset="0"/>
              </a:rPr>
              <a:t>（国連）</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rPr>
              <a:t>９月</a:t>
            </a:r>
            <a:r>
              <a:rPr lang="en-US" sz="2400" kern="100" dirty="0">
                <a:solidFill>
                  <a:srgbClr val="002060"/>
                </a:solidFill>
                <a:effectLst/>
                <a:latin typeface="+mn-ea"/>
                <a:cs typeface="Times New Roman" panose="02020603050405020304" pitchFamily="18" charset="0"/>
              </a:rPr>
              <a:t>23</a:t>
            </a:r>
            <a:r>
              <a:rPr lang="ja-JP"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rPr>
              <a:t>日</a:t>
            </a:r>
            <a:endParaRPr lang="ja-JP" altLang="en-US" sz="2400" kern="100" dirty="0">
              <a:solidFill>
                <a:srgbClr val="403152"/>
              </a:solidFill>
              <a:latin typeface="Century" panose="02040604050505020304" pitchFamily="18" charset="0"/>
              <a:ea typeface="ＭＳ ゴシック" panose="020B0609070205080204" pitchFamily="49" charset="-128"/>
              <a:cs typeface="Times New Roman" panose="02020603050405020304" pitchFamily="18" charset="0"/>
            </a:endParaRPr>
          </a:p>
          <a:p>
            <a:pPr algn="l">
              <a:spcAft>
                <a:spcPts val="0"/>
              </a:spcAft>
            </a:pPr>
            <a:r>
              <a:rPr lang="ja-JP" sz="2400" kern="100" dirty="0">
                <a:solidFill>
                  <a:srgbClr val="C00000"/>
                </a:solidFill>
                <a:effectLst/>
                <a:latin typeface="Century" panose="02040604050505020304" pitchFamily="18" charset="0"/>
                <a:ea typeface="ＭＳ ゴシック" panose="020B0609070205080204" pitchFamily="49" charset="-128"/>
                <a:cs typeface="Times New Roman" panose="02020603050405020304" pitchFamily="18" charset="0"/>
              </a:rPr>
              <a:t>「手話言語の国際デー」</a:t>
            </a:r>
            <a:r>
              <a:rPr lang="ja-JP" sz="2400" kern="100" dirty="0">
                <a:solidFill>
                  <a:srgbClr val="403152"/>
                </a:solidFill>
                <a:effectLst/>
                <a:latin typeface="Century" panose="02040604050505020304" pitchFamily="18" charset="0"/>
                <a:ea typeface="ＭＳ ゴシック" panose="020B0609070205080204" pitchFamily="49" charset="-128"/>
                <a:cs typeface="Times New Roman" panose="02020603050405020304" pitchFamily="18" charset="0"/>
              </a:rPr>
              <a:t>（国連）</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en-US" sz="2400" kern="100" dirty="0">
                <a:solidFill>
                  <a:srgbClr val="002060"/>
                </a:solidFill>
                <a:effectLst/>
                <a:latin typeface="ＭＳ ゴシック" panose="020B0609070205080204" pitchFamily="49" charset="-128"/>
                <a:ea typeface="ＭＳ 明朝" panose="02020609040205080304" pitchFamily="17" charset="-128"/>
                <a:cs typeface="Times New Roman" panose="02020603050405020304" pitchFamily="18" charset="0"/>
              </a:rPr>
              <a:t>12</a:t>
            </a:r>
            <a:r>
              <a:rPr lang="ja-JP"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rPr>
              <a:t>月３日</a:t>
            </a:r>
            <a:endParaRPr lang="ja-JP" altLang="en-US" sz="2400" kern="100" dirty="0">
              <a:solidFill>
                <a:srgbClr val="403152"/>
              </a:solidFill>
              <a:latin typeface="Century" panose="02040604050505020304" pitchFamily="18" charset="0"/>
              <a:ea typeface="ＭＳ ゴシック" panose="020B0609070205080204" pitchFamily="49" charset="-128"/>
              <a:cs typeface="Times New Roman" panose="02020603050405020304" pitchFamily="18" charset="0"/>
            </a:endParaRPr>
          </a:p>
          <a:p>
            <a:pPr algn="l">
              <a:spcAft>
                <a:spcPts val="0"/>
              </a:spcAft>
            </a:pPr>
            <a:r>
              <a:rPr lang="ja-JP" sz="2400" kern="100" dirty="0">
                <a:solidFill>
                  <a:srgbClr val="C00000"/>
                </a:solidFill>
                <a:effectLst/>
                <a:latin typeface="Century" panose="02040604050505020304" pitchFamily="18" charset="0"/>
                <a:ea typeface="ＭＳ ゴシック" panose="020B0609070205080204" pitchFamily="49" charset="-128"/>
                <a:cs typeface="Times New Roman" panose="02020603050405020304" pitchFamily="18" charset="0"/>
              </a:rPr>
              <a:t>「国際障害者デ―」</a:t>
            </a:r>
            <a:r>
              <a:rPr lang="ja-JP" sz="2400" kern="100" dirty="0">
                <a:solidFill>
                  <a:srgbClr val="403152"/>
                </a:solidFill>
                <a:effectLst/>
                <a:latin typeface="Century" panose="02040604050505020304" pitchFamily="18" charset="0"/>
                <a:ea typeface="ＭＳ ゴシック" panose="020B0609070205080204" pitchFamily="49" charset="-128"/>
                <a:cs typeface="Times New Roman" panose="02020603050405020304" pitchFamily="18" charset="0"/>
              </a:rPr>
              <a:t>（国連）</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en-US" sz="2400" kern="100" dirty="0">
                <a:solidFill>
                  <a:srgbClr val="002060"/>
                </a:solidFill>
                <a:effectLst/>
                <a:latin typeface="ＭＳ ゴシック" panose="020B0609070205080204" pitchFamily="49" charset="-128"/>
                <a:ea typeface="ＭＳ 明朝" panose="02020609040205080304" pitchFamily="17" charset="-128"/>
                <a:cs typeface="Times New Roman" panose="02020603050405020304" pitchFamily="18" charset="0"/>
              </a:rPr>
              <a:t>12</a:t>
            </a:r>
            <a:r>
              <a:rPr lang="ja-JP"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rPr>
              <a:t>月３日から</a:t>
            </a:r>
            <a:r>
              <a:rPr lang="en-US" altLang="ja-JP" sz="2400" kern="100" dirty="0">
                <a:solidFill>
                  <a:srgbClr val="002060"/>
                </a:solidFill>
                <a:effectLst/>
                <a:latin typeface="+mn-ea"/>
                <a:cs typeface="Times New Roman" panose="02020603050405020304" pitchFamily="18" charset="0"/>
              </a:rPr>
              <a:t>12</a:t>
            </a:r>
            <a:r>
              <a:rPr lang="ja-JP"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rPr>
              <a:t>月９日までの１週間</a:t>
            </a:r>
            <a:endParaRPr lang="ja-JP" altLang="en-US" sz="2400" kern="100" dirty="0">
              <a:solidFill>
                <a:srgbClr val="00206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l">
              <a:spcAft>
                <a:spcPts val="0"/>
              </a:spcAft>
            </a:pPr>
            <a:r>
              <a:rPr lang="ja-JP" sz="2400" kern="100" dirty="0">
                <a:solidFill>
                  <a:srgbClr val="C00000"/>
                </a:solidFill>
                <a:effectLst/>
                <a:latin typeface="Century" panose="02040604050505020304" pitchFamily="18" charset="0"/>
                <a:ea typeface="ＭＳ ゴシック" panose="020B0609070205080204" pitchFamily="49" charset="-128"/>
                <a:cs typeface="Times New Roman" panose="02020603050405020304" pitchFamily="18" charset="0"/>
              </a:rPr>
              <a:t>「障害者週間」</a:t>
            </a:r>
            <a:r>
              <a:rPr lang="ja-JP" sz="2400" kern="100" dirty="0">
                <a:solidFill>
                  <a:srgbClr val="403152"/>
                </a:solidFill>
                <a:effectLst/>
                <a:latin typeface="Century" panose="02040604050505020304" pitchFamily="18" charset="0"/>
                <a:ea typeface="ＭＳ ゴシック" panose="020B0609070205080204" pitchFamily="49" charset="-128"/>
                <a:cs typeface="Times New Roman" panose="02020603050405020304" pitchFamily="18" charset="0"/>
              </a:rPr>
              <a:t>（国）</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タイトル 1"/>
          <p:cNvSpPr txBox="1">
            <a:spLocks/>
          </p:cNvSpPr>
          <p:nvPr/>
        </p:nvSpPr>
        <p:spPr>
          <a:xfrm>
            <a:off x="286270" y="-118154"/>
            <a:ext cx="61716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600" dirty="0"/>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7926" y="1097437"/>
            <a:ext cx="1743887" cy="2331210"/>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108" y="1115041"/>
            <a:ext cx="1734785" cy="2406825"/>
          </a:xfrm>
          <a:prstGeom prst="rect">
            <a:avLst/>
          </a:prstGeom>
        </p:spPr>
      </p:pic>
      <p:sp>
        <p:nvSpPr>
          <p:cNvPr id="11" name="タイトル 1"/>
          <p:cNvSpPr txBox="1">
            <a:spLocks/>
          </p:cNvSpPr>
          <p:nvPr/>
        </p:nvSpPr>
        <p:spPr>
          <a:xfrm>
            <a:off x="366782" y="39571"/>
            <a:ext cx="51337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「心のバリアフリーノート」</a:t>
            </a:r>
            <a:br>
              <a:rPr lang="ja-JP" altLang="en-US" sz="2800" dirty="0"/>
            </a:br>
            <a:r>
              <a:rPr lang="ja-JP" altLang="en-US" sz="2800" dirty="0"/>
              <a:t>（文部科学省ホームページ）</a:t>
            </a:r>
          </a:p>
        </p:txBody>
      </p:sp>
      <p:sp>
        <p:nvSpPr>
          <p:cNvPr id="12" name="角丸四角形吹き出し 11"/>
          <p:cNvSpPr/>
          <p:nvPr/>
        </p:nvSpPr>
        <p:spPr>
          <a:xfrm>
            <a:off x="5165878" y="39571"/>
            <a:ext cx="3454158" cy="3166903"/>
          </a:xfrm>
          <a:prstGeom prst="wedgeRoundRectCallout">
            <a:avLst>
              <a:gd name="adj1" fmla="val -68838"/>
              <a:gd name="adj2" fmla="val 4850"/>
              <a:gd name="adj3" fmla="val 16667"/>
            </a:avLst>
          </a:prstGeom>
          <a:solidFill>
            <a:srgbClr val="CCFFCC"/>
          </a:solidFill>
          <a:ln w="9525"/>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t" anchorCtr="0" forceAA="0" compatLnSpc="1">
            <a:prstTxWarp prst="textNoShape">
              <a:avLst/>
            </a:prstTxWarp>
            <a:noAutofit/>
          </a:bodyPr>
          <a:lstStyle/>
          <a:p>
            <a:pPr indent="101600"/>
            <a:r>
              <a:rPr lang="ja-JP" altLang="en-US" sz="2400" dirty="0"/>
              <a:t>・総合的な学習の時間における福祉や人権に関する学習活動，学級活動等での活用</a:t>
            </a:r>
          </a:p>
          <a:p>
            <a:pPr indent="101600"/>
            <a:r>
              <a:rPr lang="ja-JP" altLang="ja-JP" sz="2400" dirty="0"/>
              <a:t>・</a:t>
            </a:r>
            <a:r>
              <a:rPr lang="ja-JP" altLang="en-US" sz="2400" dirty="0"/>
              <a:t>内閣官房が作成・公開している</a:t>
            </a:r>
            <a:r>
              <a:rPr lang="ja-JP" altLang="ja-JP" sz="2400" dirty="0"/>
              <a:t>バリアフリーを解説するアニメ教材</a:t>
            </a:r>
            <a:r>
              <a:rPr lang="ja-JP" altLang="en-US" sz="2400" dirty="0"/>
              <a:t>の活用</a:t>
            </a:r>
            <a:endParaRPr lang="ja-JP" altLang="ja-JP" sz="2400" dirty="0"/>
          </a:p>
        </p:txBody>
      </p:sp>
    </p:spTree>
    <p:extLst>
      <p:ext uri="{BB962C8B-B14F-4D97-AF65-F5344CB8AC3E}">
        <p14:creationId xmlns:p14="http://schemas.microsoft.com/office/powerpoint/2010/main" val="20057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69202" y="6170193"/>
            <a:ext cx="2057400" cy="365125"/>
          </a:xfrm>
        </p:spPr>
        <p:txBody>
          <a:bodyPr/>
          <a:lstStyle/>
          <a:p>
            <a:fld id="{90237AB0-5452-4974-B0D6-AAC534A68F92}" type="slidenum">
              <a:rPr kumimoji="1" lang="ja-JP" altLang="en-US" smtClean="0"/>
              <a:t>15</a:t>
            </a:fld>
            <a:endParaRPr kumimoji="1" lang="ja-JP" altLang="en-US"/>
          </a:p>
        </p:txBody>
      </p:sp>
      <p:sp>
        <p:nvSpPr>
          <p:cNvPr id="16" name="Rectangle 3"/>
          <p:cNvSpPr>
            <a:spLocks noChangeArrowheads="1"/>
          </p:cNvSpPr>
          <p:nvPr/>
        </p:nvSpPr>
        <p:spPr bwMode="auto">
          <a:xfrm>
            <a:off x="953865" y="41183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438" y="639767"/>
            <a:ext cx="8587436" cy="5530426"/>
          </a:xfrm>
          <a:prstGeom prst="rect">
            <a:avLst/>
          </a:prstGeom>
        </p:spPr>
      </p:pic>
    </p:spTree>
    <p:extLst>
      <p:ext uri="{BB962C8B-B14F-4D97-AF65-F5344CB8AC3E}">
        <p14:creationId xmlns:p14="http://schemas.microsoft.com/office/powerpoint/2010/main" val="22621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9285" y="100841"/>
            <a:ext cx="5113019" cy="5784968"/>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239661" y="681390"/>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FontTx/>
              <a:buNone/>
            </a:pPr>
            <a:r>
              <a:rPr lang="ja-JP" altLang="en-US" sz="2900" dirty="0">
                <a:solidFill>
                  <a:prstClr val="black"/>
                </a:solidFill>
                <a:latin typeface="BIZ UD明朝 Medium" panose="02020500000000000000" pitchFamily="17" charset="-128"/>
                <a:ea typeface="BIZ UD明朝 Medium" panose="02020500000000000000" pitchFamily="17" charset="-128"/>
              </a:rPr>
              <a:t> 人権教育は，自分の生き方を見つめ，共に人生観を築き上げる教育です。</a:t>
            </a:r>
            <a:endParaRPr lang="en-US" altLang="ja-JP" sz="2900" dirty="0">
              <a:solidFill>
                <a:prstClr val="black"/>
              </a:solidFill>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FontTx/>
              <a:buNone/>
            </a:pPr>
            <a:endParaRPr lang="ja-JP" altLang="en-US" sz="2900" dirty="0">
              <a:solidFill>
                <a:prstClr val="black"/>
              </a:solidFill>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FontTx/>
              <a:buNone/>
            </a:pPr>
            <a:r>
              <a:rPr lang="ja-JP" altLang="en-US" sz="2900" dirty="0">
                <a:solidFill>
                  <a:prstClr val="black"/>
                </a:solidFill>
                <a:latin typeface="BIZ UD明朝 Medium" panose="02020500000000000000" pitchFamily="17" charset="-128"/>
                <a:ea typeface="BIZ UD明朝 Medium" panose="02020500000000000000" pitchFamily="17" charset="-128"/>
              </a:rPr>
              <a:t> 自分を大切に</a:t>
            </a:r>
            <a:r>
              <a:rPr lang="en-US" altLang="ja-JP" sz="2900" dirty="0">
                <a:solidFill>
                  <a:prstClr val="black"/>
                </a:solidFill>
                <a:latin typeface="BIZ UD明朝 Medium" panose="02020500000000000000" pitchFamily="17" charset="-128"/>
                <a:ea typeface="BIZ UD明朝 Medium" panose="02020500000000000000" pitchFamily="17" charset="-128"/>
              </a:rPr>
              <a:t>…</a:t>
            </a:r>
            <a:r>
              <a:rPr lang="ja-JP" altLang="en-US" sz="2900" dirty="0">
                <a:solidFill>
                  <a:prstClr val="black"/>
                </a:solidFill>
                <a:latin typeface="BIZ UD明朝 Medium" panose="02020500000000000000" pitchFamily="17" charset="-128"/>
                <a:ea typeface="BIZ UD明朝 Medium" panose="02020500000000000000" pitchFamily="17" charset="-128"/>
              </a:rPr>
              <a:t>　</a:t>
            </a:r>
            <a:br>
              <a:rPr lang="ja-JP" altLang="en-US" sz="2900" dirty="0">
                <a:solidFill>
                  <a:prstClr val="black"/>
                </a:solidFill>
                <a:latin typeface="BIZ UD明朝 Medium" panose="02020500000000000000" pitchFamily="17" charset="-128"/>
                <a:ea typeface="BIZ UD明朝 Medium" panose="02020500000000000000" pitchFamily="17" charset="-128"/>
              </a:rPr>
            </a:br>
            <a:r>
              <a:rPr lang="ja-JP" altLang="en-US" sz="2900" dirty="0">
                <a:solidFill>
                  <a:prstClr val="black"/>
                </a:solidFill>
                <a:latin typeface="BIZ UD明朝 Medium" panose="02020500000000000000" pitchFamily="17" charset="-128"/>
                <a:ea typeface="BIZ UD明朝 Medium" panose="02020500000000000000" pitchFamily="17" charset="-128"/>
              </a:rPr>
              <a:t>　 他の人を大切に</a:t>
            </a:r>
            <a:r>
              <a:rPr lang="en-US" altLang="ja-JP" sz="2900" dirty="0">
                <a:solidFill>
                  <a:prstClr val="black"/>
                </a:solidFill>
                <a:latin typeface="BIZ UD明朝 Medium" panose="02020500000000000000" pitchFamily="17" charset="-128"/>
                <a:ea typeface="BIZ UD明朝 Medium" panose="02020500000000000000" pitchFamily="17" charset="-128"/>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prstClr val="white"/>
                </a:solidFill>
              </a:rPr>
              <a:pPr>
                <a:spcAft>
                  <a:spcPts val="600"/>
                </a:spcAft>
                <a:defRPr/>
              </a:pPr>
              <a:t>16</a:t>
            </a:fld>
            <a:endParaRPr kumimoji="0" lang="en-US" altLang="ja-JP" sz="1000">
              <a:solidFill>
                <a:prstClr val="white"/>
              </a:solidFill>
            </a:endParaRPr>
          </a:p>
        </p:txBody>
      </p:sp>
      <p:sp>
        <p:nvSpPr>
          <p:cNvPr id="4" name="テキスト ボックス 3">
            <a:extLst>
              <a:ext uri="{FF2B5EF4-FFF2-40B4-BE49-F238E27FC236}">
                <a16:creationId xmlns:a16="http://schemas.microsoft.com/office/drawing/2014/main" id="{2EDA9810-2877-4FEE-8237-48C60C8CEBE5}"/>
              </a:ext>
            </a:extLst>
          </p:cNvPr>
          <p:cNvSpPr txBox="1"/>
          <p:nvPr/>
        </p:nvSpPr>
        <p:spPr>
          <a:xfrm>
            <a:off x="239661" y="5108342"/>
            <a:ext cx="5416145" cy="1477328"/>
          </a:xfrm>
          <a:prstGeom prst="rect">
            <a:avLst/>
          </a:prstGeom>
          <a:noFill/>
        </p:spPr>
        <p:txBody>
          <a:bodyPr wrap="square" rtlCol="0">
            <a:spAutoFit/>
          </a:bodyPr>
          <a:lstStyle/>
          <a:p>
            <a:r>
              <a:rPr lang="en-US" altLang="ja-JP" dirty="0">
                <a:solidFill>
                  <a:prstClr val="black"/>
                </a:solidFill>
              </a:rPr>
              <a:t>《</a:t>
            </a:r>
            <a:r>
              <a:rPr lang="ja-JP" altLang="en-US" dirty="0">
                <a:solidFill>
                  <a:prstClr val="black"/>
                </a:solidFill>
              </a:rPr>
              <a:t>参考・引用文献</a:t>
            </a:r>
            <a:r>
              <a:rPr lang="en-US" altLang="ja-JP" dirty="0">
                <a:solidFill>
                  <a:prstClr val="black"/>
                </a:solidFill>
              </a:rPr>
              <a:t>》</a:t>
            </a:r>
          </a:p>
          <a:p>
            <a:r>
              <a:rPr lang="ja-JP" altLang="en-US" dirty="0">
                <a:solidFill>
                  <a:prstClr val="black"/>
                </a:solidFill>
              </a:rPr>
              <a:t>　・　令和４年度版　人権の擁護</a:t>
            </a:r>
            <a:endParaRPr lang="en-US" altLang="ja-JP" dirty="0">
              <a:solidFill>
                <a:prstClr val="black"/>
              </a:solidFill>
            </a:endParaRPr>
          </a:p>
          <a:p>
            <a:r>
              <a:rPr lang="ja-JP" altLang="en-US" dirty="0">
                <a:solidFill>
                  <a:prstClr val="black"/>
                </a:solidFill>
              </a:rPr>
              <a:t>　・　鹿児島県人権教育・啓発基本計画（２次改定）</a:t>
            </a:r>
            <a:endParaRPr lang="en-US" altLang="ja-JP" dirty="0">
              <a:solidFill>
                <a:prstClr val="black"/>
              </a:solidFill>
            </a:endParaRPr>
          </a:p>
          <a:p>
            <a:r>
              <a:rPr lang="ja-JP" altLang="en-US" dirty="0">
                <a:solidFill>
                  <a:prstClr val="black"/>
                </a:solidFill>
              </a:rPr>
              <a:t>　・　みんなのための人権ハンドブック</a:t>
            </a:r>
            <a:endParaRPr lang="en-US" altLang="ja-JP" dirty="0">
              <a:solidFill>
                <a:prstClr val="black"/>
              </a:solidFill>
            </a:endParaRPr>
          </a:p>
          <a:p>
            <a:r>
              <a:rPr lang="ja-JP" altLang="en-US" dirty="0">
                <a:solidFill>
                  <a:prstClr val="black"/>
                </a:solidFill>
              </a:rPr>
              <a:t>　・　なくそう差別　築こう明るい社会</a:t>
            </a:r>
          </a:p>
        </p:txBody>
      </p:sp>
    </p:spTree>
    <p:extLst>
      <p:ext uri="{BB962C8B-B14F-4D97-AF65-F5344CB8AC3E}">
        <p14:creationId xmlns:p14="http://schemas.microsoft.com/office/powerpoint/2010/main" val="314965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32392"/>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3" name="テキスト ボックス 2"/>
          <p:cNvSpPr txBox="1"/>
          <p:nvPr/>
        </p:nvSpPr>
        <p:spPr>
          <a:xfrm>
            <a:off x="367655" y="1390656"/>
            <a:ext cx="8797294"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障害者に起きている人権問題　</a:t>
            </a: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2" name="テキスト ボックス 11"/>
          <p:cNvSpPr txBox="1"/>
          <p:nvPr/>
        </p:nvSpPr>
        <p:spPr>
          <a:xfrm>
            <a:off x="367659" y="4012211"/>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学校での取組について</a:t>
            </a:r>
          </a:p>
        </p:txBody>
      </p:sp>
      <p:sp>
        <p:nvSpPr>
          <p:cNvPr id="13" name="テキスト ボックス 12"/>
          <p:cNvSpPr txBox="1"/>
          <p:nvPr/>
        </p:nvSpPr>
        <p:spPr>
          <a:xfrm>
            <a:off x="367656" y="2820045"/>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障害者に係る法律等</a:t>
            </a:r>
            <a:r>
              <a:rPr lang="ja-JP" altLang="en-US" sz="4400" spc="-300" dirty="0">
                <a:solidFill>
                  <a:prstClr val="white"/>
                </a:solidFill>
                <a:latin typeface="BIZ UDゴシック" panose="020B0400000000000000" pitchFamily="49" charset="-128"/>
                <a:ea typeface="BIZ UDゴシック" panose="020B0400000000000000" pitchFamily="49" charset="-128"/>
              </a:rPr>
              <a:t>について</a:t>
            </a:r>
            <a:endParaRPr lang="en-US" altLang="ja-JP" sz="4400" spc="-300" dirty="0">
              <a:solidFill>
                <a:prstClr val="white"/>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37" y="4376836"/>
            <a:ext cx="2464112" cy="2344640"/>
          </a:xfrm>
          <a:prstGeom prst="rect">
            <a:avLst/>
          </a:prstGeom>
        </p:spPr>
      </p:pic>
    </p:spTree>
    <p:extLst>
      <p:ext uri="{BB962C8B-B14F-4D97-AF65-F5344CB8AC3E}">
        <p14:creationId xmlns:p14="http://schemas.microsoft.com/office/powerpoint/2010/main" val="318666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1E3255C-CB54-4ED6-A935-1742339351B0}"/>
              </a:ext>
            </a:extLst>
          </p:cNvPr>
          <p:cNvPicPr>
            <a:picLocks noChangeAspect="1"/>
          </p:cNvPicPr>
          <p:nvPr/>
        </p:nvPicPr>
        <p:blipFill rotWithShape="1">
          <a:blip r:embed="rId3"/>
          <a:srcRect t="5234"/>
          <a:stretch/>
        </p:blipFill>
        <p:spPr>
          <a:xfrm>
            <a:off x="1302706" y="1615859"/>
            <a:ext cx="7139199" cy="4700176"/>
          </a:xfrm>
          <a:prstGeom prst="rect">
            <a:avLst/>
          </a:prstGeom>
        </p:spPr>
      </p:pic>
      <p:sp>
        <p:nvSpPr>
          <p:cNvPr id="3" name="正方形/長方形 2">
            <a:extLst>
              <a:ext uri="{FF2B5EF4-FFF2-40B4-BE49-F238E27FC236}">
                <a16:creationId xmlns:a16="http://schemas.microsoft.com/office/drawing/2014/main" id="{ACADE8E2-0163-4710-B603-0FADEE48C9EB}"/>
              </a:ext>
            </a:extLst>
          </p:cNvPr>
          <p:cNvSpPr/>
          <p:nvPr/>
        </p:nvSpPr>
        <p:spPr>
          <a:xfrm>
            <a:off x="1058240" y="6399446"/>
            <a:ext cx="7818632" cy="458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j-ea"/>
                <a:ea typeface="+mj-ea"/>
              </a:rPr>
              <a:t>出典：「人権擁護に関する世論調査」の概要</a:t>
            </a:r>
            <a:r>
              <a:rPr lang="en-US" altLang="ja-JP" dirty="0">
                <a:latin typeface="+mj-ea"/>
                <a:ea typeface="+mj-ea"/>
              </a:rPr>
              <a:t>(</a:t>
            </a:r>
            <a:r>
              <a:rPr lang="ja-JP" altLang="en-US" dirty="0">
                <a:latin typeface="+mj-ea"/>
                <a:ea typeface="+mj-ea"/>
              </a:rPr>
              <a:t>令和４年</a:t>
            </a:r>
            <a:r>
              <a:rPr lang="en-US" altLang="ja-JP" dirty="0">
                <a:latin typeface="+mj-ea"/>
                <a:ea typeface="+mj-ea"/>
              </a:rPr>
              <a:t>11</a:t>
            </a:r>
            <a:r>
              <a:rPr lang="ja-JP" altLang="en-US" dirty="0">
                <a:latin typeface="+mj-ea"/>
                <a:ea typeface="+mj-ea"/>
              </a:rPr>
              <a:t>月　</a:t>
            </a:r>
            <a:r>
              <a:rPr lang="zh-TW" altLang="en-US" dirty="0">
                <a:latin typeface="+mj-ea"/>
                <a:ea typeface="+mj-ea"/>
              </a:rPr>
              <a:t>内閣府政府広報室</a:t>
            </a:r>
            <a:r>
              <a:rPr lang="en-US" altLang="zh-TW" dirty="0">
                <a:latin typeface="+mj-ea"/>
                <a:ea typeface="+mj-ea"/>
              </a:rPr>
              <a:t>)</a:t>
            </a:r>
            <a:r>
              <a:rPr lang="ja-JP" altLang="en-US" dirty="0">
                <a:latin typeface="+mj-ea"/>
                <a:ea typeface="+mj-ea"/>
              </a:rPr>
              <a:t>　</a:t>
            </a:r>
            <a:endParaRPr kumimoji="1" lang="ja-JP" altLang="en-US" dirty="0">
              <a:latin typeface="+mj-ea"/>
              <a:ea typeface="+mj-ea"/>
            </a:endParaRPr>
          </a:p>
        </p:txBody>
      </p:sp>
      <p:sp>
        <p:nvSpPr>
          <p:cNvPr id="7" name="正方形/長方形 6">
            <a:extLst>
              <a:ext uri="{FF2B5EF4-FFF2-40B4-BE49-F238E27FC236}">
                <a16:creationId xmlns:a16="http://schemas.microsoft.com/office/drawing/2014/main" id="{F16E0792-EE6E-4A97-9DF1-E891CE1180B4}"/>
              </a:ext>
            </a:extLst>
          </p:cNvPr>
          <p:cNvSpPr/>
          <p:nvPr/>
        </p:nvSpPr>
        <p:spPr>
          <a:xfrm>
            <a:off x="637286" y="889149"/>
            <a:ext cx="819356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あなたが、障害者に関し、体験したことや、身の回りで見聞きしたことで、人権問題だと思ったことはどのようなことですか。（</a:t>
            </a:r>
          </a:p>
        </p:txBody>
      </p:sp>
      <p:sp>
        <p:nvSpPr>
          <p:cNvPr id="8" name="角丸四角形 5">
            <a:extLst>
              <a:ext uri="{FF2B5EF4-FFF2-40B4-BE49-F238E27FC236}">
                <a16:creationId xmlns:a16="http://schemas.microsoft.com/office/drawing/2014/main" id="{7471C27A-9B03-426C-9EAC-D8D5798164E8}"/>
              </a:ext>
            </a:extLst>
          </p:cNvPr>
          <p:cNvSpPr/>
          <p:nvPr/>
        </p:nvSpPr>
        <p:spPr>
          <a:xfrm>
            <a:off x="1196352" y="282902"/>
            <a:ext cx="6557592" cy="523219"/>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障害者に起きている人権問題</a:t>
            </a:r>
            <a:endParaRPr kumimoji="1" lang="ja-JP" altLang="en-US" sz="3200" dirty="0"/>
          </a:p>
        </p:txBody>
      </p:sp>
    </p:spTree>
    <p:extLst>
      <p:ext uri="{BB962C8B-B14F-4D97-AF65-F5344CB8AC3E}">
        <p14:creationId xmlns:p14="http://schemas.microsoft.com/office/powerpoint/2010/main" val="37662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4</a:t>
            </a:fld>
            <a:endParaRPr kumimoji="1" lang="ja-JP" altLang="en-US"/>
          </a:p>
        </p:txBody>
      </p:sp>
      <p:sp>
        <p:nvSpPr>
          <p:cNvPr id="2" name="正方形/長方形 1"/>
          <p:cNvSpPr/>
          <p:nvPr/>
        </p:nvSpPr>
        <p:spPr>
          <a:xfrm>
            <a:off x="5391150" y="266700"/>
            <a:ext cx="914400" cy="1854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475" y="786530"/>
            <a:ext cx="8412555" cy="5213351"/>
          </a:xfrm>
          <a:prstGeom prst="rect">
            <a:avLst/>
          </a:prstGeom>
        </p:spPr>
      </p:pic>
      <p:sp>
        <p:nvSpPr>
          <p:cNvPr id="6" name="正方形/長方形 5"/>
          <p:cNvSpPr/>
          <p:nvPr/>
        </p:nvSpPr>
        <p:spPr>
          <a:xfrm>
            <a:off x="4161503" y="6063963"/>
            <a:ext cx="4857750" cy="584775"/>
          </a:xfrm>
          <a:prstGeom prst="rect">
            <a:avLst/>
          </a:prstGeom>
        </p:spPr>
        <p:txBody>
          <a:bodyPr wrap="square">
            <a:spAutoFit/>
          </a:bodyPr>
          <a:lstStyle/>
          <a:p>
            <a:pPr marL="114300" indent="-114300"/>
            <a:r>
              <a:rPr lang="ja-JP" altLang="en-US" sz="1600" kern="100" dirty="0">
                <a:latin typeface="+mn-ea"/>
                <a:cs typeface="Times New Roman" panose="02020603050405020304" pitchFamily="18" charset="0"/>
              </a:rPr>
              <a:t>法務省人権啓発教材「障害のある人と人権」より</a:t>
            </a:r>
            <a:endParaRPr lang="ja-JP" altLang="ja-JP" sz="1600" kern="100" dirty="0">
              <a:latin typeface="+mn-ea"/>
              <a:cs typeface="Times New Roman" panose="02020603050405020304" pitchFamily="18" charset="0"/>
            </a:endParaRPr>
          </a:p>
          <a:p>
            <a:pPr indent="101600"/>
            <a:endParaRPr lang="ja-JP" altLang="ja-JP" sz="1600" kern="100" dirty="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075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521759" y="3227856"/>
            <a:ext cx="6438900" cy="758926"/>
          </a:xfrm>
          <a:prstGeom prst="roundRect">
            <a:avLst>
              <a:gd name="adj" fmla="val 1264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5</a:t>
            </a:fld>
            <a:endParaRPr kumimoji="1" lang="ja-JP" altLang="en-US"/>
          </a:p>
        </p:txBody>
      </p:sp>
      <p:sp>
        <p:nvSpPr>
          <p:cNvPr id="7" name="正方形/長方形 6"/>
          <p:cNvSpPr/>
          <p:nvPr/>
        </p:nvSpPr>
        <p:spPr>
          <a:xfrm>
            <a:off x="1292326" y="3311712"/>
            <a:ext cx="6825762" cy="584775"/>
          </a:xfrm>
          <a:prstGeom prst="rect">
            <a:avLst/>
          </a:prstGeom>
        </p:spPr>
        <p:txBody>
          <a:bodyPr wrap="square">
            <a:spAutoFit/>
          </a:bodyPr>
          <a:lstStyle/>
          <a:p>
            <a:r>
              <a:rPr lang="ja-JP" altLang="en-US" sz="3200" b="1" dirty="0">
                <a:solidFill>
                  <a:srgbClr val="FF0000"/>
                </a:solidFill>
                <a:latin typeface="ShinGoPro-Medium"/>
              </a:rPr>
              <a:t>　</a:t>
            </a:r>
            <a:r>
              <a:rPr lang="ja-JP" altLang="en-US" sz="3200" b="1" dirty="0">
                <a:solidFill>
                  <a:srgbClr val="FF0000"/>
                </a:solidFill>
                <a:latin typeface="BIZ UDゴシック" panose="020B0400000000000000" pitchFamily="49" charset="-128"/>
                <a:ea typeface="BIZ UDゴシック" panose="020B0400000000000000" pitchFamily="49" charset="-128"/>
              </a:rPr>
              <a:t>日本</a:t>
            </a:r>
            <a:r>
              <a:rPr lang="ja-JP" altLang="en-US" sz="2800" dirty="0">
                <a:latin typeface="BIZ UDゴシック" panose="020B0400000000000000" pitchFamily="49" charset="-128"/>
                <a:ea typeface="BIZ UDゴシック" panose="020B0400000000000000" pitchFamily="49" charset="-128"/>
              </a:rPr>
              <a:t>　</a:t>
            </a:r>
            <a:r>
              <a:rPr lang="ja-JP" altLang="en-US" sz="2800" b="1" dirty="0">
                <a:latin typeface="BIZ UDゴシック" panose="020B0400000000000000" pitchFamily="49" charset="-128"/>
                <a:ea typeface="BIZ UDゴシック" panose="020B0400000000000000" pitchFamily="49" charset="-128"/>
              </a:rPr>
              <a:t>昭和</a:t>
            </a:r>
            <a:r>
              <a:rPr lang="en-US" altLang="ja-JP" sz="2800" b="1" dirty="0">
                <a:latin typeface="BIZ UDゴシック" panose="020B0400000000000000" pitchFamily="49" charset="-128"/>
                <a:ea typeface="BIZ UDゴシック" panose="020B0400000000000000" pitchFamily="49" charset="-128"/>
              </a:rPr>
              <a:t>45</a:t>
            </a:r>
            <a:r>
              <a:rPr lang="ja-JP" altLang="en-US" sz="2800" b="1" dirty="0">
                <a:latin typeface="BIZ UDゴシック" panose="020B0400000000000000" pitchFamily="49" charset="-128"/>
                <a:ea typeface="BIZ UDゴシック" panose="020B0400000000000000" pitchFamily="49" charset="-128"/>
              </a:rPr>
              <a:t>年「障害者基本法」制定</a:t>
            </a:r>
            <a:endParaRPr lang="ja-JP" altLang="en-US" sz="3600" dirty="0">
              <a:latin typeface="BIZ UDゴシック" panose="020B0400000000000000" pitchFamily="49" charset="-128"/>
              <a:ea typeface="BIZ UDゴシック" panose="020B0400000000000000" pitchFamily="49" charset="-128"/>
            </a:endParaRPr>
          </a:p>
        </p:txBody>
      </p:sp>
      <p:sp>
        <p:nvSpPr>
          <p:cNvPr id="11" name="タイトル 1"/>
          <p:cNvSpPr>
            <a:spLocks noGrp="1"/>
          </p:cNvSpPr>
          <p:nvPr>
            <p:ph type="title"/>
          </p:nvPr>
        </p:nvSpPr>
        <p:spPr>
          <a:xfrm>
            <a:off x="305760" y="4480333"/>
            <a:ext cx="8563708" cy="1645200"/>
          </a:xfrm>
          <a:solidFill>
            <a:srgbClr val="FFFF99"/>
          </a:solidFill>
          <a:ln>
            <a:solidFill>
              <a:schemeClr val="tx1"/>
            </a:solidFill>
          </a:ln>
        </p:spPr>
        <p:txBody>
          <a:bodyPr>
            <a:noAutofit/>
          </a:bodyPr>
          <a:lstStyle/>
          <a:p>
            <a:pPr>
              <a:lnSpc>
                <a:spcPct val="100000"/>
              </a:lnSpc>
            </a:pPr>
            <a:r>
              <a:rPr lang="ja-JP" altLang="en-US" sz="3600" b="1" dirty="0">
                <a:solidFill>
                  <a:schemeClr val="accent5"/>
                </a:solidFill>
              </a:rPr>
              <a:t>「障害のある人も地域の中で普通の暮らしができる社会に」</a:t>
            </a:r>
            <a:r>
              <a:rPr lang="ja-JP" altLang="en-US" sz="3600" b="1" dirty="0"/>
              <a:t>というノーマライゼーションを基本理念とする障害者施策</a:t>
            </a:r>
            <a:endParaRPr kumimoji="1" lang="ja-JP" altLang="en-US" sz="3600" b="1" dirty="0"/>
          </a:p>
        </p:txBody>
      </p:sp>
      <p:sp>
        <p:nvSpPr>
          <p:cNvPr id="13" name="角丸四角形 12"/>
          <p:cNvSpPr/>
          <p:nvPr/>
        </p:nvSpPr>
        <p:spPr>
          <a:xfrm>
            <a:off x="277897" y="1080481"/>
            <a:ext cx="8563708" cy="176258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5760" y="1057423"/>
            <a:ext cx="8841373" cy="1508105"/>
          </a:xfrm>
          <a:prstGeom prst="rect">
            <a:avLst/>
          </a:prstGeom>
        </p:spPr>
        <p:txBody>
          <a:bodyPr wrap="square">
            <a:spAutoFit/>
          </a:bodyPr>
          <a:lstStyle/>
          <a:p>
            <a:r>
              <a:rPr lang="ja-JP" altLang="en-US" sz="3200" b="1" dirty="0">
                <a:solidFill>
                  <a:srgbClr val="FF0000"/>
                </a:solidFill>
                <a:latin typeface="ShinGoPro-Medium"/>
              </a:rPr>
              <a:t>国連</a:t>
            </a:r>
          </a:p>
          <a:p>
            <a:r>
              <a:rPr lang="en-US" altLang="ja-JP" sz="3200" b="1" dirty="0">
                <a:solidFill>
                  <a:schemeClr val="accent5">
                    <a:lumMod val="50000"/>
                  </a:schemeClr>
                </a:solidFill>
                <a:latin typeface="ShinGoPro-Medium"/>
              </a:rPr>
              <a:t> </a:t>
            </a:r>
            <a:r>
              <a:rPr lang="en-US" altLang="ja-JP" sz="2800" b="1" dirty="0">
                <a:latin typeface="+mn-ea"/>
              </a:rPr>
              <a:t>1975</a:t>
            </a:r>
            <a:r>
              <a:rPr lang="ja-JP" altLang="en-US" sz="2800" b="1" dirty="0">
                <a:latin typeface="ShinGoPro-Medium"/>
              </a:rPr>
              <a:t>年（昭和</a:t>
            </a:r>
            <a:r>
              <a:rPr lang="en-US" altLang="ja-JP" sz="2800" b="1" dirty="0">
                <a:latin typeface="ShinGoPro-Medium"/>
              </a:rPr>
              <a:t>50</a:t>
            </a:r>
            <a:r>
              <a:rPr lang="ja-JP" altLang="en-US" sz="2800" b="1" dirty="0">
                <a:latin typeface="ShinGoPro-Medium"/>
              </a:rPr>
              <a:t>年）「障害者の権利に関する宣言」採択</a:t>
            </a:r>
          </a:p>
          <a:p>
            <a:r>
              <a:rPr lang="ja-JP" altLang="en-US" sz="2800" b="1" dirty="0">
                <a:latin typeface="ShinGoPro-Medium"/>
              </a:rPr>
              <a:t> </a:t>
            </a:r>
            <a:r>
              <a:rPr lang="en-US" altLang="ja-JP" sz="2800" b="1" dirty="0">
                <a:latin typeface="+mn-ea"/>
              </a:rPr>
              <a:t>1981</a:t>
            </a:r>
            <a:r>
              <a:rPr lang="ja-JP" altLang="en-US" sz="2800" b="1" dirty="0">
                <a:latin typeface="ShinGoPro-Medium"/>
              </a:rPr>
              <a:t>年（昭和</a:t>
            </a:r>
            <a:r>
              <a:rPr lang="en-US" altLang="ja-JP" sz="2800" b="1" dirty="0">
                <a:latin typeface="ShinGoPro-Medium"/>
              </a:rPr>
              <a:t>56</a:t>
            </a:r>
            <a:r>
              <a:rPr lang="ja-JP" altLang="en-US" sz="2800" b="1" dirty="0">
                <a:latin typeface="ShinGoPro-Medium"/>
              </a:rPr>
              <a:t>年）国際障害者年</a:t>
            </a:r>
            <a:endParaRPr lang="en-US" altLang="ja-JP" sz="2800" b="1" dirty="0">
              <a:latin typeface="ShinGoPro-Medium"/>
            </a:endParaRPr>
          </a:p>
        </p:txBody>
      </p:sp>
      <p:sp>
        <p:nvSpPr>
          <p:cNvPr id="12" name="角丸四角形 11"/>
          <p:cNvSpPr/>
          <p:nvPr/>
        </p:nvSpPr>
        <p:spPr>
          <a:xfrm>
            <a:off x="1111911" y="185115"/>
            <a:ext cx="6848748" cy="701053"/>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71385" y="280254"/>
            <a:ext cx="7632457" cy="584775"/>
          </a:xfrm>
          <a:prstGeom prst="rect">
            <a:avLst/>
          </a:prstGeom>
          <a:noFill/>
        </p:spPr>
        <p:txBody>
          <a:bodyPr wrap="square" lIns="91440" tIns="45720" rIns="91440" bIns="45720">
            <a:spAutoFit/>
          </a:bodyPr>
          <a:lstStyle/>
          <a:p>
            <a:pPr algn="ctr"/>
            <a:r>
              <a:rPr lang="en-US" altLang="ja-JP"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2</a:t>
            </a: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　障害者に係る法律等について</a:t>
            </a:r>
          </a:p>
        </p:txBody>
      </p:sp>
    </p:spTree>
    <p:extLst>
      <p:ext uri="{BB962C8B-B14F-4D97-AF65-F5344CB8AC3E}">
        <p14:creationId xmlns:p14="http://schemas.microsoft.com/office/powerpoint/2010/main" val="411440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dirty="0"/>
          </a:p>
        </p:txBody>
      </p:sp>
      <p:sp>
        <p:nvSpPr>
          <p:cNvPr id="9" name="角丸四角形 8"/>
          <p:cNvSpPr/>
          <p:nvPr/>
        </p:nvSpPr>
        <p:spPr>
          <a:xfrm>
            <a:off x="457200" y="199203"/>
            <a:ext cx="8046651" cy="71984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latin typeface="BIZ UDゴシック" panose="020B0400000000000000" pitchFamily="49" charset="-128"/>
                <a:ea typeface="BIZ UDゴシック" panose="020B0400000000000000" pitchFamily="49" charset="-128"/>
              </a:rPr>
              <a:t>「障害者基本法」改正</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16</a:t>
            </a:r>
            <a:r>
              <a:rPr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462949" y="1134890"/>
            <a:ext cx="8046652" cy="719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zh-TW" altLang="en-US" sz="4000" dirty="0">
                <a:latin typeface="BIZ UDゴシック" panose="020B0400000000000000" pitchFamily="49" charset="-128"/>
                <a:ea typeface="BIZ UDゴシック" panose="020B0400000000000000" pitchFamily="49" charset="-128"/>
              </a:rPr>
              <a:t>「発達障害者支援法」</a:t>
            </a:r>
            <a:r>
              <a:rPr lang="ja-JP" altLang="en-US" sz="4000" dirty="0">
                <a:latin typeface="BIZ UDゴシック" panose="020B0400000000000000" pitchFamily="49" charset="-128"/>
                <a:ea typeface="BIZ UDゴシック" panose="020B0400000000000000" pitchFamily="49" charset="-128"/>
              </a:rPr>
              <a:t>施行</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17</a:t>
            </a:r>
            <a:r>
              <a:rPr lang="ja-JP" altLang="en-US" sz="2800" dirty="0">
                <a:latin typeface="BIZ UDゴシック" panose="020B0400000000000000" pitchFamily="49" charset="-128"/>
                <a:ea typeface="BIZ UDゴシック" panose="020B0400000000000000" pitchFamily="49" charset="-128"/>
              </a:rPr>
              <a:t>年</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12" name="角丸四角形 11"/>
          <p:cNvSpPr/>
          <p:nvPr/>
        </p:nvSpPr>
        <p:spPr>
          <a:xfrm>
            <a:off x="457200" y="2119475"/>
            <a:ext cx="8058150" cy="719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latin typeface="BIZ UDゴシック" panose="020B0400000000000000" pitchFamily="49" charset="-128"/>
                <a:ea typeface="BIZ UDゴシック" panose="020B0400000000000000" pitchFamily="49" charset="-128"/>
              </a:rPr>
              <a:t>「障害者自立支援法」施行</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18</a:t>
            </a:r>
            <a:r>
              <a:rPr lang="ja-JP" altLang="en-US" sz="2800" dirty="0">
                <a:latin typeface="BIZ UDゴシック" panose="020B0400000000000000" pitchFamily="49" charset="-128"/>
                <a:ea typeface="BIZ UDゴシック" panose="020B0400000000000000" pitchFamily="49" charset="-128"/>
              </a:rPr>
              <a:t>年</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16" name="角丸四角形 15"/>
          <p:cNvSpPr/>
          <p:nvPr/>
        </p:nvSpPr>
        <p:spPr>
          <a:xfrm>
            <a:off x="468699" y="3055162"/>
            <a:ext cx="8046651" cy="71984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latin typeface="BIZ UDゴシック" panose="020B0400000000000000" pitchFamily="49" charset="-128"/>
                <a:ea typeface="BIZ UDゴシック" panose="020B0400000000000000" pitchFamily="49" charset="-128"/>
              </a:rPr>
              <a:t>「障害者基本法」改正</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23</a:t>
            </a:r>
            <a:r>
              <a:rPr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7" name="角丸四角形 16"/>
          <p:cNvSpPr/>
          <p:nvPr/>
        </p:nvSpPr>
        <p:spPr>
          <a:xfrm>
            <a:off x="457200" y="4069650"/>
            <a:ext cx="8058150" cy="1884341"/>
          </a:xfrm>
          <a:prstGeom prst="roundRect">
            <a:avLst>
              <a:gd name="adj" fmla="val 1089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dirty="0">
                <a:latin typeface="BIZ UDゴシック" panose="020B0400000000000000" pitchFamily="49" charset="-128"/>
                <a:ea typeface="BIZ UDゴシック" panose="020B0400000000000000" pitchFamily="49" charset="-128"/>
              </a:rPr>
              <a:t>「障害者虐待の防止，障害者の養護者</a:t>
            </a:r>
            <a:endParaRPr lang="en-US" altLang="ja-JP" sz="3600" dirty="0">
              <a:latin typeface="BIZ UDゴシック" panose="020B0400000000000000" pitchFamily="49" charset="-128"/>
              <a:ea typeface="BIZ UDゴシック" panose="020B0400000000000000" pitchFamily="49" charset="-128"/>
            </a:endParaRPr>
          </a:p>
          <a:p>
            <a:r>
              <a:rPr lang="en-US" altLang="ja-JP" sz="3600" dirty="0">
                <a:latin typeface="BIZ UDゴシック" panose="020B0400000000000000" pitchFamily="49" charset="-128"/>
                <a:ea typeface="BIZ UDゴシック" panose="020B0400000000000000" pitchFamily="49" charset="-128"/>
              </a:rPr>
              <a:t>  </a:t>
            </a:r>
            <a:r>
              <a:rPr lang="ja-JP" altLang="en-US" sz="3600" dirty="0">
                <a:latin typeface="BIZ UDゴシック" panose="020B0400000000000000" pitchFamily="49" charset="-128"/>
                <a:ea typeface="BIZ UDゴシック" panose="020B0400000000000000" pitchFamily="49" charset="-128"/>
              </a:rPr>
              <a:t>に対する支援等に関する法律」</a:t>
            </a:r>
            <a:endParaRPr lang="en-US" altLang="ja-JP" sz="3600" dirty="0">
              <a:latin typeface="BIZ UDゴシック" panose="020B0400000000000000" pitchFamily="49" charset="-128"/>
              <a:ea typeface="BIZ UDゴシック" panose="020B0400000000000000" pitchFamily="49" charset="-128"/>
            </a:endParaRPr>
          </a:p>
          <a:p>
            <a:r>
              <a:rPr lang="en-US" altLang="ja-JP" sz="3600" dirty="0">
                <a:latin typeface="BIZ UDゴシック" panose="020B0400000000000000" pitchFamily="49" charset="-128"/>
                <a:ea typeface="BIZ UDゴシック" panose="020B0400000000000000" pitchFamily="49" charset="-128"/>
              </a:rPr>
              <a:t> </a:t>
            </a:r>
            <a:r>
              <a:rPr lang="ja-JP" altLang="en-US" sz="3600" dirty="0">
                <a:latin typeface="BIZ UDゴシック" panose="020B0400000000000000" pitchFamily="49" charset="-128"/>
                <a:ea typeface="BIZ UDゴシック" panose="020B0400000000000000" pitchFamily="49" charset="-128"/>
              </a:rPr>
              <a:t>（障害者虐待防止法）施行</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24</a:t>
            </a:r>
            <a:r>
              <a:rPr lang="ja-JP" altLang="en-US" sz="2800" dirty="0">
                <a:latin typeface="BIZ UDゴシック" panose="020B0400000000000000" pitchFamily="49" charset="-128"/>
                <a:ea typeface="BIZ UDゴシック" panose="020B0400000000000000" pitchFamily="49" charset="-128"/>
              </a:rPr>
              <a:t>年</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endParaRPr kumimoji="1"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062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dirty="0"/>
          </a:p>
        </p:txBody>
      </p:sp>
      <p:sp>
        <p:nvSpPr>
          <p:cNvPr id="10" name="角丸四角形 9"/>
          <p:cNvSpPr/>
          <p:nvPr/>
        </p:nvSpPr>
        <p:spPr>
          <a:xfrm>
            <a:off x="457200" y="238815"/>
            <a:ext cx="8058150" cy="1979876"/>
          </a:xfrm>
          <a:prstGeom prst="roundRect">
            <a:avLst>
              <a:gd name="adj" fmla="val 1089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t>「障害者の日常生活及び社会生活を</a:t>
            </a:r>
            <a:endParaRPr lang="en-US" altLang="ja-JP" sz="4000" dirty="0"/>
          </a:p>
          <a:p>
            <a:r>
              <a:rPr lang="en-US" altLang="ja-JP" sz="4000" dirty="0"/>
              <a:t>  </a:t>
            </a:r>
            <a:r>
              <a:rPr lang="ja-JP" altLang="en-US" sz="4000" dirty="0"/>
              <a:t>総合的に支援するための法律」</a:t>
            </a:r>
            <a:endParaRPr lang="en-US" altLang="ja-JP" sz="4000" dirty="0"/>
          </a:p>
          <a:p>
            <a:r>
              <a:rPr lang="ja-JP" altLang="en-US" sz="4000" dirty="0"/>
              <a:t>  （障害者総合支援法）</a:t>
            </a:r>
            <a:r>
              <a:rPr lang="en-US" altLang="ja-JP" sz="2800" dirty="0">
                <a:latin typeface="+mn-ea"/>
              </a:rPr>
              <a:t>(</a:t>
            </a:r>
            <a:r>
              <a:rPr lang="ja-JP" altLang="en-US" sz="2800" dirty="0">
                <a:latin typeface="+mn-ea"/>
              </a:rPr>
              <a:t>平成</a:t>
            </a:r>
            <a:r>
              <a:rPr lang="en-US" altLang="ja-JP" sz="2800" dirty="0">
                <a:latin typeface="+mn-ea"/>
              </a:rPr>
              <a:t>25</a:t>
            </a:r>
            <a:r>
              <a:rPr lang="ja-JP" altLang="en-US" sz="2800" dirty="0">
                <a:latin typeface="+mn-ea"/>
              </a:rPr>
              <a:t>年</a:t>
            </a:r>
            <a:r>
              <a:rPr lang="en-US" altLang="ja-JP" sz="2800" dirty="0">
                <a:latin typeface="+mn-ea"/>
              </a:rPr>
              <a:t>)</a:t>
            </a:r>
            <a:endParaRPr lang="ja-JP" altLang="en-US" sz="2800" dirty="0">
              <a:latin typeface="+mn-ea"/>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427760" y="2431287"/>
            <a:ext cx="8087590" cy="1117455"/>
          </a:xfrm>
          <a:prstGeom prst="roundRect">
            <a:avLst>
              <a:gd name="adj" fmla="val 1089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t>「障害者の権利に関する条約」を批准</a:t>
            </a:r>
            <a:endParaRPr lang="ja-JP" altLang="en-US"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mn-ea"/>
              </a:rPr>
              <a:t>(2014</a:t>
            </a:r>
            <a:r>
              <a:rPr lang="ja-JP" altLang="en-US" sz="2800" dirty="0">
                <a:latin typeface="+mn-ea"/>
              </a:rPr>
              <a:t>年，平成</a:t>
            </a:r>
            <a:r>
              <a:rPr lang="en-US" altLang="ja-JP" sz="2800" dirty="0">
                <a:latin typeface="+mn-ea"/>
              </a:rPr>
              <a:t>26</a:t>
            </a:r>
            <a:r>
              <a:rPr lang="ja-JP" altLang="en-US" sz="2800" dirty="0">
                <a:latin typeface="+mn-ea"/>
              </a:rPr>
              <a:t>年</a:t>
            </a:r>
            <a:r>
              <a:rPr lang="en-US" altLang="ja-JP" sz="2800" dirty="0">
                <a:latin typeface="+mn-ea"/>
              </a:rPr>
              <a:t>)</a:t>
            </a:r>
            <a:endParaRPr lang="ja-JP" altLang="en-US" sz="2800" dirty="0">
              <a:latin typeface="+mn-ea"/>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8" name="正方形/長方形 7"/>
          <p:cNvSpPr/>
          <p:nvPr/>
        </p:nvSpPr>
        <p:spPr>
          <a:xfrm>
            <a:off x="0" y="3590841"/>
            <a:ext cx="2769473" cy="707886"/>
          </a:xfrm>
          <a:prstGeom prst="rect">
            <a:avLst/>
          </a:prstGeom>
          <a:noFill/>
        </p:spPr>
        <p:txBody>
          <a:bodyPr wrap="square" lIns="91440" tIns="45720" rIns="91440" bIns="45720">
            <a:spAutoFit/>
          </a:bodyPr>
          <a:lstStyle/>
          <a:p>
            <a:pPr algn="ctr"/>
            <a:r>
              <a:rPr lang="ja-JP" altLang="en-US" sz="4000" cap="none" spc="0" dirty="0">
                <a:ln w="13462">
                  <a:solidFill>
                    <a:schemeClr val="bg1"/>
                  </a:solidFill>
                  <a:prstDash val="solid"/>
                </a:ln>
                <a:solidFill>
                  <a:schemeClr val="tx1">
                    <a:lumMod val="85000"/>
                    <a:lumOff val="15000"/>
                  </a:schemeClr>
                </a:solidFill>
                <a:latin typeface="ＤＦ特太ゴシック体" panose="020B0509000000000000" pitchFamily="49" charset="-128"/>
                <a:ea typeface="ＤＦ特太ゴシック体" panose="020B0509000000000000" pitchFamily="49" charset="-128"/>
              </a:rPr>
              <a:t>鹿児島県</a:t>
            </a:r>
          </a:p>
        </p:txBody>
      </p:sp>
      <p:sp>
        <p:nvSpPr>
          <p:cNvPr id="9" name="角丸四角形 8"/>
          <p:cNvSpPr/>
          <p:nvPr/>
        </p:nvSpPr>
        <p:spPr>
          <a:xfrm>
            <a:off x="202441" y="4340826"/>
            <a:ext cx="8696183" cy="1223442"/>
          </a:xfrm>
          <a:prstGeom prst="roundRect">
            <a:avLst>
              <a:gd name="adj" fmla="val 1089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dirty="0">
                <a:solidFill>
                  <a:schemeClr val="tx1"/>
                </a:solidFill>
                <a:latin typeface="+mn-ea"/>
              </a:rPr>
              <a:t>「障害のある人もない人も共に生きる鹿児島　</a:t>
            </a:r>
          </a:p>
          <a:p>
            <a:r>
              <a:rPr lang="ja-JP" altLang="en-US" sz="3600" dirty="0">
                <a:solidFill>
                  <a:schemeClr val="tx1"/>
                </a:solidFill>
                <a:latin typeface="+mn-ea"/>
              </a:rPr>
              <a:t> </a:t>
            </a:r>
            <a:r>
              <a:rPr lang="ja-JP" altLang="en-US" sz="3600" dirty="0" err="1">
                <a:solidFill>
                  <a:schemeClr val="tx1"/>
                </a:solidFill>
                <a:latin typeface="+mn-ea"/>
              </a:rPr>
              <a:t>づ</a:t>
            </a:r>
            <a:r>
              <a:rPr lang="ja-JP" altLang="en-US" sz="3600" dirty="0">
                <a:solidFill>
                  <a:schemeClr val="tx1"/>
                </a:solidFill>
                <a:latin typeface="+mn-ea"/>
              </a:rPr>
              <a:t>くり条例」</a:t>
            </a:r>
            <a:r>
              <a:rPr lang="en-US" altLang="ja-JP" sz="2800" dirty="0">
                <a:solidFill>
                  <a:schemeClr val="tx1"/>
                </a:solidFill>
                <a:latin typeface="+mn-ea"/>
              </a:rPr>
              <a:t>(</a:t>
            </a:r>
            <a:r>
              <a:rPr lang="ja-JP" altLang="en-US" sz="2800" dirty="0">
                <a:solidFill>
                  <a:schemeClr val="tx1"/>
                </a:solidFill>
                <a:latin typeface="+mn-ea"/>
              </a:rPr>
              <a:t>平成</a:t>
            </a:r>
            <a:r>
              <a:rPr lang="en-US" altLang="ja-JP" sz="2800" dirty="0">
                <a:solidFill>
                  <a:schemeClr val="tx1"/>
                </a:solidFill>
                <a:latin typeface="+mn-ea"/>
              </a:rPr>
              <a:t>26</a:t>
            </a:r>
            <a:r>
              <a:rPr lang="ja-JP" altLang="en-US" sz="2800" dirty="0">
                <a:solidFill>
                  <a:schemeClr val="tx1"/>
                </a:solidFill>
                <a:latin typeface="+mn-ea"/>
              </a:rPr>
              <a:t>年</a:t>
            </a:r>
            <a:r>
              <a:rPr lang="en-US" altLang="ja-JP" sz="2800" dirty="0">
                <a:solidFill>
                  <a:schemeClr val="tx1"/>
                </a:solidFill>
                <a:latin typeface="+mn-ea"/>
              </a:rPr>
              <a:t>)</a:t>
            </a:r>
            <a:endParaRPr lang="ja-JP" altLang="en-US" sz="2800" dirty="0">
              <a:solidFill>
                <a:schemeClr val="tx1"/>
              </a:solidFill>
              <a:latin typeface="+mn-ea"/>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202441" y="5764252"/>
            <a:ext cx="8696183" cy="774661"/>
          </a:xfrm>
          <a:prstGeom prst="roundRect">
            <a:avLst>
              <a:gd name="adj" fmla="val 1089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dirty="0">
                <a:solidFill>
                  <a:schemeClr val="tx1"/>
                </a:solidFill>
              </a:rPr>
              <a:t>「鹿児島県障害者計画」策定</a:t>
            </a:r>
            <a:r>
              <a:rPr lang="en-US" altLang="ja-JP" sz="2400" dirty="0">
                <a:solidFill>
                  <a:schemeClr val="tx1"/>
                </a:solidFill>
                <a:latin typeface="+mn-ea"/>
              </a:rPr>
              <a:t>(</a:t>
            </a:r>
            <a:r>
              <a:rPr lang="ja-JP" altLang="en-US" sz="2400" dirty="0">
                <a:solidFill>
                  <a:schemeClr val="tx1"/>
                </a:solidFill>
                <a:latin typeface="+mn-ea"/>
              </a:rPr>
              <a:t>平成</a:t>
            </a:r>
            <a:r>
              <a:rPr lang="en-US" altLang="ja-JP" sz="2400" dirty="0">
                <a:solidFill>
                  <a:schemeClr val="tx1"/>
                </a:solidFill>
                <a:latin typeface="+mn-ea"/>
              </a:rPr>
              <a:t>30</a:t>
            </a:r>
            <a:r>
              <a:rPr lang="ja-JP" altLang="en-US" sz="2400" dirty="0">
                <a:solidFill>
                  <a:schemeClr val="tx1"/>
                </a:solidFill>
                <a:latin typeface="+mn-ea"/>
              </a:rPr>
              <a:t>年～令和</a:t>
            </a:r>
            <a:r>
              <a:rPr lang="en-US" altLang="ja-JP" sz="2400" dirty="0">
                <a:solidFill>
                  <a:schemeClr val="tx1"/>
                </a:solidFill>
                <a:latin typeface="+mn-ea"/>
              </a:rPr>
              <a:t>4</a:t>
            </a:r>
            <a:r>
              <a:rPr lang="ja-JP" altLang="en-US" sz="2400" dirty="0">
                <a:solidFill>
                  <a:schemeClr val="tx1"/>
                </a:solidFill>
                <a:latin typeface="+mn-ea"/>
              </a:rPr>
              <a:t>年度</a:t>
            </a:r>
            <a:r>
              <a:rPr lang="en-US" altLang="ja-JP" sz="2400" dirty="0">
                <a:solidFill>
                  <a:schemeClr val="tx1"/>
                </a:solidFill>
                <a:latin typeface="+mn-ea"/>
              </a:rPr>
              <a:t>)</a:t>
            </a:r>
            <a:endParaRPr lang="ja-JP" altLang="en-US" sz="2400" dirty="0">
              <a:solidFill>
                <a:schemeClr val="tx1"/>
              </a:solidFill>
              <a:latin typeface="+mn-ea"/>
            </a:endParaRPr>
          </a:p>
          <a:p>
            <a:endParaRPr kumimoji="1"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834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dirty="0"/>
          </a:p>
        </p:txBody>
      </p:sp>
      <p:sp>
        <p:nvSpPr>
          <p:cNvPr id="5" name="角丸四角形 4"/>
          <p:cNvSpPr/>
          <p:nvPr/>
        </p:nvSpPr>
        <p:spPr>
          <a:xfrm>
            <a:off x="245275" y="95004"/>
            <a:ext cx="8643707" cy="1255323"/>
          </a:xfrm>
          <a:prstGeom prst="roundRect">
            <a:avLst>
              <a:gd name="adj" fmla="val 10894"/>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dirty="0"/>
              <a:t>「障害を理由とする差別の解消の推進に関する法律」制定</a:t>
            </a:r>
            <a:r>
              <a:rPr lang="en-US" altLang="ja-JP" sz="2000" dirty="0">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平成</a:t>
            </a:r>
            <a:r>
              <a:rPr lang="en-US" altLang="ja-JP" sz="2000" dirty="0">
                <a:latin typeface="BIZ UDゴシック" panose="020B0400000000000000" pitchFamily="49" charset="-128"/>
                <a:ea typeface="BIZ UDゴシック" panose="020B0400000000000000" pitchFamily="49" charset="-128"/>
              </a:rPr>
              <a:t>25</a:t>
            </a:r>
            <a:r>
              <a:rPr lang="ja-JP" altLang="en-US" sz="2000" dirty="0">
                <a:latin typeface="BIZ UDゴシック" panose="020B0400000000000000" pitchFamily="49" charset="-128"/>
                <a:ea typeface="BIZ UDゴシック" panose="020B0400000000000000" pitchFamily="49" charset="-128"/>
              </a:rPr>
              <a:t>年成立，</a:t>
            </a:r>
            <a:r>
              <a:rPr lang="en-US" altLang="ja-JP" sz="2000" dirty="0">
                <a:latin typeface="BIZ UDゴシック" panose="020B0400000000000000" pitchFamily="49" charset="-128"/>
                <a:ea typeface="BIZ UDゴシック" panose="020B0400000000000000" pitchFamily="49" charset="-128"/>
              </a:rPr>
              <a:t>28</a:t>
            </a:r>
            <a:r>
              <a:rPr lang="ja-JP" altLang="en-US" sz="2000" dirty="0">
                <a:latin typeface="BIZ UDゴシック" panose="020B0400000000000000" pitchFamily="49" charset="-128"/>
                <a:ea typeface="BIZ UDゴシック" panose="020B0400000000000000" pitchFamily="49" charset="-128"/>
              </a:rPr>
              <a:t>年施行，令和３年改正法成立</a:t>
            </a:r>
            <a:r>
              <a:rPr lang="en-US" altLang="ja-JP" sz="2000" dirty="0">
                <a:latin typeface="BIZ UDゴシック" panose="020B0400000000000000" pitchFamily="49" charset="-128"/>
                <a:ea typeface="BIZ UDゴシック" panose="020B0400000000000000" pitchFamily="49" charset="-128"/>
              </a:rPr>
              <a:t>)</a:t>
            </a:r>
            <a:endParaRPr lang="ja-JP" altLang="en-US" sz="2000" dirty="0">
              <a:latin typeface="BIZ UDゴシック" panose="020B0400000000000000" pitchFamily="49" charset="-128"/>
              <a:ea typeface="BIZ UDゴシック" panose="020B0400000000000000" pitchFamily="49" charset="-128"/>
            </a:endParaRPr>
          </a:p>
          <a:p>
            <a:endParaRPr kumimoji="1" lang="ja-JP" altLang="en-US" sz="2800" dirty="0">
              <a:latin typeface="BIZ UDゴシック" panose="020B0400000000000000" pitchFamily="49" charset="-128"/>
              <a:ea typeface="BIZ UDゴシック" panose="020B0400000000000000" pitchFamily="49" charset="-128"/>
            </a:endParaRPr>
          </a:p>
        </p:txBody>
      </p:sp>
      <p:pic>
        <p:nvPicPr>
          <p:cNvPr id="9" name="図 8"/>
          <p:cNvPicPr/>
          <p:nvPr/>
        </p:nvPicPr>
        <p:blipFill>
          <a:blip r:embed="rId3">
            <a:extLst>
              <a:ext uri="{28A0092B-C50C-407E-A947-70E740481C1C}">
                <a14:useLocalDpi xmlns:a14="http://schemas.microsoft.com/office/drawing/2010/main"/>
              </a:ext>
            </a:extLst>
          </a:blip>
          <a:stretch>
            <a:fillRect/>
          </a:stretch>
        </p:blipFill>
        <p:spPr>
          <a:xfrm>
            <a:off x="168759" y="1544608"/>
            <a:ext cx="1676400" cy="2262493"/>
          </a:xfrm>
          <a:prstGeom prst="rect">
            <a:avLst/>
          </a:prstGeom>
        </p:spPr>
      </p:pic>
      <p:sp>
        <p:nvSpPr>
          <p:cNvPr id="2" name="正方形/長方形 1"/>
          <p:cNvSpPr/>
          <p:nvPr/>
        </p:nvSpPr>
        <p:spPr>
          <a:xfrm>
            <a:off x="1851372" y="1475526"/>
            <a:ext cx="7238992" cy="1200329"/>
          </a:xfrm>
          <a:prstGeom prst="rect">
            <a:avLst/>
          </a:prstGeom>
        </p:spPr>
        <p:txBody>
          <a:bodyPr wrap="square">
            <a:spAutoFit/>
          </a:bodyPr>
          <a:lstStyle/>
          <a:p>
            <a:pPr algn="just">
              <a:spcAft>
                <a:spcPts val="0"/>
              </a:spcAft>
            </a:pPr>
            <a:r>
              <a:rPr lang="ja-JP" alt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　障害の有無によって分け隔てられることなく，</a:t>
            </a:r>
            <a:endParaRPr lang="ja-JP" altLang="en-US"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相互に人格と個性を尊重し合う共生社会の実現に</a:t>
            </a:r>
            <a:r>
              <a:rPr lang="ja-JP" altLang="en-US"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　　</a:t>
            </a:r>
          </a:p>
          <a:p>
            <a:pPr algn="just">
              <a:spcAft>
                <a:spcPts val="0"/>
              </a:spcAft>
            </a:pPr>
            <a:r>
              <a:rPr lang="ja-JP" altLang="en-US"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向け，障害を理由とする差別の解消を推進</a:t>
            </a:r>
            <a:endParaRPr lang="ja-JP" altLang="ja-JP" sz="24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p:cNvSpPr/>
          <p:nvPr/>
        </p:nvSpPr>
        <p:spPr>
          <a:xfrm>
            <a:off x="1865090" y="2807854"/>
            <a:ext cx="4493538" cy="461665"/>
          </a:xfrm>
          <a:prstGeom prst="rect">
            <a:avLst/>
          </a:prstGeom>
        </p:spPr>
        <p:txBody>
          <a:bodyPr wrap="none">
            <a:spAutoFit/>
          </a:bodyPr>
          <a:lstStyle/>
          <a:p>
            <a:pPr algn="just">
              <a:spcAft>
                <a:spcPts val="0"/>
              </a:spcAft>
            </a:pPr>
            <a:r>
              <a:rPr lang="ja-JP" altLang="ja-JP" sz="2400" b="1" kern="100" dirty="0">
                <a:solidFill>
                  <a:srgbClr val="002060"/>
                </a:solidFill>
                <a:latin typeface="Century" panose="02040604050505020304" pitchFamily="18" charset="0"/>
                <a:ea typeface="ＭＳ ゴシック" panose="020B0609070205080204" pitchFamily="49" charset="-128"/>
                <a:cs typeface="Times New Roman" panose="02020603050405020304" pitchFamily="18" charset="0"/>
              </a:rPr>
              <a:t>○　不当な差別的取扱いの禁止</a:t>
            </a:r>
            <a:endPar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角丸四角形 7"/>
          <p:cNvSpPr/>
          <p:nvPr/>
        </p:nvSpPr>
        <p:spPr>
          <a:xfrm>
            <a:off x="1904952" y="3266843"/>
            <a:ext cx="7185412" cy="1101549"/>
          </a:xfrm>
          <a:prstGeom prst="roundRect">
            <a:avLst/>
          </a:prstGeom>
          <a:pattFill prst="pct10">
            <a:fgClr>
              <a:srgbClr val="99FFCC"/>
            </a:fgClr>
            <a:bgClr>
              <a:schemeClr val="bg1"/>
            </a:bgClr>
          </a:patt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spcAft>
                <a:spcPts val="0"/>
              </a:spcAft>
            </a:pPr>
            <a:r>
              <a:rPr lang="ja-JP" sz="2000" kern="100" dirty="0">
                <a:solidFill>
                  <a:srgbClr val="365F91"/>
                </a:solidFill>
                <a:effectLst/>
                <a:ea typeface="HG丸ｺﾞｼｯｸM-PRO" panose="020F0600000000000000" pitchFamily="50" charset="-128"/>
                <a:cs typeface="Times New Roman" panose="02020603050405020304" pitchFamily="18" charset="0"/>
              </a:rPr>
              <a:t>×　本人を無視して，保護者（支援者，介助者，付添）</a:t>
            </a:r>
            <a:r>
              <a:rPr lang="ja-JP" altLang="en-US" sz="2000" kern="100" dirty="0">
                <a:solidFill>
                  <a:srgbClr val="365F91"/>
                </a:solidFill>
                <a:effectLst/>
                <a:ea typeface="HG丸ｺﾞｼｯｸM-PRO" panose="020F0600000000000000" pitchFamily="50" charset="-128"/>
                <a:cs typeface="Times New Roman" panose="02020603050405020304" pitchFamily="18" charset="0"/>
              </a:rPr>
              <a:t>に</a:t>
            </a:r>
          </a:p>
          <a:p>
            <a:pPr algn="l">
              <a:spcAft>
                <a:spcPts val="0"/>
              </a:spcAft>
            </a:pPr>
            <a:r>
              <a:rPr lang="ja-JP" altLang="en-US" sz="2000" kern="100" dirty="0">
                <a:solidFill>
                  <a:srgbClr val="365F91"/>
                </a:solidFill>
                <a:ea typeface="HG丸ｺﾞｼｯｸM-PRO" panose="020F0600000000000000" pitchFamily="50" charset="-128"/>
                <a:cs typeface="Times New Roman" panose="02020603050405020304" pitchFamily="18" charset="0"/>
              </a:rPr>
              <a:t>　</a:t>
            </a:r>
            <a:r>
              <a:rPr lang="ja-JP" sz="2000" kern="100" dirty="0">
                <a:solidFill>
                  <a:srgbClr val="365F91"/>
                </a:solidFill>
                <a:effectLst/>
                <a:ea typeface="HG丸ｺﾞｼｯｸM-PRO" panose="020F0600000000000000" pitchFamily="50" charset="-128"/>
                <a:cs typeface="Times New Roman" panose="02020603050405020304" pitchFamily="18" charset="0"/>
              </a:rPr>
              <a:t>だけ話し掛ける。</a:t>
            </a:r>
            <a:endParaRPr lang="ja-JP" sz="2000" kern="100" dirty="0">
              <a:effectLst/>
              <a:ea typeface="ＭＳ 明朝" panose="02020609040205080304" pitchFamily="17" charset="-128"/>
              <a:cs typeface="Times New Roman" panose="02020603050405020304" pitchFamily="18" charset="0"/>
            </a:endParaRPr>
          </a:p>
          <a:p>
            <a:pPr algn="l">
              <a:spcAft>
                <a:spcPts val="0"/>
              </a:spcAft>
            </a:pPr>
            <a:r>
              <a:rPr lang="ja-JP" sz="2000" kern="100" dirty="0">
                <a:solidFill>
                  <a:srgbClr val="365F91"/>
                </a:solidFill>
                <a:effectLst/>
                <a:ea typeface="HG丸ｺﾞｼｯｸM-PRO" panose="020F0600000000000000" pitchFamily="50" charset="-128"/>
                <a:cs typeface="Times New Roman" panose="02020603050405020304" pitchFamily="18" charset="0"/>
              </a:rPr>
              <a:t>×　本人や保護者の意向を尊重しないで進学先を決める。</a:t>
            </a:r>
            <a:r>
              <a:rPr lang="ja-JP" altLang="en-US" sz="2000" kern="100" dirty="0">
                <a:solidFill>
                  <a:srgbClr val="365F91"/>
                </a:solidFill>
                <a:effectLst/>
                <a:ea typeface="HG丸ｺﾞｼｯｸM-PRO" panose="020F0600000000000000" pitchFamily="50" charset="-128"/>
                <a:cs typeface="Times New Roman" panose="02020603050405020304" pitchFamily="18" charset="0"/>
              </a:rPr>
              <a:t>等</a:t>
            </a:r>
            <a:endParaRPr lang="ja-JP" sz="1200" kern="100" dirty="0">
              <a:effectLst/>
              <a:ea typeface="ＭＳ 明朝" panose="02020609040205080304" pitchFamily="17" charset="-128"/>
              <a:cs typeface="Times New Roman" panose="02020603050405020304" pitchFamily="18" charset="0"/>
            </a:endParaRPr>
          </a:p>
        </p:txBody>
      </p:sp>
      <p:sp>
        <p:nvSpPr>
          <p:cNvPr id="6" name="正方形/長方形 5"/>
          <p:cNvSpPr/>
          <p:nvPr/>
        </p:nvSpPr>
        <p:spPr>
          <a:xfrm>
            <a:off x="347197" y="4404029"/>
            <a:ext cx="4814138" cy="461665"/>
          </a:xfrm>
          <a:prstGeom prst="rect">
            <a:avLst/>
          </a:prstGeom>
        </p:spPr>
        <p:txBody>
          <a:bodyPr wrap="none">
            <a:spAutoFit/>
          </a:bodyPr>
          <a:lstStyle/>
          <a:p>
            <a:pPr indent="1536700" algn="just">
              <a:spcAft>
                <a:spcPts val="0"/>
              </a:spcAft>
            </a:pPr>
            <a:r>
              <a:rPr lang="ja-JP" altLang="ja-JP" sz="2400" b="1" kern="100" dirty="0">
                <a:solidFill>
                  <a:srgbClr val="632423"/>
                </a:solidFill>
                <a:latin typeface="Century" panose="02040604050505020304" pitchFamily="18" charset="0"/>
                <a:ea typeface="ＭＳ ゴシック" panose="020B0609070205080204" pitchFamily="49" charset="-128"/>
                <a:cs typeface="Times New Roman" panose="02020603050405020304" pitchFamily="18" charset="0"/>
              </a:rPr>
              <a:t>○　合理的配慮の提供</a:t>
            </a:r>
            <a:endPar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角丸四角形 10"/>
          <p:cNvSpPr/>
          <p:nvPr/>
        </p:nvSpPr>
        <p:spPr>
          <a:xfrm>
            <a:off x="1904952" y="4865694"/>
            <a:ext cx="7185412" cy="1339981"/>
          </a:xfrm>
          <a:prstGeom prst="roundRect">
            <a:avLst/>
          </a:prstGeom>
          <a:pattFill prst="pct10">
            <a:fgClr>
              <a:schemeClr val="accent2">
                <a:lumMod val="20000"/>
                <a:lumOff val="80000"/>
              </a:schemeClr>
            </a:fgClr>
            <a:bgClr>
              <a:schemeClr val="bg1"/>
            </a:bgClr>
          </a:pattFill>
          <a:ln w="3175" cap="flat" cmpd="sng" algn="ctr">
            <a:solidFill>
              <a:schemeClr val="tx1"/>
            </a:solid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l">
              <a:spcAft>
                <a:spcPts val="0"/>
              </a:spcAft>
            </a:pPr>
            <a:r>
              <a:rPr lang="ja-JP" sz="2000" kern="100" dirty="0">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rPr>
              <a:t>○　特性に応じて座席を決めたり，意思の伝達でタブレット</a:t>
            </a:r>
            <a:endParaRPr lang="ja-JP" altLang="en-US" sz="2000" kern="100" dirty="0">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endParaRPr>
          </a:p>
          <a:p>
            <a:pPr algn="l">
              <a:spcAft>
                <a:spcPts val="0"/>
              </a:spcAft>
            </a:pPr>
            <a:r>
              <a:rPr lang="ja-JP" altLang="en-US" sz="2000" kern="100" dirty="0">
                <a:solidFill>
                  <a:srgbClr val="943634"/>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sz="2000" kern="100" dirty="0">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rPr>
              <a:t>等を使ったりする。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000" kern="100" dirty="0">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rPr>
              <a:t>○　代筆可能な書類を本人の意思を確認して代わりに</a:t>
            </a:r>
            <a:r>
              <a:rPr lang="ja-JP" sz="2000" kern="100" dirty="0" err="1">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rPr>
              <a:t>記入す</a:t>
            </a:r>
            <a:endParaRPr lang="ja-JP" altLang="en-US" sz="2000" kern="100" dirty="0">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endParaRPr>
          </a:p>
          <a:p>
            <a:pPr algn="l">
              <a:spcAft>
                <a:spcPts val="0"/>
              </a:spcAft>
            </a:pPr>
            <a:r>
              <a:rPr lang="ja-JP" altLang="en-US" sz="2000" kern="100" dirty="0">
                <a:solidFill>
                  <a:srgbClr val="943634"/>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sz="2000" kern="100" dirty="0">
                <a:solidFill>
                  <a:srgbClr val="943634"/>
                </a:solidFill>
                <a:effectLst/>
                <a:latin typeface="Century" panose="02040604050505020304" pitchFamily="18" charset="0"/>
                <a:ea typeface="HG丸ｺﾞｼｯｸM-PRO" panose="020F0600000000000000" pitchFamily="50" charset="-128"/>
                <a:cs typeface="Times New Roman" panose="02020603050405020304" pitchFamily="18" charset="0"/>
              </a:rPr>
              <a:t>る。　</a:t>
            </a:r>
            <a:r>
              <a:rPr lang="ja-JP" altLang="en-US" sz="2000" kern="100" dirty="0">
                <a:solidFill>
                  <a:srgbClr val="943634"/>
                </a:solidFill>
                <a:latin typeface="Century" panose="02040604050505020304" pitchFamily="18" charset="0"/>
                <a:ea typeface="HG丸ｺﾞｼｯｸM-PRO" panose="020F0600000000000000" pitchFamily="50" charset="-128"/>
                <a:cs typeface="Times New Roman" panose="02020603050405020304" pitchFamily="18" charset="0"/>
              </a:rPr>
              <a:t>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99505"/>
            <a:ext cx="1904952" cy="2570617"/>
          </a:xfrm>
          <a:prstGeom prst="rect">
            <a:avLst/>
          </a:prstGeom>
        </p:spPr>
      </p:pic>
      <p:sp>
        <p:nvSpPr>
          <p:cNvPr id="7" name="正方形/長方形 6"/>
          <p:cNvSpPr/>
          <p:nvPr/>
        </p:nvSpPr>
        <p:spPr>
          <a:xfrm>
            <a:off x="1825859" y="6207764"/>
            <a:ext cx="4572000" cy="584775"/>
          </a:xfrm>
          <a:prstGeom prst="rect">
            <a:avLst/>
          </a:prstGeom>
        </p:spPr>
        <p:txBody>
          <a:bodyPr>
            <a:spAutoFit/>
          </a:bodyPr>
          <a:lstStyle/>
          <a:p>
            <a:pPr marL="114300" indent="-114300"/>
            <a:r>
              <a:rPr lang="ja-JP" altLang="ja-JP" sz="1600" kern="100" dirty="0">
                <a:solidFill>
                  <a:srgbClr val="002060"/>
                </a:solidFill>
                <a:ea typeface="HGP創英角ｺﾞｼｯｸUB" panose="020B0900000000000000" pitchFamily="50" charset="-128"/>
                <a:cs typeface="Times New Roman" panose="02020603050405020304" pitchFamily="18" charset="0"/>
              </a:rPr>
              <a:t>→合理的配慮の実践事例</a:t>
            </a:r>
            <a:endParaRPr lang="ja-JP" altLang="ja-JP" sz="1600" kern="100" dirty="0">
              <a:ea typeface="ＭＳ 明朝" panose="02020609040205080304" pitchFamily="17" charset="-128"/>
              <a:cs typeface="Times New Roman" panose="02020603050405020304" pitchFamily="18" charset="0"/>
            </a:endParaRPr>
          </a:p>
          <a:p>
            <a:pPr indent="101600"/>
            <a:r>
              <a:rPr lang="en-US" altLang="ja-JP" sz="1600" kern="100" spc="-50" dirty="0">
                <a:solidFill>
                  <a:srgbClr val="000000"/>
                </a:solidFill>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ja-JP" sz="1600" kern="100" spc="-50" dirty="0">
                <a:solidFill>
                  <a:srgbClr val="000000"/>
                </a:solidFill>
                <a:ea typeface="ＭＳ ゴシック" panose="020B0609070205080204" pitchFamily="49" charset="-128"/>
                <a:cs typeface="Times New Roman" panose="02020603050405020304" pitchFamily="18" charset="0"/>
              </a:rPr>
              <a:t>国立特別支援教育総合研究所</a:t>
            </a:r>
            <a:endParaRPr lang="ja-JP" altLang="ja-JP" sz="1600" kern="100" dirty="0">
              <a:ea typeface="ＭＳ 明朝" panose="02020609040205080304" pitchFamily="17" charset="-128"/>
              <a:cs typeface="Times New Roman" panose="02020603050405020304" pitchFamily="18" charset="0"/>
            </a:endParaRPr>
          </a:p>
        </p:txBody>
      </p:sp>
      <p:sp>
        <p:nvSpPr>
          <p:cNvPr id="13" name="正方形/長方形 12"/>
          <p:cNvSpPr/>
          <p:nvPr/>
        </p:nvSpPr>
        <p:spPr>
          <a:xfrm>
            <a:off x="4731861" y="6322712"/>
            <a:ext cx="1726089" cy="344628"/>
          </a:xfrm>
          <a:prstGeom prst="rect">
            <a:avLst/>
          </a:prstGeom>
          <a:noFill/>
          <a:ln w="12700" cap="flat" cmpd="sng" algn="ctr">
            <a:solidFill>
              <a:sysClr val="windowText" lastClr="000000"/>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インクルＤ</a:t>
            </a:r>
            <a:r>
              <a:rPr lang="ja-JP" altLang="en-US"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Ｂ</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正方形/長方形 13"/>
          <p:cNvSpPr/>
          <p:nvPr/>
        </p:nvSpPr>
        <p:spPr>
          <a:xfrm>
            <a:off x="6518041" y="6322712"/>
            <a:ext cx="1020044" cy="315246"/>
          </a:xfrm>
          <a:prstGeom prst="rect">
            <a:avLst/>
          </a:prstGeom>
          <a:noFill/>
          <a:ln w="12700" cap="flat" cmpd="sng" algn="ctr">
            <a:solidFill>
              <a:sysClr val="windowText" lastClr="000000"/>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4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検索</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40832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dirty="0"/>
          </a:p>
        </p:txBody>
      </p:sp>
      <p:sp>
        <p:nvSpPr>
          <p:cNvPr id="10" name="正方形/長方形 9"/>
          <p:cNvSpPr/>
          <p:nvPr/>
        </p:nvSpPr>
        <p:spPr>
          <a:xfrm>
            <a:off x="0" y="4168693"/>
            <a:ext cx="2769473" cy="707886"/>
          </a:xfrm>
          <a:prstGeom prst="rect">
            <a:avLst/>
          </a:prstGeom>
          <a:noFill/>
        </p:spPr>
        <p:txBody>
          <a:bodyPr wrap="square" lIns="91440" tIns="45720" rIns="91440" bIns="45720">
            <a:spAutoFit/>
          </a:bodyPr>
          <a:lstStyle/>
          <a:p>
            <a:pPr algn="ctr"/>
            <a:r>
              <a:rPr lang="ja-JP" altLang="en-US" sz="4000" cap="none" spc="0" dirty="0">
                <a:ln w="13462">
                  <a:solidFill>
                    <a:schemeClr val="bg1"/>
                  </a:solidFill>
                  <a:prstDash val="solid"/>
                </a:ln>
                <a:solidFill>
                  <a:schemeClr val="tx1">
                    <a:lumMod val="85000"/>
                    <a:lumOff val="15000"/>
                  </a:schemeClr>
                </a:solidFill>
                <a:latin typeface="ＤＦ特太ゴシック体" panose="020B0509000000000000" pitchFamily="49" charset="-128"/>
                <a:ea typeface="ＤＦ特太ゴシック体" panose="020B0509000000000000" pitchFamily="49" charset="-128"/>
              </a:rPr>
              <a:t>鹿児島県</a:t>
            </a:r>
          </a:p>
        </p:txBody>
      </p:sp>
      <p:sp>
        <p:nvSpPr>
          <p:cNvPr id="13" name="角丸四角形 12"/>
          <p:cNvSpPr/>
          <p:nvPr/>
        </p:nvSpPr>
        <p:spPr>
          <a:xfrm>
            <a:off x="127308" y="5021179"/>
            <a:ext cx="8907205" cy="1700297"/>
          </a:xfrm>
          <a:prstGeom prst="roundRect">
            <a:avLst>
              <a:gd name="adj" fmla="val 1089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dirty="0">
                <a:solidFill>
                  <a:schemeClr val="tx1"/>
                </a:solidFill>
              </a:rPr>
              <a:t>「言語としての手話の認識の普及及び手話を使用しやすい環境の整備に関するかごしま県民条例（かごしま県民手話言語条例）」</a:t>
            </a:r>
            <a:r>
              <a:rPr lang="en-US" altLang="ja-JP" sz="3200" dirty="0">
                <a:solidFill>
                  <a:schemeClr val="tx1"/>
                </a:solidFill>
                <a:latin typeface="+mn-ea"/>
              </a:rPr>
              <a:t>(</a:t>
            </a:r>
            <a:r>
              <a:rPr lang="ja-JP" altLang="en-US" sz="2800" dirty="0">
                <a:solidFill>
                  <a:schemeClr val="tx1"/>
                </a:solidFill>
                <a:latin typeface="+mn-ea"/>
              </a:rPr>
              <a:t>令和２年３月</a:t>
            </a:r>
            <a:r>
              <a:rPr lang="en-US" altLang="ja-JP" sz="2800" dirty="0">
                <a:solidFill>
                  <a:schemeClr val="tx1"/>
                </a:solidFill>
                <a:latin typeface="+mn-ea"/>
              </a:rPr>
              <a:t>)</a:t>
            </a:r>
            <a:endParaRPr lang="ja-JP" altLang="en-US" sz="2800" dirty="0">
              <a:solidFill>
                <a:schemeClr val="tx1"/>
              </a:solidFill>
              <a:latin typeface="+mn-ea"/>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127307" y="1128260"/>
            <a:ext cx="8907206" cy="1295233"/>
          </a:xfrm>
          <a:prstGeom prst="roundRect">
            <a:avLst>
              <a:gd name="adj" fmla="val 1089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dirty="0"/>
              <a:t>「旧優生保護法に基づく優生手術等を受けた者に対する一時金の支給等に関する法律」施行</a:t>
            </a:r>
            <a:r>
              <a:rPr lang="en-US" altLang="ja-JP" sz="2800" dirty="0">
                <a:solidFill>
                  <a:prstClr val="white"/>
                </a:solidFill>
                <a:latin typeface="BIZ UDゴシック" panose="020B0400000000000000" pitchFamily="49" charset="-128"/>
                <a:ea typeface="BIZ UDゴシック" panose="020B0400000000000000" pitchFamily="49" charset="-128"/>
              </a:rPr>
              <a:t>(</a:t>
            </a:r>
            <a:r>
              <a:rPr lang="ja-JP" altLang="en-US" sz="2800" dirty="0">
                <a:solidFill>
                  <a:prstClr val="white"/>
                </a:solidFill>
                <a:latin typeface="BIZ UDゴシック" panose="020B0400000000000000" pitchFamily="49" charset="-128"/>
                <a:ea typeface="BIZ UDゴシック" panose="020B0400000000000000" pitchFamily="49" charset="-128"/>
              </a:rPr>
              <a:t>令和元年</a:t>
            </a:r>
            <a:r>
              <a:rPr lang="en-US" altLang="ja-JP" sz="2800" dirty="0">
                <a:solidFill>
                  <a:prstClr val="white"/>
                </a:solidFill>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endParaRPr lang="ja-JP" altLang="en-US" sz="4000" dirty="0"/>
          </a:p>
        </p:txBody>
      </p:sp>
      <p:sp>
        <p:nvSpPr>
          <p:cNvPr id="6" name="タイトル 1"/>
          <p:cNvSpPr txBox="1">
            <a:spLocks/>
          </p:cNvSpPr>
          <p:nvPr/>
        </p:nvSpPr>
        <p:spPr>
          <a:xfrm>
            <a:off x="109487" y="398352"/>
            <a:ext cx="6506987" cy="729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t>障害者に係る最近の法律では</a:t>
            </a:r>
          </a:p>
        </p:txBody>
      </p:sp>
      <p:sp>
        <p:nvSpPr>
          <p:cNvPr id="8" name="角丸四角形 6">
            <a:extLst>
              <a:ext uri="{FF2B5EF4-FFF2-40B4-BE49-F238E27FC236}">
                <a16:creationId xmlns:a16="http://schemas.microsoft.com/office/drawing/2014/main" id="{3627161E-6B2D-4DC8-8585-0493DC62E1CB}"/>
              </a:ext>
            </a:extLst>
          </p:cNvPr>
          <p:cNvSpPr/>
          <p:nvPr/>
        </p:nvSpPr>
        <p:spPr>
          <a:xfrm>
            <a:off x="127308" y="2633014"/>
            <a:ext cx="8907207" cy="1259478"/>
          </a:xfrm>
          <a:prstGeom prst="roundRect">
            <a:avLst>
              <a:gd name="adj" fmla="val 1089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dirty="0"/>
              <a:t>「障害者による情報の取得及び利用並びに意思疎通に係る施策の推進に関する法律」施行</a:t>
            </a:r>
            <a:r>
              <a:rPr lang="en-US" altLang="ja-JP" sz="2800" dirty="0">
                <a:solidFill>
                  <a:prstClr val="white"/>
                </a:solidFill>
                <a:latin typeface="BIZ UDゴシック" panose="020B0400000000000000" pitchFamily="49" charset="-128"/>
                <a:ea typeface="BIZ UDゴシック" panose="020B0400000000000000" pitchFamily="49" charset="-128"/>
              </a:rPr>
              <a:t>(</a:t>
            </a:r>
            <a:r>
              <a:rPr lang="ja-JP" altLang="en-US" sz="2800" dirty="0">
                <a:solidFill>
                  <a:prstClr val="white"/>
                </a:solidFill>
                <a:latin typeface="BIZ UDゴシック" panose="020B0400000000000000" pitchFamily="49" charset="-128"/>
                <a:ea typeface="BIZ UDゴシック" panose="020B0400000000000000" pitchFamily="49" charset="-128"/>
              </a:rPr>
              <a:t>令和４年</a:t>
            </a:r>
            <a:r>
              <a:rPr lang="en-US" altLang="ja-JP" sz="2800" dirty="0">
                <a:solidFill>
                  <a:prstClr val="white"/>
                </a:solidFill>
                <a:latin typeface="BIZ UDゴシック" panose="020B0400000000000000" pitchFamily="49" charset="-128"/>
                <a:ea typeface="BIZ UDゴシック" panose="020B0400000000000000" pitchFamily="49" charset="-128"/>
              </a:rPr>
              <a:t>)</a:t>
            </a:r>
            <a:endParaRPr lang="ja-JP" altLang="en-US" sz="4000" dirty="0">
              <a:latin typeface="BIZ UDゴシック" panose="020B0400000000000000" pitchFamily="49" charset="-128"/>
              <a:ea typeface="BIZ UDゴシック" panose="020B0400000000000000" pitchFamily="49" charset="-128"/>
            </a:endParaRPr>
          </a:p>
          <a:p>
            <a:endParaRPr lang="ja-JP" altLang="en-US" sz="4000" dirty="0"/>
          </a:p>
        </p:txBody>
      </p:sp>
    </p:spTree>
    <p:extLst>
      <p:ext uri="{BB962C8B-B14F-4D97-AF65-F5344CB8AC3E}">
        <p14:creationId xmlns:p14="http://schemas.microsoft.com/office/powerpoint/2010/main" val="17389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6951</TotalTime>
  <Words>3105</Words>
  <Application>Microsoft Office PowerPoint</Application>
  <PresentationFormat>画面に合わせる (4:3)</PresentationFormat>
  <Paragraphs>175</Paragraphs>
  <Slides>16</Slides>
  <Notes>16</Notes>
  <HiddenSlides>0</HiddenSlides>
  <MMClips>0</MMClips>
  <ScaleCrop>false</ScaleCrop>
  <HeadingPairs>
    <vt:vector size="6" baseType="variant">
      <vt:variant>
        <vt:lpstr>使用されているフォント</vt:lpstr>
      </vt:variant>
      <vt:variant>
        <vt:i4>22</vt:i4>
      </vt:variant>
      <vt:variant>
        <vt:lpstr>テーマ</vt:lpstr>
      </vt:variant>
      <vt:variant>
        <vt:i4>2</vt:i4>
      </vt:variant>
      <vt:variant>
        <vt:lpstr>スライド タイトル</vt:lpstr>
      </vt:variant>
      <vt:variant>
        <vt:i4>16</vt:i4>
      </vt:variant>
    </vt:vector>
  </HeadingPairs>
  <TitlesOfParts>
    <vt:vector size="40" baseType="lpstr">
      <vt:lpstr>BIZ UDゴシック</vt:lpstr>
      <vt:lpstr>BIZ UD明朝 Medium</vt:lpstr>
      <vt:lpstr>ＤＦ特太ゴシック体</vt:lpstr>
      <vt:lpstr>ＤＨＰ特太ゴシック体</vt:lpstr>
      <vt:lpstr>HGP創英角ｺﾞｼｯｸUB</vt:lpstr>
      <vt:lpstr>HGS創英角ﾎﾟｯﾌﾟ体</vt:lpstr>
      <vt:lpstr>HGｺﾞｼｯｸM</vt:lpstr>
      <vt:lpstr>HG丸ｺﾞｼｯｸM-PRO</vt:lpstr>
      <vt:lpstr>ＭＳ Ｐゴシック</vt:lpstr>
      <vt:lpstr>ＭＳ ゴシック</vt:lpstr>
      <vt:lpstr>ＭＳ 明朝</vt:lpstr>
      <vt:lpstr>新細明體</vt:lpstr>
      <vt:lpstr>ShinGoPro-Medium</vt:lpstr>
      <vt:lpstr>ShinGoPro-Regular</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障害を理由とする 　  　　 偏見や差別をなくそう</vt:lpstr>
      <vt:lpstr>PowerPoint プレゼンテーション</vt:lpstr>
      <vt:lpstr>PowerPoint プレゼンテーション</vt:lpstr>
      <vt:lpstr>PowerPoint プレゼンテーション</vt:lpstr>
      <vt:lpstr>「障害のある人も地域の中で普通の暮らしができる社会に」というノーマライゼーションを基本理念とする障害者施策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困難さを感じるバリア（社会的障壁）</vt:lpstr>
      <vt:lpstr>PowerPoint プレゼンテーション</vt:lpstr>
      <vt:lpstr>PowerPoint プレゼンテーション</vt:lpstr>
      <vt:lpstr>人権啓発教材 （法務省ホームページ）</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359</cp:revision>
  <cp:lastPrinted>2023-03-19T22:36:30Z</cp:lastPrinted>
  <dcterms:created xsi:type="dcterms:W3CDTF">2020-05-11T09:35:31Z</dcterms:created>
  <dcterms:modified xsi:type="dcterms:W3CDTF">2023-03-24T04:31:54Z</dcterms:modified>
</cp:coreProperties>
</file>