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handoutMasterIdLst>
    <p:handoutMasterId r:id="rId20"/>
  </p:handoutMasterIdLst>
  <p:sldIdLst>
    <p:sldId id="418" r:id="rId3"/>
    <p:sldId id="406" r:id="rId4"/>
    <p:sldId id="408" r:id="rId5"/>
    <p:sldId id="409" r:id="rId6"/>
    <p:sldId id="431" r:id="rId7"/>
    <p:sldId id="422" r:id="rId8"/>
    <p:sldId id="410" r:id="rId9"/>
    <p:sldId id="414" r:id="rId10"/>
    <p:sldId id="424" r:id="rId11"/>
    <p:sldId id="426" r:id="rId12"/>
    <p:sldId id="429" r:id="rId13"/>
    <p:sldId id="427" r:id="rId14"/>
    <p:sldId id="428" r:id="rId15"/>
    <p:sldId id="432" r:id="rId16"/>
    <p:sldId id="421" r:id="rId17"/>
    <p:sldId id="376" r:id="rId1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3FFF7"/>
    <a:srgbClr val="E1FFEB"/>
    <a:srgbClr val="329442"/>
    <a:srgbClr val="FEB0BD"/>
    <a:srgbClr val="FFEBFB"/>
    <a:srgbClr val="CCFFFF"/>
    <a:srgbClr val="CC0099"/>
    <a:srgbClr val="CC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8" autoAdjust="0"/>
    <p:restoredTop sz="56136" autoAdjust="0"/>
  </p:normalViewPr>
  <p:slideViewPr>
    <p:cSldViewPr snapToGrid="0">
      <p:cViewPr varScale="1">
        <p:scale>
          <a:sx n="84" d="100"/>
          <a:sy n="84" d="100"/>
        </p:scale>
        <p:origin x="102" y="990"/>
      </p:cViewPr>
      <p:guideLst/>
    </p:cSldViewPr>
  </p:slideViewPr>
  <p:outlineViewPr>
    <p:cViewPr>
      <p:scale>
        <a:sx n="33" d="100"/>
        <a:sy n="33" d="100"/>
      </p:scale>
      <p:origin x="0" y="-6252"/>
    </p:cViewPr>
  </p:outlineViewPr>
  <p:notesTextViewPr>
    <p:cViewPr>
      <p:scale>
        <a:sx n="3" d="2"/>
        <a:sy n="3" d="2"/>
      </p:scale>
      <p:origin x="0" y="0"/>
    </p:cViewPr>
  </p:notesTextViewPr>
  <p:notesViewPr>
    <p:cSldViewPr snapToGrid="0">
      <p:cViewPr varScale="1">
        <p:scale>
          <a:sx n="53" d="100"/>
          <a:sy n="53" d="100"/>
        </p:scale>
        <p:origin x="21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6" cy="498693"/>
          </a:xfrm>
          <a:prstGeom prst="rect">
            <a:avLst/>
          </a:prstGeom>
        </p:spPr>
        <p:txBody>
          <a:bodyPr vert="horz" lIns="91559" tIns="45779" rIns="91559" bIns="45779" rtlCol="0"/>
          <a:lstStyle>
            <a:lvl1pPr algn="r">
              <a:defRPr sz="1200"/>
            </a:lvl1pPr>
          </a:lstStyle>
          <a:p>
            <a:fld id="{32DCD440-C21B-4EF5-A4D3-BB56BB656102}" type="datetimeFigureOut">
              <a:rPr kumimoji="1" lang="ja-JP" altLang="en-US" smtClean="0"/>
              <a:t>2023/3/24</a:t>
            </a:fld>
            <a:endParaRPr kumimoji="1" lang="ja-JP" altLang="en-US"/>
          </a:p>
        </p:txBody>
      </p:sp>
      <p:sp>
        <p:nvSpPr>
          <p:cNvPr id="4" name="フッター プレースホルダー 3"/>
          <p:cNvSpPr>
            <a:spLocks noGrp="1"/>
          </p:cNvSpPr>
          <p:nvPr>
            <p:ph type="ftr" sz="quarter" idx="2"/>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6" cy="498692"/>
          </a:xfrm>
          <a:prstGeom prst="rect">
            <a:avLst/>
          </a:prstGeom>
        </p:spPr>
        <p:txBody>
          <a:bodyPr vert="horz" lIns="91559" tIns="45779" rIns="91559" bIns="45779" rtlCol="0" anchor="b"/>
          <a:lstStyle>
            <a:lvl1pPr algn="r">
              <a:defRPr sz="1200"/>
            </a:lvl1pPr>
          </a:lstStyle>
          <a:p>
            <a:fld id="{EA04D44B-18CE-49B1-81BD-BBDF30D86B47}" type="slidenum">
              <a:rPr kumimoji="1" lang="ja-JP" altLang="en-US" smtClean="0"/>
              <a:t>‹#›</a:t>
            </a:fld>
            <a:endParaRPr kumimoji="1" lang="ja-JP" altLang="en-US"/>
          </a:p>
        </p:txBody>
      </p:sp>
    </p:spTree>
    <p:extLst>
      <p:ext uri="{BB962C8B-B14F-4D97-AF65-F5344CB8AC3E}">
        <p14:creationId xmlns:p14="http://schemas.microsoft.com/office/powerpoint/2010/main" val="2839878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8693"/>
          </a:xfrm>
          <a:prstGeom prst="rect">
            <a:avLst/>
          </a:prstGeom>
        </p:spPr>
        <p:txBody>
          <a:bodyPr vert="horz" lIns="91559" tIns="45779" rIns="91559" bIns="4577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6" cy="498693"/>
          </a:xfrm>
          <a:prstGeom prst="rect">
            <a:avLst/>
          </a:prstGeom>
        </p:spPr>
        <p:txBody>
          <a:bodyPr vert="horz" lIns="91559" tIns="45779" rIns="91559" bIns="45779" rtlCol="0"/>
          <a:lstStyle>
            <a:lvl1pPr algn="r">
              <a:defRPr sz="1200"/>
            </a:lvl1pPr>
          </a:lstStyle>
          <a:p>
            <a:fld id="{C6B2C924-E609-4431-B130-84FA06EF891B}" type="datetimeFigureOut">
              <a:rPr kumimoji="1" lang="ja-JP" altLang="en-US" smtClean="0"/>
              <a:t>2023/3/24</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559" tIns="45779" rIns="91559" bIns="45779" rtlCol="0" anchor="ctr"/>
          <a:lstStyle/>
          <a:p>
            <a:endParaRPr lang="ja-JP" altLang="en-US"/>
          </a:p>
        </p:txBody>
      </p:sp>
      <p:sp>
        <p:nvSpPr>
          <p:cNvPr id="5" name="ノート プレースホルダー 4"/>
          <p:cNvSpPr>
            <a:spLocks noGrp="1"/>
          </p:cNvSpPr>
          <p:nvPr>
            <p:ph type="body" sz="quarter" idx="3"/>
          </p:nvPr>
        </p:nvSpPr>
        <p:spPr>
          <a:xfrm>
            <a:off x="680721" y="4783306"/>
            <a:ext cx="5445760" cy="3913615"/>
          </a:xfrm>
          <a:prstGeom prst="rect">
            <a:avLst/>
          </a:prstGeom>
        </p:spPr>
        <p:txBody>
          <a:bodyPr vert="horz" lIns="91559" tIns="45779" rIns="91559" bIns="4577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59" tIns="45779" rIns="91559" bIns="4577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59" tIns="45779" rIns="91559" bIns="45779" rtlCol="0" anchor="b"/>
          <a:lstStyle>
            <a:lvl1pPr algn="r">
              <a:defRPr sz="1200"/>
            </a:lvl1pPr>
          </a:lstStyle>
          <a:p>
            <a:fld id="{184984E0-F49F-46EB-BF71-BD6138E2374E}" type="slidenum">
              <a:rPr kumimoji="1" lang="ja-JP" altLang="en-US" smtClean="0"/>
              <a:t>‹#›</a:t>
            </a:fld>
            <a:endParaRPr kumimoji="1" lang="ja-JP" altLang="en-US"/>
          </a:p>
        </p:txBody>
      </p:sp>
    </p:spTree>
    <p:extLst>
      <p:ext uri="{BB962C8B-B14F-4D97-AF65-F5344CB8AC3E}">
        <p14:creationId xmlns:p14="http://schemas.microsoft.com/office/powerpoint/2010/main" val="192587480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ー 1"/>
          <p:cNvSpPr>
            <a:spLocks noGrp="1" noRot="1" noChangeAspect="1" noTextEdit="1"/>
          </p:cNvSpPr>
          <p:nvPr>
            <p:ph type="sldImg"/>
          </p:nvPr>
        </p:nvSpPr>
        <p:spPr>
          <a:ln/>
        </p:spPr>
      </p:sp>
      <p:sp>
        <p:nvSpPr>
          <p:cNvPr id="7475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5589">
              <a:defRPr/>
            </a:pPr>
            <a:r>
              <a:rPr lang="ja-JP" altLang="en-US" dirty="0">
                <a:latin typeface="+mj-ea"/>
                <a:ea typeface="+mj-ea"/>
              </a:rPr>
              <a:t>人権同和教育課ｅ</a:t>
            </a:r>
            <a:r>
              <a:rPr lang="en-US" altLang="ja-JP" dirty="0">
                <a:latin typeface="+mj-ea"/>
                <a:ea typeface="+mj-ea"/>
              </a:rPr>
              <a:t>-</a:t>
            </a:r>
            <a:r>
              <a:rPr lang="ja-JP" altLang="en-US" dirty="0">
                <a:latin typeface="+mj-ea"/>
                <a:ea typeface="+mj-ea"/>
              </a:rPr>
              <a:t>コンテンツ</a:t>
            </a:r>
            <a:r>
              <a:rPr lang="en-US" altLang="ja-JP" dirty="0">
                <a:latin typeface="+mj-ea"/>
                <a:ea typeface="+mj-ea"/>
              </a:rPr>
              <a:t>No.</a:t>
            </a:r>
            <a:r>
              <a:rPr lang="ja-JP" altLang="en-US" dirty="0">
                <a:latin typeface="+mj-ea"/>
                <a:ea typeface="+mj-ea"/>
              </a:rPr>
              <a:t>１</a:t>
            </a:r>
            <a:endParaRPr lang="en-US" altLang="ja-JP" dirty="0">
              <a:latin typeface="+mj-ea"/>
              <a:ea typeface="+mj-ea"/>
            </a:endParaRPr>
          </a:p>
          <a:p>
            <a:pPr defTabSz="915589">
              <a:defRPr/>
            </a:pPr>
            <a:r>
              <a:rPr lang="ja-JP" altLang="en-US" dirty="0">
                <a:latin typeface="+mj-ea"/>
                <a:ea typeface="+mj-ea"/>
              </a:rPr>
              <a:t>「女性の人権を守ろう」</a:t>
            </a:r>
            <a:endParaRPr lang="en-US" altLang="ja-JP" dirty="0">
              <a:latin typeface="+mj-ea"/>
              <a:ea typeface="+mj-ea"/>
            </a:endParaRPr>
          </a:p>
          <a:p>
            <a:endParaRPr lang="ja-JP" altLang="en-US" dirty="0">
              <a:latin typeface="Arial" panose="020B0604020202020204" pitchFamily="34" charset="0"/>
            </a:endParaRPr>
          </a:p>
        </p:txBody>
      </p:sp>
      <p:sp>
        <p:nvSpPr>
          <p:cNvPr id="7475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000">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8685" indent="-287712" defTabSz="91400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52434"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13408"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74381" indent="-230487" defTabSz="9140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32176"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89970"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47764"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905559" indent="-230487" defTabSz="9140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E56C5FEA-64CA-482B-9545-867AF59F6823}" type="slidenum">
              <a:rPr lang="en-US" altLang="ja-JP" smtClean="0">
                <a:solidFill>
                  <a:srgbClr val="000000"/>
                </a:solidFill>
                <a:ea typeface="ＭＳ Ｐゴシック" panose="020B0600070205080204" pitchFamily="50" charset="-128"/>
              </a:rPr>
              <a:pPr>
                <a:spcBef>
                  <a:spcPct val="0"/>
                </a:spcBef>
              </a:pPr>
              <a:t>1</a:t>
            </a:fld>
            <a:endParaRPr lang="en-US" altLang="ja-JP">
              <a:solidFill>
                <a:srgbClr val="000000"/>
              </a:solidFill>
              <a:ea typeface="ＭＳ Ｐゴシック" panose="020B0600070205080204" pitchFamily="50" charset="-128"/>
            </a:endParaRPr>
          </a:p>
        </p:txBody>
      </p:sp>
    </p:spTree>
    <p:extLst>
      <p:ext uri="{BB962C8B-B14F-4D97-AF65-F5344CB8AC3E}">
        <p14:creationId xmlns:p14="http://schemas.microsoft.com/office/powerpoint/2010/main" val="2124036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学校での取組は，先に示した「第</a:t>
            </a:r>
            <a:r>
              <a:rPr lang="en-US" altLang="ja-JP" dirty="0">
                <a:latin typeface="+mn-ea"/>
              </a:rPr>
              <a:t>4</a:t>
            </a:r>
            <a:r>
              <a:rPr lang="ja-JP" altLang="en-US" dirty="0">
                <a:latin typeface="+mn-ea"/>
              </a:rPr>
              <a:t>次鹿児島県男女共同参画基本計画」に沿って進めていきましょう。</a:t>
            </a:r>
            <a:endParaRPr lang="en-US" altLang="ja-JP" dirty="0">
              <a:latin typeface="+mn-ea"/>
            </a:endParaRPr>
          </a:p>
          <a:p>
            <a:pPr defTabSz="915589">
              <a:defRPr/>
            </a:pPr>
            <a:r>
              <a:rPr lang="ja-JP" altLang="en-US" dirty="0">
                <a:latin typeface="+mn-ea"/>
              </a:rPr>
              <a:t>基本計画の基本目標には，</a:t>
            </a:r>
            <a:r>
              <a:rPr lang="ja-JP" altLang="en-US" dirty="0">
                <a:solidFill>
                  <a:prstClr val="black"/>
                </a:solidFill>
                <a:latin typeface="+mn-ea"/>
              </a:rPr>
              <a:t>「男女共同参画社会の根底を成す基本理念である</a:t>
            </a:r>
            <a:r>
              <a:rPr lang="en-US" altLang="ja-JP" dirty="0">
                <a:solidFill>
                  <a:prstClr val="black"/>
                </a:solidFill>
                <a:latin typeface="+mn-ea"/>
              </a:rPr>
              <a:t>『</a:t>
            </a:r>
            <a:r>
              <a:rPr lang="ja-JP" altLang="en-US" dirty="0">
                <a:solidFill>
                  <a:prstClr val="black"/>
                </a:solidFill>
                <a:latin typeface="+mn-ea"/>
              </a:rPr>
              <a:t>男女の人権の尊重</a:t>
            </a:r>
            <a:r>
              <a:rPr lang="en-US" altLang="ja-JP" dirty="0">
                <a:solidFill>
                  <a:prstClr val="black"/>
                </a:solidFill>
                <a:latin typeface="+mn-ea"/>
              </a:rPr>
              <a:t>』</a:t>
            </a:r>
            <a:r>
              <a:rPr lang="ja-JP" altLang="en-US" dirty="0">
                <a:solidFill>
                  <a:prstClr val="black"/>
                </a:solidFill>
                <a:latin typeface="+mn-ea"/>
              </a:rPr>
              <a:t>は，</a:t>
            </a:r>
            <a:r>
              <a:rPr lang="en-US" altLang="ja-JP" dirty="0">
                <a:solidFill>
                  <a:prstClr val="black"/>
                </a:solidFill>
                <a:latin typeface="+mn-ea"/>
              </a:rPr>
              <a:t> </a:t>
            </a:r>
            <a:r>
              <a:rPr lang="ja-JP" altLang="en-US" dirty="0">
                <a:solidFill>
                  <a:prstClr val="black"/>
                </a:solidFill>
                <a:latin typeface="+mn-ea"/>
              </a:rPr>
              <a:t>“性別にかかわりなく”</a:t>
            </a:r>
            <a:r>
              <a:rPr lang="ja-JP" altLang="en-US" dirty="0">
                <a:solidFill>
                  <a:srgbClr val="FF0000"/>
                </a:solidFill>
                <a:latin typeface="+mn-ea"/>
              </a:rPr>
              <a:t>一人ひとりの人権が尊重される</a:t>
            </a:r>
            <a:r>
              <a:rPr lang="ja-JP" altLang="en-US" dirty="0">
                <a:solidFill>
                  <a:prstClr val="black"/>
                </a:solidFill>
                <a:latin typeface="+mn-ea"/>
              </a:rPr>
              <a:t>ことを意味しています。」と示されています。</a:t>
            </a:r>
            <a:endParaRPr lang="en-US" altLang="ja-JP" dirty="0">
              <a:solidFill>
                <a:prstClr val="black"/>
              </a:solidFill>
              <a:latin typeface="+mn-ea"/>
            </a:endParaRPr>
          </a:p>
          <a:p>
            <a:pPr defTabSz="915589">
              <a:defRPr/>
            </a:pPr>
            <a:r>
              <a:rPr lang="ja-JP" altLang="en-US" dirty="0">
                <a:solidFill>
                  <a:prstClr val="black"/>
                </a:solidFill>
                <a:latin typeface="+mn-ea"/>
              </a:rPr>
              <a:t>まずは，人権教育の柱である「人権尊重の理念」の具現化を図ることが大切です。</a:t>
            </a:r>
            <a:endParaRPr lang="en-US" altLang="ja-JP" dirty="0">
              <a:solidFill>
                <a:prstClr val="black"/>
              </a:solidFill>
              <a:latin typeface="+mn-ea"/>
            </a:endParaRPr>
          </a:p>
          <a:p>
            <a:pPr defTabSz="915589">
              <a:defRPr/>
            </a:pPr>
            <a:r>
              <a:rPr lang="ja-JP" altLang="en-US" dirty="0">
                <a:solidFill>
                  <a:prstClr val="black"/>
                </a:solidFill>
                <a:latin typeface="+mn-ea"/>
              </a:rPr>
              <a:t>次に，基本計画の「重点目標１」に掲げられている「男女共同参画社会の形成に向けた固定的性別役割分担意識の解消，教育・学習の推進」を図ることが大切です。</a:t>
            </a:r>
            <a:endParaRPr lang="en-US" altLang="ja-JP" dirty="0">
              <a:solidFill>
                <a:prstClr val="black"/>
              </a:solidFill>
              <a:latin typeface="+mn-ea"/>
            </a:endParaRPr>
          </a:p>
          <a:p>
            <a:pPr defTabSz="915589">
              <a:defRPr/>
            </a:pPr>
            <a:r>
              <a:rPr lang="ja-JP" altLang="en-US" dirty="0">
                <a:solidFill>
                  <a:prstClr val="black"/>
                </a:solidFill>
                <a:latin typeface="+mn-ea"/>
              </a:rPr>
              <a:t>施策の方向に，「学校教育における男女共同参画の推進，性の多様性についての理解促進等」が示されています。</a:t>
            </a:r>
            <a:endParaRPr lang="en-US" altLang="ja-JP" dirty="0">
              <a:solidFill>
                <a:prstClr val="black"/>
              </a:solidFill>
              <a:latin typeface="+mn-ea"/>
            </a:endParaRPr>
          </a:p>
          <a:p>
            <a:pPr defTabSz="915589">
              <a:defRPr/>
            </a:pPr>
            <a:r>
              <a:rPr lang="en-US" altLang="ja-JP" dirty="0">
                <a:solidFill>
                  <a:prstClr val="black"/>
                </a:solidFill>
                <a:latin typeface="+mn-ea"/>
              </a:rPr>
              <a:t> </a:t>
            </a:r>
            <a:endParaRPr lang="ja-JP" altLang="en-US" dirty="0">
              <a:solidFill>
                <a:prstClr val="black"/>
              </a:solidFill>
              <a:latin typeface="+mn-ea"/>
            </a:endParaRPr>
          </a:p>
          <a:p>
            <a:pPr defTabSz="915589">
              <a:defRPr/>
            </a:pPr>
            <a:endParaRPr lang="ja-JP" altLang="en-US" dirty="0">
              <a:solidFill>
                <a:prstClr val="black"/>
              </a:solidFill>
              <a:latin typeface="ＭＳ ゴシック" panose="020B0609070205080204" pitchFamily="49" charset="-128"/>
              <a:ea typeface="ＭＳ ゴシック" panose="020B0609070205080204" pitchFamily="49" charset="-128"/>
            </a:endParaRPr>
          </a:p>
          <a:p>
            <a:pPr defTabSz="915589">
              <a:defRPr/>
            </a:pPr>
            <a:endParaRPr lang="ja-JP" altLang="en-US" dirty="0">
              <a:solidFill>
                <a:prstClr val="black"/>
              </a:solidFill>
              <a:latin typeface="ＭＳ ゴシック" panose="020B0609070205080204" pitchFamily="49" charset="-128"/>
              <a:ea typeface="ＭＳ ゴシック" panose="020B0609070205080204" pitchFamily="49" charset="-128"/>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10</a:t>
            </a:fld>
            <a:endParaRPr kumimoji="1" lang="ja-JP" altLang="en-US"/>
          </a:p>
        </p:txBody>
      </p:sp>
    </p:spTree>
    <p:extLst>
      <p:ext uri="{BB962C8B-B14F-4D97-AF65-F5344CB8AC3E}">
        <p14:creationId xmlns:p14="http://schemas.microsoft.com/office/powerpoint/2010/main" val="2910346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学校での取組に当たって，推進上のポイントを４点示します。</a:t>
            </a:r>
            <a:endParaRPr lang="en-US" altLang="ja-JP" dirty="0">
              <a:latin typeface="+mn-ea"/>
            </a:endParaRPr>
          </a:p>
          <a:p>
            <a:r>
              <a:rPr lang="ja-JP" altLang="en-US" dirty="0">
                <a:latin typeface="+mn-ea"/>
              </a:rPr>
              <a:t>１点目は，　「推進体制づくり」です。</a:t>
            </a:r>
            <a:endParaRPr lang="en-US" altLang="ja-JP" dirty="0">
              <a:latin typeface="+mn-ea"/>
            </a:endParaRPr>
          </a:p>
          <a:p>
            <a:r>
              <a:rPr lang="ja-JP" altLang="en-US" dirty="0">
                <a:latin typeface="+mn-ea"/>
              </a:rPr>
              <a:t>具体的には，</a:t>
            </a:r>
            <a:endParaRPr lang="en-US" altLang="ja-JP" dirty="0">
              <a:latin typeface="+mn-ea"/>
            </a:endParaRPr>
          </a:p>
          <a:p>
            <a:r>
              <a:rPr lang="ja-JP" altLang="en-US" dirty="0">
                <a:latin typeface="+mn-ea"/>
              </a:rPr>
              <a:t>人権同和教育の全体計画・年間指導計画への位置付けや推進組織の確立等が考えられます。</a:t>
            </a:r>
            <a:endParaRPr lang="en-US" altLang="ja-JP" dirty="0">
              <a:latin typeface="+mn-ea"/>
            </a:endParaRPr>
          </a:p>
          <a:p>
            <a:r>
              <a:rPr lang="ja-JP" altLang="en-US" dirty="0">
                <a:latin typeface="+mn-ea"/>
              </a:rPr>
              <a:t>２点目は，「指導方法の工夫」です。</a:t>
            </a:r>
            <a:endParaRPr lang="en-US" altLang="ja-JP" dirty="0">
              <a:latin typeface="+mn-ea"/>
            </a:endParaRPr>
          </a:p>
          <a:p>
            <a:r>
              <a:rPr lang="ja-JP" altLang="en-US" dirty="0">
                <a:latin typeface="+mn-ea"/>
              </a:rPr>
              <a:t>具体的には，教育活動全体での意図的，計画的な指導や指導方法・指導体制における配慮等が考えられます。</a:t>
            </a:r>
            <a:endParaRPr lang="en-US" altLang="ja-JP"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11</a:t>
            </a:fld>
            <a:endParaRPr kumimoji="1" lang="ja-JP" altLang="en-US"/>
          </a:p>
        </p:txBody>
      </p:sp>
    </p:spTree>
    <p:extLst>
      <p:ext uri="{BB962C8B-B14F-4D97-AF65-F5344CB8AC3E}">
        <p14:creationId xmlns:p14="http://schemas.microsoft.com/office/powerpoint/2010/main" val="61026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３点目は，「男女平等意識を高める環境づくり」です。</a:t>
            </a:r>
            <a:endParaRPr lang="en-US" altLang="ja-JP" dirty="0">
              <a:latin typeface="+mn-ea"/>
            </a:endParaRPr>
          </a:p>
          <a:p>
            <a:r>
              <a:rPr lang="ja-JP" altLang="en-US" dirty="0">
                <a:latin typeface="+mn-ea"/>
              </a:rPr>
              <a:t>具体的には，</a:t>
            </a:r>
            <a:endParaRPr lang="en-US" altLang="ja-JP" dirty="0">
              <a:latin typeface="+mn-ea"/>
            </a:endParaRPr>
          </a:p>
          <a:p>
            <a:r>
              <a:rPr lang="ja-JP" altLang="en-US" dirty="0">
                <a:latin typeface="+mn-ea"/>
              </a:rPr>
              <a:t>日常生活の中で，価値観の形成に影響を与えている事柄の点検・見直しや，人権尊重の視点に立った学級経営等が考えられます。</a:t>
            </a:r>
            <a:endParaRPr lang="en-US" altLang="ja-JP" dirty="0">
              <a:latin typeface="+mn-ea"/>
            </a:endParaRPr>
          </a:p>
          <a:p>
            <a:r>
              <a:rPr lang="ja-JP" altLang="en-US" dirty="0">
                <a:latin typeface="+mn-ea"/>
              </a:rPr>
              <a:t>４点目は，「研修の充実」です。</a:t>
            </a:r>
            <a:endParaRPr lang="en-US" altLang="ja-JP" dirty="0">
              <a:latin typeface="+mn-ea"/>
            </a:endParaRPr>
          </a:p>
          <a:p>
            <a:r>
              <a:rPr lang="ja-JP" altLang="en-US" dirty="0">
                <a:latin typeface="+mn-ea"/>
              </a:rPr>
              <a:t>具体的には，</a:t>
            </a:r>
            <a:endParaRPr lang="en-US" altLang="ja-JP" dirty="0">
              <a:latin typeface="+mn-ea"/>
            </a:endParaRPr>
          </a:p>
          <a:p>
            <a:r>
              <a:rPr lang="ja-JP" altLang="en-US" dirty="0">
                <a:latin typeface="+mn-ea"/>
              </a:rPr>
              <a:t>男女共同参画社会の実現に向けた認識や，男女平等意識の醸成，さらに，指導力の向上（学習指導・生徒指導・進路指導等）などが考えられます。</a:t>
            </a:r>
            <a:endParaRPr lang="en-US" altLang="ja-JP" dirty="0">
              <a:latin typeface="+mn-ea"/>
            </a:endParaRPr>
          </a:p>
          <a:p>
            <a:r>
              <a:rPr lang="ja-JP" altLang="en-US" dirty="0">
                <a:latin typeface="+mn-ea"/>
              </a:rPr>
              <a:t>これらのポイントを押さえた上で，進めていくことが大切です。</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12</a:t>
            </a:fld>
            <a:endParaRPr kumimoji="1" lang="ja-JP" altLang="en-US"/>
          </a:p>
        </p:txBody>
      </p:sp>
    </p:spTree>
    <p:extLst>
      <p:ext uri="{BB962C8B-B14F-4D97-AF65-F5344CB8AC3E}">
        <p14:creationId xmlns:p14="http://schemas.microsoft.com/office/powerpoint/2010/main" val="490481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実際に取り組む際には，</a:t>
            </a:r>
            <a:r>
              <a:rPr lang="ja-JP" altLang="en-US" dirty="0">
                <a:latin typeface="+mn-ea"/>
              </a:rPr>
              <a:t>各教科，特別活動，総合的な学習の時間のそれぞれの特質に応じて，教育活動全体を通じて行う必要があります。</a:t>
            </a:r>
            <a:endParaRPr lang="en-US" altLang="ja-JP" dirty="0">
              <a:latin typeface="+mn-ea"/>
            </a:endParaRPr>
          </a:p>
          <a:p>
            <a:r>
              <a:rPr lang="ja-JP" altLang="en-US" dirty="0">
                <a:latin typeface="+mn-ea"/>
              </a:rPr>
              <a:t>そのため，教育課程や人権同和教育の全体計画等の見直しを行う等，児童生徒の発達段階に応じた総合的・計画的な学習内容や教育活動を位置付けていくことが大切です。</a:t>
            </a:r>
            <a:endParaRPr lang="en-US" altLang="ja-JP" dirty="0">
              <a:latin typeface="+mn-ea"/>
            </a:endParaRPr>
          </a:p>
          <a:p>
            <a:endParaRPr lang="en-US" altLang="ja-JP" dirty="0">
              <a:latin typeface="+mn-ea"/>
            </a:endParaRPr>
          </a:p>
          <a:p>
            <a:endParaRPr lang="ja-JP" altLang="en-US" dirty="0">
              <a:latin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13</a:t>
            </a:fld>
            <a:endParaRPr kumimoji="1" lang="ja-JP" altLang="en-US"/>
          </a:p>
        </p:txBody>
      </p:sp>
    </p:spTree>
    <p:extLst>
      <p:ext uri="{BB962C8B-B14F-4D97-AF65-F5344CB8AC3E}">
        <p14:creationId xmlns:p14="http://schemas.microsoft.com/office/powerpoint/2010/main" val="2236829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5589">
              <a:defRPr/>
            </a:pPr>
            <a:r>
              <a:rPr lang="ja-JP" altLang="en-US" dirty="0">
                <a:latin typeface="+mn-ea"/>
              </a:rPr>
              <a:t>女性の人権問題や男女共同参画社会等について学べる県の事業として，男女共同参画センターが実施している「学校への男女共同参画お届けセミナー」や，「子どもたちの男女共同参画学びの広場事業」があります。</a:t>
            </a:r>
          </a:p>
          <a:p>
            <a:pPr defTabSz="915589">
              <a:defRPr/>
            </a:pPr>
            <a:r>
              <a:rPr lang="ja-JP" altLang="en-US" dirty="0">
                <a:latin typeface="+mj-ea"/>
                <a:ea typeface="+mj-ea"/>
              </a:rPr>
              <a:t>「学校への男女共同参画お届けセミナー」は，高等学校が対象です。</a:t>
            </a:r>
            <a:endParaRPr lang="en-US" altLang="ja-JP" dirty="0">
              <a:latin typeface="+mj-ea"/>
              <a:ea typeface="+mj-ea"/>
            </a:endParaRPr>
          </a:p>
          <a:p>
            <a:r>
              <a:rPr lang="ja-JP" altLang="en-US" dirty="0">
                <a:latin typeface="+mj-ea"/>
                <a:ea typeface="+mj-ea"/>
              </a:rPr>
              <a:t>学校における教育活動や研修会等に，講師を派遣する事業です。</a:t>
            </a:r>
            <a:endParaRPr lang="en-US" altLang="ja-JP" dirty="0">
              <a:latin typeface="+mj-ea"/>
              <a:ea typeface="+mj-ea"/>
            </a:endParaRPr>
          </a:p>
          <a:p>
            <a:r>
              <a:rPr lang="ja-JP" altLang="en-US" dirty="0">
                <a:latin typeface="+mj-ea"/>
                <a:ea typeface="+mj-ea"/>
              </a:rPr>
              <a:t>講話の内容としては，男女共同参画の基本的な理解はもちろん，「デート</a:t>
            </a:r>
            <a:r>
              <a:rPr lang="en-US" altLang="ja-JP" dirty="0">
                <a:latin typeface="+mj-ea"/>
                <a:ea typeface="+mj-ea"/>
              </a:rPr>
              <a:t>DV</a:t>
            </a:r>
            <a:r>
              <a:rPr lang="ja-JP" altLang="en-US" dirty="0">
                <a:latin typeface="+mj-ea"/>
                <a:ea typeface="+mj-ea"/>
              </a:rPr>
              <a:t>」や「男女共同参画と多様性」，「性の理解」，「メディアリテラシー」等があります。</a:t>
            </a:r>
            <a:endParaRPr lang="en-US" altLang="ja-JP" dirty="0">
              <a:latin typeface="+mj-ea"/>
              <a:ea typeface="+mj-ea"/>
            </a:endParaRPr>
          </a:p>
          <a:p>
            <a:pPr algn="l"/>
            <a:r>
              <a:rPr lang="ja-JP" altLang="en-US" dirty="0">
                <a:latin typeface="+mn-ea"/>
              </a:rPr>
              <a:t>「子どもたちの男女共同参画学びの広場事業」は，小・中学校が対象です。</a:t>
            </a:r>
            <a:endParaRPr lang="en-US" altLang="ja-JP" dirty="0">
              <a:latin typeface="+mn-ea"/>
            </a:endParaRPr>
          </a:p>
          <a:p>
            <a:pPr algn="l"/>
            <a:r>
              <a:rPr lang="ja-JP" altLang="en-US" dirty="0">
                <a:latin typeface="+mn-ea"/>
              </a:rPr>
              <a:t>原則として，「児童・生徒を対象としたワークショップ」，「教職員を対象としたセミナー」，「保護者・地域の方々を対象としたワークショップ」の３つをセットとして実施します。</a:t>
            </a:r>
            <a:endParaRPr lang="en-US" altLang="ja-JP" dirty="0">
              <a:latin typeface="+mn-ea"/>
            </a:endParaRPr>
          </a:p>
          <a:p>
            <a:pPr algn="l"/>
            <a:r>
              <a:rPr lang="ja-JP" altLang="en-US" dirty="0">
                <a:latin typeface="+mn-ea"/>
              </a:rPr>
              <a:t>各学校に募集の案内がありますので，ぜひ活用してください。</a:t>
            </a:r>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14</a:t>
            </a:fld>
            <a:endParaRPr kumimoji="1" lang="ja-JP" altLang="en-US"/>
          </a:p>
        </p:txBody>
      </p:sp>
    </p:spTree>
    <p:extLst>
      <p:ext uri="{BB962C8B-B14F-4D97-AF65-F5344CB8AC3E}">
        <p14:creationId xmlns:p14="http://schemas.microsoft.com/office/powerpoint/2010/main" val="1746688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女性の人権に関する記念日や週間には，次のようなものがあります。</a:t>
            </a:r>
            <a:endParaRPr lang="en-US" altLang="ja-JP" dirty="0">
              <a:latin typeface="+mn-ea"/>
            </a:endParaRPr>
          </a:p>
          <a:p>
            <a:r>
              <a:rPr lang="ja-JP" altLang="en-US" dirty="0">
                <a:latin typeface="+mn-ea"/>
              </a:rPr>
              <a:t>このような機会をとらえて，学校全体で女性の人権問題や男女共同参画社会について学ぶのもよいでしょう。</a:t>
            </a:r>
            <a:endParaRPr lang="en-US" altLang="ja-JP" dirty="0">
              <a:latin typeface="+mn-ea"/>
            </a:endParaRPr>
          </a:p>
          <a:p>
            <a:r>
              <a:rPr lang="ja-JP" altLang="en-US" dirty="0">
                <a:latin typeface="+mn-ea"/>
              </a:rPr>
              <a:t>また，女性への暴力防止のメッセージが込められた「パープルリボン」もありますので，ぜひ覚えておきましょう。</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15</a:t>
            </a:fld>
            <a:endParaRPr kumimoji="1" lang="ja-JP" altLang="en-US"/>
          </a:p>
        </p:txBody>
      </p:sp>
    </p:spTree>
    <p:extLst>
      <p:ext uri="{BB962C8B-B14F-4D97-AF65-F5344CB8AC3E}">
        <p14:creationId xmlns:p14="http://schemas.microsoft.com/office/powerpoint/2010/main" val="2200533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a:ln/>
        </p:spPr>
      </p:sp>
      <p:sp>
        <p:nvSpPr>
          <p:cNvPr id="10240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ja-JP" dirty="0"/>
              <a:t>最後に</a:t>
            </a:r>
            <a:r>
              <a:rPr lang="ja-JP" altLang="en-US" dirty="0"/>
              <a:t>「</a:t>
            </a:r>
            <a:r>
              <a:rPr lang="ja-JP" altLang="ja-JP" dirty="0"/>
              <a:t>人権教育は全ての教育の基本 </a:t>
            </a:r>
            <a:r>
              <a:rPr lang="ja-JP" altLang="en-US" dirty="0"/>
              <a:t>」です。</a:t>
            </a:r>
            <a:endParaRPr lang="en-US" altLang="ja-JP" dirty="0"/>
          </a:p>
          <a:p>
            <a:r>
              <a:rPr lang="ja-JP" altLang="ja-JP" dirty="0"/>
              <a:t>子どもたちが，今日も行きたいと思う学校づくりを進めましょう。</a:t>
            </a:r>
          </a:p>
        </p:txBody>
      </p:sp>
    </p:spTree>
    <p:extLst>
      <p:ext uri="{BB962C8B-B14F-4D97-AF65-F5344CB8AC3E}">
        <p14:creationId xmlns:p14="http://schemas.microsoft.com/office/powerpoint/2010/main" val="2740941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このコンテンツでは，次の３つの項目について，学習します。</a:t>
            </a:r>
            <a:endParaRPr lang="en-US" altLang="ja-JP" dirty="0">
              <a:latin typeface="+mn-ea"/>
            </a:endParaRPr>
          </a:p>
          <a:p>
            <a:r>
              <a:rPr lang="ja-JP" altLang="en-US" dirty="0">
                <a:latin typeface="+mn-ea"/>
              </a:rPr>
              <a:t>１「女性に起きている人権問題」</a:t>
            </a:r>
            <a:endParaRPr lang="en-US" altLang="ja-JP" dirty="0">
              <a:latin typeface="+mn-ea"/>
            </a:endParaRPr>
          </a:p>
          <a:p>
            <a:r>
              <a:rPr lang="ja-JP" altLang="en-US" dirty="0">
                <a:latin typeface="+mn-ea"/>
              </a:rPr>
              <a:t>２「女性の人権問題に係る法律等について」</a:t>
            </a:r>
            <a:endParaRPr lang="en-US" altLang="ja-JP" dirty="0">
              <a:latin typeface="+mn-ea"/>
            </a:endParaRPr>
          </a:p>
          <a:p>
            <a:r>
              <a:rPr lang="ja-JP" altLang="en-US" dirty="0">
                <a:latin typeface="+mn-ea"/>
              </a:rPr>
              <a:t>３「学校での取組について」</a:t>
            </a:r>
            <a:endParaRPr lang="en-US" altLang="ja-JP" dirty="0">
              <a:latin typeface="+mn-ea"/>
            </a:endParaRPr>
          </a:p>
          <a:p>
            <a:endParaRPr kumimoji="1" lang="en-US" altLang="ja-JP" dirty="0"/>
          </a:p>
          <a:p>
            <a:endParaRPr lang="en-US" altLang="ja-JP" dirty="0">
              <a:solidFill>
                <a:schemeClr val="bg1"/>
              </a:solidFill>
              <a:latin typeface="BIZ UDゴシック" panose="020B0400000000000000" pitchFamily="49" charset="-128"/>
              <a:ea typeface="BIZ UDゴシック" panose="020B0400000000000000" pitchFamily="49" charset="-128"/>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lang="ja-JP" altLang="en-US" smtClean="0">
                <a:solidFill>
                  <a:prstClr val="black"/>
                </a:solidFill>
              </a:rPr>
              <a:pPr/>
              <a:t>2</a:t>
            </a:fld>
            <a:endParaRPr lang="ja-JP" altLang="en-US">
              <a:solidFill>
                <a:prstClr val="black"/>
              </a:solidFill>
            </a:endParaRPr>
          </a:p>
        </p:txBody>
      </p:sp>
    </p:spTree>
    <p:extLst>
      <p:ext uri="{BB962C8B-B14F-4D97-AF65-F5344CB8AC3E}">
        <p14:creationId xmlns:p14="http://schemas.microsoft.com/office/powerpoint/2010/main" val="1636455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j-ea"/>
                <a:ea typeface="+mj-ea"/>
              </a:rPr>
              <a:t>まず始めに，女性に起きている人権問題とはどのようなものか考えてみましょう。</a:t>
            </a:r>
            <a:endParaRPr lang="en-US" altLang="ja-JP" dirty="0">
              <a:latin typeface="+mj-ea"/>
              <a:ea typeface="+mj-ea"/>
            </a:endParaRPr>
          </a:p>
          <a:p>
            <a:r>
              <a:rPr lang="ja-JP" altLang="en-US" dirty="0">
                <a:latin typeface="+mj-ea"/>
                <a:ea typeface="+mj-ea"/>
              </a:rPr>
              <a:t>「男は仕事，女は家庭」といった男女の役割を固定的にとらえる意識が社会にあります。</a:t>
            </a:r>
            <a:endParaRPr lang="en-US" altLang="ja-JP" dirty="0">
              <a:latin typeface="+mj-ea"/>
              <a:ea typeface="+mj-ea"/>
            </a:endParaRPr>
          </a:p>
          <a:p>
            <a:r>
              <a:rPr lang="ja-JP" altLang="en-US" dirty="0">
                <a:latin typeface="+mj-ea"/>
                <a:ea typeface="+mj-ea"/>
              </a:rPr>
              <a:t>このような意識は，家庭や職場において女性に対する様々な差別を生む原因となっています。</a:t>
            </a:r>
            <a:endParaRPr lang="en-US" altLang="ja-JP" dirty="0">
              <a:latin typeface="+mj-ea"/>
              <a:ea typeface="+mj-ea"/>
            </a:endParaRPr>
          </a:p>
          <a:p>
            <a:r>
              <a:rPr lang="ja-JP" altLang="en-US" dirty="0">
                <a:latin typeface="+mj-ea"/>
                <a:ea typeface="+mj-ea"/>
              </a:rPr>
              <a:t>また，近年では，配偶者からの暴力</a:t>
            </a:r>
            <a:r>
              <a:rPr lang="en-US" altLang="ja-JP" dirty="0">
                <a:latin typeface="+mj-ea"/>
                <a:ea typeface="+mj-ea"/>
              </a:rPr>
              <a:t>(DV)</a:t>
            </a:r>
            <a:r>
              <a:rPr lang="ja-JP" altLang="en-US" dirty="0">
                <a:latin typeface="+mj-ea"/>
                <a:ea typeface="+mj-ea"/>
              </a:rPr>
              <a:t>や性犯罪，性暴力，セクシャルハラスメント，マタニティハラスメント等の問題も発生しています。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3</a:t>
            </a:fld>
            <a:endParaRPr kumimoji="1" lang="ja-JP" altLang="en-US"/>
          </a:p>
        </p:txBody>
      </p:sp>
    </p:spTree>
    <p:extLst>
      <p:ext uri="{BB962C8B-B14F-4D97-AF65-F5344CB8AC3E}">
        <p14:creationId xmlns:p14="http://schemas.microsoft.com/office/powerpoint/2010/main" val="16190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latin typeface="+mn-ea"/>
              </a:rPr>
              <a:t>令和</a:t>
            </a:r>
            <a:r>
              <a:rPr lang="en-US" altLang="ja-JP">
                <a:latin typeface="+mn-ea"/>
              </a:rPr>
              <a:t>4</a:t>
            </a:r>
            <a:r>
              <a:rPr lang="ja-JP" altLang="en-US" dirty="0">
                <a:latin typeface="+mn-ea"/>
              </a:rPr>
              <a:t>年に内閣府が行った「人権擁護に関する世論調査」で，「あなたが、女性に関し、体験したことや、身の回りで見聞きしたことで、人権問題だと思ったことはどのようなことですか。」という質問の回答として最も多かったのは，「家事は女性」など男女の固定的な役割分担意識に基づく差別的取扱いを受けることで </a:t>
            </a:r>
            <a:r>
              <a:rPr lang="en-US" altLang="ja-JP" dirty="0">
                <a:latin typeface="+mn-ea"/>
              </a:rPr>
              <a:t>47.0</a:t>
            </a:r>
            <a:r>
              <a:rPr lang="ja-JP" altLang="en-US" dirty="0">
                <a:latin typeface="+mn-ea"/>
              </a:rPr>
              <a:t>％の人が回答しています。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rPr>
              <a:t>ついで，「セクシュアル・ハラスメント」が</a:t>
            </a:r>
            <a:r>
              <a:rPr lang="en-US" altLang="ja-JP" dirty="0">
                <a:latin typeface="+mn-ea"/>
              </a:rPr>
              <a:t>42.</a:t>
            </a:r>
            <a:r>
              <a:rPr lang="ja-JP" altLang="en-US" dirty="0">
                <a:latin typeface="+mn-ea"/>
              </a:rPr>
              <a:t>０％，「女性が管理職になりにくいなど職場において差別待遇を受けること 」が</a:t>
            </a:r>
            <a:r>
              <a:rPr lang="en-US" altLang="ja-JP" dirty="0">
                <a:latin typeface="+mn-ea"/>
              </a:rPr>
              <a:t>39.0</a:t>
            </a:r>
            <a:r>
              <a:rPr lang="ja-JP" altLang="en-US" dirty="0">
                <a:latin typeface="+mn-ea"/>
              </a:rPr>
              <a:t>％，「ドメスティック・バイオレンス（配偶者やパートナーからの暴力）」が</a:t>
            </a:r>
            <a:r>
              <a:rPr lang="en-US" altLang="ja-JP" dirty="0">
                <a:latin typeface="+mn-ea"/>
              </a:rPr>
              <a:t>31.6</a:t>
            </a:r>
            <a:r>
              <a:rPr lang="ja-JP" altLang="en-US" dirty="0">
                <a:latin typeface="+mn-ea"/>
              </a:rPr>
              <a:t>％，となっています。</a:t>
            </a:r>
            <a:endParaRPr lang="en-US" altLang="ja-JP"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latin typeface="+mn-ea"/>
              </a:rPr>
              <a:t>なお，平成</a:t>
            </a:r>
            <a:r>
              <a:rPr lang="en-US" altLang="ja-JP" dirty="0">
                <a:latin typeface="+mn-ea"/>
              </a:rPr>
              <a:t>29</a:t>
            </a:r>
            <a:r>
              <a:rPr lang="ja-JP" altLang="en-US" dirty="0">
                <a:latin typeface="+mn-ea"/>
              </a:rPr>
              <a:t>年の調査では，「職場において差別待遇を受けること」の回答が最も多く，ついで，「セクシュアル・ハラスメント（性的嫌がらせ）」，「ドメスティック・バイオレンス（配偶者やパートナーからの暴力）」，「男女の固定的な役割分担意識（「家事は女性」等）に基づく差別的取扱いを受けること」となっており，回答結果に変化がみられます。</a:t>
            </a:r>
            <a:endParaRPr lang="en-US" altLang="ja-JP" dirty="0">
              <a:latin typeface="+mn-ea"/>
            </a:endParaRPr>
          </a:p>
          <a:p>
            <a:r>
              <a:rPr lang="ja-JP" altLang="en-US" dirty="0">
                <a:latin typeface="+mn-ea"/>
              </a:rPr>
              <a:t>こういった女性に関する人権問題を解消するために，国はこれまで様々な法整備を進めてきました。</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4</a:t>
            </a:fld>
            <a:endParaRPr kumimoji="1" lang="ja-JP" altLang="en-US"/>
          </a:p>
        </p:txBody>
      </p:sp>
    </p:spTree>
    <p:extLst>
      <p:ext uri="{BB962C8B-B14F-4D97-AF65-F5344CB8AC3E}">
        <p14:creationId xmlns:p14="http://schemas.microsoft.com/office/powerpoint/2010/main" val="358865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dirty="0">
                <a:latin typeface="+mn-ea"/>
              </a:rPr>
              <a:t>法律を学ぶ前に，いくつか用語の説明をします。</a:t>
            </a:r>
            <a:endParaRPr lang="en-US" altLang="ja-JP" dirty="0">
              <a:latin typeface="+mn-ea"/>
            </a:endParaRPr>
          </a:p>
          <a:p>
            <a:pPr algn="l"/>
            <a:r>
              <a:rPr lang="ja-JP" altLang="en-US" dirty="0">
                <a:latin typeface="+mn-ea"/>
              </a:rPr>
              <a:t>「ジェンダー」とは，生物学的な性別を示す「セックス」に対して，社会的・文化的に形成された性別のことを言います。</a:t>
            </a:r>
            <a:endParaRPr lang="en-US" altLang="ja-JP" dirty="0">
              <a:latin typeface="+mn-ea"/>
            </a:endParaRPr>
          </a:p>
          <a:p>
            <a:pPr algn="l"/>
            <a:r>
              <a:rPr lang="ja-JP" altLang="en-US" dirty="0">
                <a:latin typeface="+mn-ea"/>
              </a:rPr>
              <a:t>「バイアス」は偏見を意味しており，「アンコンシャス・バイアス」とは，無意識の差別や思い込みのことを言います。</a:t>
            </a:r>
            <a:endParaRPr lang="en-US" altLang="ja-JP" dirty="0">
              <a:latin typeface="+mn-ea"/>
            </a:endParaRPr>
          </a:p>
          <a:p>
            <a:pPr algn="l"/>
            <a:r>
              <a:rPr lang="ja-JP" altLang="en-US" dirty="0">
                <a:latin typeface="+mn-ea"/>
              </a:rPr>
              <a:t>学校における性別に基づくアンコンシャス・バイアスとして，例えば，「裁縫は女子が得意で，のこぎりの扱いは男子が得意」「運動会の応援団長は男子で，副応援団長は女子」，「女子は赤，男子は青に色分けする」等があります。</a:t>
            </a:r>
            <a:endParaRPr lang="en-US" altLang="ja-JP" dirty="0">
              <a:latin typeface="+mn-ea"/>
            </a:endParaRPr>
          </a:p>
          <a:p>
            <a:pPr algn="l"/>
            <a:r>
              <a:rPr lang="ja-JP" altLang="en-US" dirty="0">
                <a:latin typeface="+mn-ea"/>
              </a:rPr>
              <a:t>この，アンコンシャス・バイアスに対する学校現場の対応については，文部科学大臣が，平成</a:t>
            </a:r>
            <a:r>
              <a:rPr lang="en-US" altLang="ja-JP" dirty="0">
                <a:latin typeface="+mn-ea"/>
              </a:rPr>
              <a:t>30</a:t>
            </a:r>
            <a:r>
              <a:rPr lang="ja-JP" altLang="en-US" dirty="0">
                <a:latin typeface="+mn-ea"/>
              </a:rPr>
              <a:t>年の男女共同参画会議において，「特に学校現場において，児童生徒等が自身のライフ・キャリアを固定的な性別役割分担にとらわれず考えられるようにするため，指導的な立場にある教職員への啓発を始め，その解消に向けた取組を進めるべきである。」と答えています。</a:t>
            </a:r>
            <a:endParaRPr lang="en-US" altLang="ja-JP" dirty="0">
              <a:latin typeface="+mn-ea"/>
            </a:endParaRPr>
          </a:p>
          <a:p>
            <a:pPr algn="l"/>
            <a:endParaRPr lang="en-US" altLang="ja-JP" dirty="0">
              <a:latin typeface="+mn-ea"/>
            </a:endParaRPr>
          </a:p>
          <a:p>
            <a:pPr algn="l"/>
            <a:endParaRPr lang="ja-JP" altLang="en-US" dirty="0">
              <a:latin typeface="+mn-ea"/>
            </a:endParaRPr>
          </a:p>
          <a:p>
            <a:pPr algn="l"/>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5</a:t>
            </a:fld>
            <a:endParaRPr kumimoji="1" lang="ja-JP" altLang="en-US"/>
          </a:p>
        </p:txBody>
      </p:sp>
    </p:spTree>
    <p:extLst>
      <p:ext uri="{BB962C8B-B14F-4D97-AF65-F5344CB8AC3E}">
        <p14:creationId xmlns:p14="http://schemas.microsoft.com/office/powerpoint/2010/main" val="792739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ここからは，「女性の人権問題に係る法律等」について見ていきます。</a:t>
            </a:r>
            <a:endParaRPr lang="en-US" altLang="ja-JP" dirty="0">
              <a:latin typeface="+mn-ea"/>
            </a:endParaRPr>
          </a:p>
          <a:p>
            <a:r>
              <a:rPr lang="ja-JP" altLang="en-US" dirty="0">
                <a:latin typeface="+mn-ea"/>
              </a:rPr>
              <a:t>日本国憲法が保障する「法の下の平等」や「男女平等」を実現し，男女がともに個性や能力を発揮できる社会を形成するため，平成</a:t>
            </a:r>
            <a:r>
              <a:rPr lang="en-US" altLang="ja-JP" dirty="0">
                <a:latin typeface="+mn-ea"/>
              </a:rPr>
              <a:t>11</a:t>
            </a:r>
            <a:r>
              <a:rPr lang="ja-JP" altLang="en-US" dirty="0">
                <a:latin typeface="+mn-ea"/>
              </a:rPr>
              <a:t>年に「男女共同参画社会基本法」が成立しました。</a:t>
            </a:r>
            <a:endParaRPr lang="en-US" altLang="ja-JP" dirty="0">
              <a:latin typeface="+mn-ea"/>
            </a:endParaRPr>
          </a:p>
          <a:p>
            <a:pPr defTabSz="915589">
              <a:defRPr/>
            </a:pPr>
            <a:r>
              <a:rPr lang="ja-JP" altLang="en-US" dirty="0">
                <a:latin typeface="+mn-ea"/>
              </a:rPr>
              <a:t>これを受けて，県では「男女共同参画社会の実現」に向けて「かごしまハーモニープラン」がスタートしました。</a:t>
            </a:r>
            <a:endParaRPr lang="en-US" altLang="ja-JP" dirty="0">
              <a:latin typeface="+mn-ea"/>
            </a:endParaRPr>
          </a:p>
          <a:p>
            <a:pPr defTabSz="915589">
              <a:defRPr/>
            </a:pPr>
            <a:r>
              <a:rPr lang="ja-JP" altLang="en-US" dirty="0">
                <a:latin typeface="+mn-ea"/>
              </a:rPr>
              <a:t>これは，平成</a:t>
            </a:r>
            <a:r>
              <a:rPr lang="en-US" altLang="ja-JP" dirty="0">
                <a:latin typeface="+mn-ea"/>
              </a:rPr>
              <a:t>11</a:t>
            </a:r>
            <a:r>
              <a:rPr lang="ja-JP" altLang="en-US" dirty="0">
                <a:latin typeface="+mn-ea"/>
              </a:rPr>
              <a:t>年からの</a:t>
            </a:r>
            <a:r>
              <a:rPr lang="en-US" altLang="ja-JP" dirty="0">
                <a:latin typeface="+mn-ea"/>
              </a:rPr>
              <a:t>10</a:t>
            </a:r>
            <a:r>
              <a:rPr lang="ja-JP" altLang="en-US" dirty="0">
                <a:latin typeface="+mn-ea"/>
              </a:rPr>
              <a:t>年間のプランでしたが，この間，平成</a:t>
            </a:r>
            <a:r>
              <a:rPr lang="en-US" altLang="ja-JP" dirty="0">
                <a:latin typeface="+mn-ea"/>
              </a:rPr>
              <a:t>13</a:t>
            </a:r>
            <a:r>
              <a:rPr lang="ja-JP" altLang="en-US" dirty="0">
                <a:latin typeface="+mn-ea"/>
              </a:rPr>
              <a:t>年には「男女共同参画推進条例」が制定されました。</a:t>
            </a:r>
            <a:endParaRPr lang="en-US" altLang="ja-JP" dirty="0">
              <a:latin typeface="+mn-ea"/>
            </a:endParaRPr>
          </a:p>
          <a:p>
            <a:pPr defTabSz="915589">
              <a:defRPr/>
            </a:pPr>
            <a:r>
              <a:rPr lang="ja-JP" altLang="en-US" dirty="0">
                <a:latin typeface="+mn-ea"/>
              </a:rPr>
              <a:t>さらに，この条例に基づき「鹿児島県男女共同参画基本計画」が平成</a:t>
            </a:r>
            <a:r>
              <a:rPr lang="en-US" altLang="ja-JP" dirty="0">
                <a:latin typeface="+mn-ea"/>
              </a:rPr>
              <a:t>20</a:t>
            </a:r>
            <a:r>
              <a:rPr lang="ja-JP" altLang="en-US" dirty="0">
                <a:latin typeface="+mn-ea"/>
              </a:rPr>
              <a:t>年に策定され，ついで平成</a:t>
            </a:r>
            <a:r>
              <a:rPr lang="en-US" altLang="ja-JP" dirty="0">
                <a:latin typeface="+mn-ea"/>
              </a:rPr>
              <a:t>25</a:t>
            </a:r>
            <a:r>
              <a:rPr lang="ja-JP" altLang="en-US" dirty="0">
                <a:latin typeface="+mn-ea"/>
              </a:rPr>
              <a:t>年に第２次，平成</a:t>
            </a:r>
            <a:r>
              <a:rPr lang="en-US" altLang="ja-JP" dirty="0">
                <a:latin typeface="+mn-ea"/>
              </a:rPr>
              <a:t>30</a:t>
            </a:r>
            <a:r>
              <a:rPr lang="ja-JP" altLang="en-US" dirty="0">
                <a:latin typeface="+mn-ea"/>
              </a:rPr>
              <a:t>年に第</a:t>
            </a:r>
            <a:r>
              <a:rPr lang="en-US" altLang="ja-JP" dirty="0">
                <a:latin typeface="+mn-ea"/>
              </a:rPr>
              <a:t>3</a:t>
            </a:r>
            <a:r>
              <a:rPr lang="ja-JP" altLang="en-US" dirty="0">
                <a:latin typeface="+mn-ea"/>
              </a:rPr>
              <a:t>次，令和５年に第</a:t>
            </a:r>
            <a:r>
              <a:rPr lang="en-US" altLang="ja-JP" dirty="0">
                <a:latin typeface="+mn-ea"/>
              </a:rPr>
              <a:t>4</a:t>
            </a:r>
            <a:r>
              <a:rPr lang="ja-JP" altLang="en-US" dirty="0">
                <a:latin typeface="+mn-ea"/>
              </a:rPr>
              <a:t>次の計画が策定されています。</a:t>
            </a:r>
            <a:endParaRPr lang="en-US" altLang="ja-JP" dirty="0">
              <a:latin typeface="+mn-ea"/>
            </a:endParaRPr>
          </a:p>
          <a:p>
            <a:r>
              <a:rPr lang="ja-JP" altLang="en-US" dirty="0">
                <a:latin typeface="+mn-ea"/>
              </a:rPr>
              <a:t>　</a:t>
            </a:r>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6</a:t>
            </a:fld>
            <a:endParaRPr kumimoji="1" lang="ja-JP" altLang="en-US"/>
          </a:p>
        </p:txBody>
      </p:sp>
    </p:spTree>
    <p:extLst>
      <p:ext uri="{BB962C8B-B14F-4D97-AF65-F5344CB8AC3E}">
        <p14:creationId xmlns:p14="http://schemas.microsoft.com/office/powerpoint/2010/main" val="402433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latin typeface="+mn-ea"/>
              </a:rPr>
              <a:t>DV</a:t>
            </a:r>
            <a:r>
              <a:rPr lang="ja-JP" altLang="en-US" dirty="0">
                <a:latin typeface="+mn-ea"/>
              </a:rPr>
              <a:t>やストーカー行為，性犯罪は重大な人権侵害です。</a:t>
            </a:r>
            <a:endParaRPr lang="en-US" altLang="ja-JP" dirty="0">
              <a:latin typeface="+mn-ea"/>
            </a:endParaRPr>
          </a:p>
          <a:p>
            <a:r>
              <a:rPr lang="ja-JP" altLang="en-US" dirty="0">
                <a:latin typeface="+mn-ea"/>
              </a:rPr>
              <a:t>国は，平成</a:t>
            </a:r>
            <a:r>
              <a:rPr lang="en-US" altLang="ja-JP" dirty="0">
                <a:latin typeface="+mn-ea"/>
              </a:rPr>
              <a:t>13</a:t>
            </a:r>
            <a:r>
              <a:rPr lang="ja-JP" altLang="en-US" dirty="0">
                <a:latin typeface="+mn-ea"/>
              </a:rPr>
              <a:t>年に「配偶者からの暴力の防止及び被害者の保護等に関する法律」</a:t>
            </a:r>
            <a:r>
              <a:rPr lang="en-US" altLang="ja-JP" dirty="0">
                <a:latin typeface="+mn-ea"/>
              </a:rPr>
              <a:t>(DV</a:t>
            </a:r>
            <a:r>
              <a:rPr lang="ja-JP" altLang="en-US" dirty="0">
                <a:latin typeface="+mn-ea"/>
              </a:rPr>
              <a:t>防止法</a:t>
            </a:r>
            <a:r>
              <a:rPr lang="en-US" altLang="ja-JP" dirty="0">
                <a:latin typeface="+mn-ea"/>
              </a:rPr>
              <a:t>)</a:t>
            </a:r>
            <a:r>
              <a:rPr lang="ja-JP" altLang="en-US" dirty="0">
                <a:latin typeface="+mn-ea"/>
              </a:rPr>
              <a:t>を施行しました。</a:t>
            </a:r>
            <a:endParaRPr lang="en-US" altLang="ja-JP" dirty="0">
              <a:latin typeface="+mn-ea"/>
            </a:endParaRPr>
          </a:p>
          <a:p>
            <a:r>
              <a:rPr lang="ja-JP" altLang="en-US" dirty="0">
                <a:latin typeface="+mn-ea"/>
              </a:rPr>
              <a:t>県では，平成</a:t>
            </a:r>
            <a:r>
              <a:rPr lang="en-US" altLang="ja-JP" dirty="0">
                <a:latin typeface="+mn-ea"/>
              </a:rPr>
              <a:t>16</a:t>
            </a:r>
            <a:r>
              <a:rPr lang="ja-JP" altLang="en-US" dirty="0">
                <a:latin typeface="+mn-ea"/>
              </a:rPr>
              <a:t>年の「</a:t>
            </a:r>
            <a:r>
              <a:rPr lang="en-US" altLang="ja-JP" dirty="0">
                <a:latin typeface="+mn-ea"/>
              </a:rPr>
              <a:t>DV</a:t>
            </a:r>
            <a:r>
              <a:rPr lang="ja-JP" altLang="en-US" dirty="0">
                <a:latin typeface="+mn-ea"/>
              </a:rPr>
              <a:t>防止法」一部改正に基づき，平成</a:t>
            </a:r>
            <a:r>
              <a:rPr lang="en-US" altLang="ja-JP" dirty="0">
                <a:latin typeface="+mn-ea"/>
              </a:rPr>
              <a:t>18</a:t>
            </a:r>
            <a:r>
              <a:rPr lang="ja-JP" altLang="en-US" dirty="0">
                <a:latin typeface="+mn-ea"/>
              </a:rPr>
              <a:t>年に「県配偶者等暴力防止計画」が策定されました。</a:t>
            </a:r>
            <a:endParaRPr lang="en-US" altLang="ja-JP" dirty="0">
              <a:latin typeface="+mn-ea"/>
            </a:endParaRPr>
          </a:p>
          <a:p>
            <a:pPr defTabSz="915589">
              <a:defRPr/>
            </a:pPr>
            <a:r>
              <a:rPr lang="en-US" altLang="ja-JP" dirty="0">
                <a:latin typeface="+mn-ea"/>
              </a:rPr>
              <a:t>2015</a:t>
            </a:r>
            <a:r>
              <a:rPr lang="ja-JP" altLang="en-US" dirty="0">
                <a:latin typeface="+mn-ea"/>
              </a:rPr>
              <a:t>（平成</a:t>
            </a:r>
            <a:r>
              <a:rPr lang="en-US" altLang="ja-JP" dirty="0">
                <a:latin typeface="+mn-ea"/>
              </a:rPr>
              <a:t>27</a:t>
            </a:r>
            <a:r>
              <a:rPr lang="ja-JP" altLang="en-US" dirty="0">
                <a:latin typeface="+mn-ea"/>
              </a:rPr>
              <a:t>）年に国連で採択された「持続可能な開発のための</a:t>
            </a:r>
            <a:r>
              <a:rPr lang="en-US" altLang="ja-JP" dirty="0">
                <a:latin typeface="+mn-ea"/>
              </a:rPr>
              <a:t>2030</a:t>
            </a:r>
            <a:r>
              <a:rPr lang="ja-JP" altLang="en-US" dirty="0">
                <a:latin typeface="+mn-ea"/>
              </a:rPr>
              <a:t>アジェンダ（</a:t>
            </a:r>
            <a:r>
              <a:rPr lang="en-US" altLang="ja-JP" dirty="0">
                <a:latin typeface="+mn-ea"/>
              </a:rPr>
              <a:t>SDGs</a:t>
            </a:r>
            <a:r>
              <a:rPr lang="ja-JP" altLang="en-US" dirty="0">
                <a:latin typeface="+mn-ea"/>
              </a:rPr>
              <a:t>）」の前文には，「すべての人々の人権を実現し，ジェンダー平等とすべての女性と女児の能力強化を達成することを目指す」と示されています。　　</a:t>
            </a:r>
            <a:endParaRPr lang="en-US" altLang="ja-JP"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7</a:t>
            </a:fld>
            <a:endParaRPr kumimoji="1" lang="ja-JP" altLang="en-US"/>
          </a:p>
        </p:txBody>
      </p:sp>
    </p:spTree>
    <p:extLst>
      <p:ext uri="{BB962C8B-B14F-4D97-AF65-F5344CB8AC3E}">
        <p14:creationId xmlns:p14="http://schemas.microsoft.com/office/powerpoint/2010/main" val="79683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平成</a:t>
            </a:r>
            <a:r>
              <a:rPr lang="en-US" altLang="ja-JP" dirty="0">
                <a:latin typeface="+mn-ea"/>
              </a:rPr>
              <a:t>27</a:t>
            </a:r>
            <a:r>
              <a:rPr lang="ja-JP" altLang="en-US" dirty="0">
                <a:latin typeface="+mn-ea"/>
              </a:rPr>
              <a:t>年には，「女性の職業生活における活躍の推進に関する法律」いわゆる「女性活躍推進法」が施行されました。</a:t>
            </a:r>
            <a:endParaRPr lang="en-US" altLang="ja-JP" dirty="0">
              <a:latin typeface="+mn-ea"/>
            </a:endParaRPr>
          </a:p>
          <a:p>
            <a:r>
              <a:rPr lang="ja-JP" altLang="en-US" dirty="0">
                <a:latin typeface="+mn-ea"/>
              </a:rPr>
              <a:t>この法律は，職業生活を営む女性の活躍を推進する目的で作られましたが，女性が働く上での課題はまだまだ多く，職場におけるさらなる取組が求められています。</a:t>
            </a:r>
            <a:endParaRPr lang="en-US" altLang="ja-JP" dirty="0">
              <a:latin typeface="+mn-ea"/>
            </a:endParaRPr>
          </a:p>
          <a:p>
            <a:r>
              <a:rPr lang="ja-JP" altLang="en-US" dirty="0">
                <a:latin typeface="+mn-ea"/>
              </a:rPr>
              <a:t>その課題の一つに妊娠・出産・育児等が挙げられますが，この課題を解消するために，平成</a:t>
            </a:r>
            <a:r>
              <a:rPr lang="en-US" altLang="ja-JP" dirty="0">
                <a:latin typeface="+mn-ea"/>
              </a:rPr>
              <a:t>29</a:t>
            </a:r>
            <a:r>
              <a:rPr lang="ja-JP" altLang="en-US" dirty="0">
                <a:latin typeface="+mn-ea"/>
              </a:rPr>
              <a:t>年「男女雇用機会均等法及び育児・介護休業法」が改正されています。妊娠や出産・育児だけでなく，介護に関する内容についても盛り込まれています。</a:t>
            </a:r>
            <a:endParaRPr lang="en-US" altLang="ja-JP" dirty="0">
              <a:latin typeface="+mn-ea"/>
            </a:endParaRPr>
          </a:p>
          <a:p>
            <a:endParaRPr kumimoji="1" lang="en-US" altLang="ja-JP" dirty="0"/>
          </a:p>
          <a:p>
            <a:r>
              <a:rPr kumimoji="1" lang="ja-JP" altLang="en-US" dirty="0"/>
              <a:t>　　</a:t>
            </a:r>
            <a:endParaRPr kumimoji="1" lang="en-US" altLang="ja-JP" dirty="0"/>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8</a:t>
            </a:fld>
            <a:endParaRPr kumimoji="1" lang="ja-JP" altLang="en-US"/>
          </a:p>
        </p:txBody>
      </p:sp>
    </p:spTree>
    <p:extLst>
      <p:ext uri="{BB962C8B-B14F-4D97-AF65-F5344CB8AC3E}">
        <p14:creationId xmlns:p14="http://schemas.microsoft.com/office/powerpoint/2010/main" val="136535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平成</a:t>
            </a:r>
            <a:r>
              <a:rPr lang="en-US" altLang="ja-JP" dirty="0">
                <a:latin typeface="+mn-ea"/>
              </a:rPr>
              <a:t>30</a:t>
            </a:r>
            <a:r>
              <a:rPr lang="ja-JP" altLang="en-US" dirty="0">
                <a:latin typeface="+mn-ea"/>
              </a:rPr>
              <a:t>年には，国会議員や地方議員における女性の割合を増やすことを目的とした「政治分野における男女共同参画の推進に関する法律」も作られました。しかし，我が国の女性の政治的分野の進出は，進んでいないのが現状です。</a:t>
            </a:r>
            <a:endParaRPr lang="en-US" altLang="ja-JP" dirty="0">
              <a:latin typeface="+mn-ea"/>
            </a:endParaRPr>
          </a:p>
          <a:p>
            <a:r>
              <a:rPr lang="ja-JP" altLang="en-US" dirty="0">
                <a:latin typeface="+mn-ea"/>
              </a:rPr>
              <a:t>令和元年には，「</a:t>
            </a:r>
            <a:r>
              <a:rPr lang="zh-TW" altLang="en-US" dirty="0">
                <a:latin typeface="+mn-ea"/>
              </a:rPr>
              <a:t>労働施策総合推進法</a:t>
            </a:r>
            <a:r>
              <a:rPr lang="ja-JP" altLang="en-US" dirty="0">
                <a:latin typeface="+mn-ea"/>
              </a:rPr>
              <a:t>」が改正されました。パワハラ防止法とも呼ばれています。</a:t>
            </a:r>
            <a:endParaRPr lang="en-US" altLang="ja-JP" dirty="0">
              <a:latin typeface="+mn-ea"/>
            </a:endParaRPr>
          </a:p>
          <a:p>
            <a:r>
              <a:rPr lang="ja-JP" altLang="en-US" dirty="0">
                <a:latin typeface="+mn-ea"/>
              </a:rPr>
              <a:t>この改正では，パワハラにあたる６つの行為が示されおり，マタハラ等女性に関わるハラスメントについても触れられています。</a:t>
            </a:r>
            <a:endParaRPr lang="en-US" altLang="ja-JP" dirty="0">
              <a:latin typeface="+mn-ea"/>
            </a:endParaRPr>
          </a:p>
          <a:p>
            <a:r>
              <a:rPr kumimoji="1" lang="ja-JP" altLang="en-US" dirty="0"/>
              <a:t>　　</a:t>
            </a:r>
            <a:endParaRPr kumimoji="1" lang="en-US" altLang="ja-JP" dirty="0"/>
          </a:p>
        </p:txBody>
      </p:sp>
      <p:sp>
        <p:nvSpPr>
          <p:cNvPr id="4" name="スライド番号プレースホルダー 3"/>
          <p:cNvSpPr>
            <a:spLocks noGrp="1"/>
          </p:cNvSpPr>
          <p:nvPr>
            <p:ph type="sldNum" sz="quarter" idx="10"/>
          </p:nvPr>
        </p:nvSpPr>
        <p:spPr/>
        <p:txBody>
          <a:bodyPr/>
          <a:lstStyle/>
          <a:p>
            <a:fld id="{184984E0-F49F-46EB-BF71-BD6138E2374E}" type="slidenum">
              <a:rPr kumimoji="1" lang="ja-JP" altLang="en-US" smtClean="0"/>
              <a:t>9</a:t>
            </a:fld>
            <a:endParaRPr kumimoji="1" lang="ja-JP" altLang="en-US"/>
          </a:p>
        </p:txBody>
      </p:sp>
    </p:spTree>
    <p:extLst>
      <p:ext uri="{BB962C8B-B14F-4D97-AF65-F5344CB8AC3E}">
        <p14:creationId xmlns:p14="http://schemas.microsoft.com/office/powerpoint/2010/main" val="575574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CD010C2-1B78-4F8D-B061-6C9D13E65A7B}"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89421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7682674-1BBA-4FAB-9031-A7BF3D386012}"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40335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8C6E368-6E55-4638-942C-D9E57C61ABF9}"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4857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A333AB67-D2FE-4986-960A-095B70B0363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50BF549F-D222-4EF5-8768-E05B12B7AE77}" type="slidenum">
              <a:rPr lang="en-US" altLang="ja-JP"/>
              <a:pPr>
                <a:defRPr/>
              </a:pPr>
              <a:t>‹#›</a:t>
            </a:fld>
            <a:endParaRPr lang="en-US" altLang="ja-JP"/>
          </a:p>
        </p:txBody>
      </p:sp>
    </p:spTree>
    <p:extLst>
      <p:ext uri="{BB962C8B-B14F-4D97-AF65-F5344CB8AC3E}">
        <p14:creationId xmlns:p14="http://schemas.microsoft.com/office/powerpoint/2010/main" val="214418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eaLnBrk="1" hangingPunct="1">
              <a:lnSpc>
                <a:spcPct val="80000"/>
              </a:lnSpc>
              <a:spcBef>
                <a:spcPct val="20000"/>
              </a:spcBef>
              <a:defRPr kumimoji="1">
                <a:latin typeface="Comic Sans MS" pitchFamily="66" charset="0"/>
              </a:defRPr>
            </a:lvl1pPr>
          </a:lstStyle>
          <a:p>
            <a:pPr>
              <a:defRPr/>
            </a:pPr>
            <a:fld id="{76DA075B-1A0C-4D92-8194-E7AD2C5B10A6}" type="datetime1">
              <a:rPr lang="ja-JP" altLang="en-US"/>
              <a:pPr>
                <a:defRPr/>
              </a:pPr>
              <a:t>2023/3/24</a:t>
            </a:fld>
            <a:endParaRPr lang="en-US" altLang="ja-JP"/>
          </a:p>
        </p:txBody>
      </p:sp>
      <p:sp>
        <p:nvSpPr>
          <p:cNvPr id="5" name="Footer Placeholder 4"/>
          <p:cNvSpPr>
            <a:spLocks noGrp="1"/>
          </p:cNvSpPr>
          <p:nvPr>
            <p:ph type="ftr" sz="quarter" idx="15"/>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6"/>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C1526B65-FD4E-4548-A82F-D7C93CEB1517}" type="slidenum">
              <a:rPr lang="en-US" altLang="ja-JP"/>
              <a:pPr>
                <a:defRPr/>
              </a:pPr>
              <a:t>‹#›</a:t>
            </a:fld>
            <a:endParaRPr lang="en-US" altLang="ja-JP"/>
          </a:p>
        </p:txBody>
      </p:sp>
    </p:spTree>
    <p:extLst>
      <p:ext uri="{BB962C8B-B14F-4D97-AF65-F5344CB8AC3E}">
        <p14:creationId xmlns:p14="http://schemas.microsoft.com/office/powerpoint/2010/main" val="23504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5335BB29-8855-4406-8530-D86797E9A469}" type="datetime1">
              <a:rPr lang="ja-JP" altLang="en-US"/>
              <a:pPr>
                <a:defRPr/>
              </a:pPr>
              <a:t>2023/3/24</a:t>
            </a:fld>
            <a:endParaRPr lang="en-US" altLang="ja-JP"/>
          </a:p>
        </p:txBody>
      </p:sp>
      <p:sp>
        <p:nvSpPr>
          <p:cNvPr id="9"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0"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2DCDE8A-E861-4D01-976A-A6A150A8F71E}" type="slidenum">
              <a:rPr lang="en-US" altLang="ja-JP"/>
              <a:pPr>
                <a:defRPr/>
              </a:pPr>
              <a:t>‹#›</a:t>
            </a:fld>
            <a:endParaRPr lang="en-US" altLang="ja-JP"/>
          </a:p>
        </p:txBody>
      </p:sp>
    </p:spTree>
    <p:extLst>
      <p:ext uri="{BB962C8B-B14F-4D97-AF65-F5344CB8AC3E}">
        <p14:creationId xmlns:p14="http://schemas.microsoft.com/office/powerpoint/2010/main" val="185549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5"/>
          </p:nvPr>
        </p:nvSpPr>
        <p:spPr/>
        <p:txBody>
          <a:bodyPr/>
          <a:lstStyle>
            <a:lvl1pPr eaLnBrk="1" hangingPunct="1">
              <a:lnSpc>
                <a:spcPct val="80000"/>
              </a:lnSpc>
              <a:spcBef>
                <a:spcPct val="20000"/>
              </a:spcBef>
              <a:defRPr kumimoji="1">
                <a:latin typeface="Comic Sans MS" pitchFamily="66" charset="0"/>
              </a:defRPr>
            </a:lvl1pPr>
          </a:lstStyle>
          <a:p>
            <a:pPr>
              <a:defRPr/>
            </a:pPr>
            <a:fld id="{119E149A-AC29-4F09-9E9E-12C9FF2397F7}" type="datetime1">
              <a:rPr lang="ja-JP" altLang="en-US"/>
              <a:pPr>
                <a:defRPr/>
              </a:pPr>
              <a:t>2023/3/24</a:t>
            </a:fld>
            <a:endParaRPr lang="en-US" altLang="ja-JP"/>
          </a:p>
        </p:txBody>
      </p:sp>
      <p:sp>
        <p:nvSpPr>
          <p:cNvPr id="6" name="Footer Placeholder 5"/>
          <p:cNvSpPr>
            <a:spLocks noGrp="1"/>
          </p:cNvSpPr>
          <p:nvPr>
            <p:ph type="ftr" sz="quarter" idx="16"/>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7"/>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A56A5D0-ED38-4AE4-B1FE-384CFFBC7503}" type="slidenum">
              <a:rPr lang="en-US" altLang="ja-JP"/>
              <a:pPr>
                <a:defRPr/>
              </a:pPr>
              <a:t>‹#›</a:t>
            </a:fld>
            <a:endParaRPr lang="en-US" altLang="ja-JP"/>
          </a:p>
        </p:txBody>
      </p:sp>
    </p:spTree>
    <p:extLst>
      <p:ext uri="{BB962C8B-B14F-4D97-AF65-F5344CB8AC3E}">
        <p14:creationId xmlns:p14="http://schemas.microsoft.com/office/powerpoint/2010/main" val="239870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6"/>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CF82326-8390-4B34-A8B6-ED2BB698B93D}" type="datetime1">
              <a:rPr lang="ja-JP" altLang="en-US"/>
              <a:pPr>
                <a:defRPr/>
              </a:pPr>
              <a:t>2023/3/24</a:t>
            </a:fld>
            <a:endParaRPr lang="en-US" altLang="ja-JP"/>
          </a:p>
        </p:txBody>
      </p:sp>
      <p:sp>
        <p:nvSpPr>
          <p:cNvPr id="8" name="Footer Placeholder 7"/>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9" name="Slide Number Placeholder 8"/>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315962FB-F9BA-4E58-9055-08961B1FDB7F}" type="slidenum">
              <a:rPr lang="en-US" altLang="ja-JP"/>
              <a:pPr>
                <a:defRPr/>
              </a:pPr>
              <a:t>‹#›</a:t>
            </a:fld>
            <a:endParaRPr lang="en-US" altLang="ja-JP"/>
          </a:p>
        </p:txBody>
      </p:sp>
    </p:spTree>
    <p:extLst>
      <p:ext uri="{BB962C8B-B14F-4D97-AF65-F5344CB8AC3E}">
        <p14:creationId xmlns:p14="http://schemas.microsoft.com/office/powerpoint/2010/main" val="392081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B4A7750A-2447-45F3-BC21-09A75D5CCF84}" type="datetime1">
              <a:rPr lang="ja-JP" altLang="en-US"/>
              <a:pPr>
                <a:defRPr/>
              </a:pPr>
              <a:t>2023/3/24</a:t>
            </a:fld>
            <a:endParaRPr lang="en-US" altLang="ja-JP"/>
          </a:p>
        </p:txBody>
      </p:sp>
      <p:sp>
        <p:nvSpPr>
          <p:cNvPr id="4" name="Footer Placeholder 3"/>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5" name="Slide Number Placeholder 4"/>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A82B04D6-2BC2-4001-81AC-549283C36E14}" type="slidenum">
              <a:rPr lang="en-US" altLang="ja-JP"/>
              <a:pPr>
                <a:defRPr/>
              </a:pPr>
              <a:t>‹#›</a:t>
            </a:fld>
            <a:endParaRPr lang="en-US" altLang="ja-JP"/>
          </a:p>
        </p:txBody>
      </p:sp>
    </p:spTree>
    <p:extLst>
      <p:ext uri="{BB962C8B-B14F-4D97-AF65-F5344CB8AC3E}">
        <p14:creationId xmlns:p14="http://schemas.microsoft.com/office/powerpoint/2010/main" val="361017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076B5C4E-57B9-47D9-8225-29819BCBADB9}" type="datetime1">
              <a:rPr lang="ja-JP" altLang="en-US"/>
              <a:pPr>
                <a:defRPr/>
              </a:pPr>
              <a:t>2023/3/24</a:t>
            </a:fld>
            <a:endParaRPr lang="en-US" altLang="ja-JP"/>
          </a:p>
        </p:txBody>
      </p:sp>
      <p:sp>
        <p:nvSpPr>
          <p:cNvPr id="3" name="Footer Placeholder 2"/>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4" name="Slide Number Placeholder 3"/>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FEC3D354-C017-4000-AA40-61378D1D80F9}" type="slidenum">
              <a:rPr lang="en-US" altLang="ja-JP"/>
              <a:pPr>
                <a:defRPr/>
              </a:pPr>
              <a:t>‹#›</a:t>
            </a:fld>
            <a:endParaRPr lang="en-US" altLang="ja-JP"/>
          </a:p>
        </p:txBody>
      </p:sp>
    </p:spTree>
    <p:extLst>
      <p:ext uri="{BB962C8B-B14F-4D97-AF65-F5344CB8AC3E}">
        <p14:creationId xmlns:p14="http://schemas.microsoft.com/office/powerpoint/2010/main" val="347272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6C7FFAD0-6193-4A04-A05F-CA45B3D3E7C2}" type="datetime1">
              <a:rPr lang="ja-JP" altLang="en-US"/>
              <a:pPr>
                <a:defRPr/>
              </a:pPr>
              <a:t>2023/3/24</a:t>
            </a:fld>
            <a:endParaRPr lang="en-US" altLang="ja-JP"/>
          </a:p>
        </p:txBody>
      </p:sp>
      <p:sp>
        <p:nvSpPr>
          <p:cNvPr id="6"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7"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15E1E530-F2E0-42EC-BA0C-561C2FD6D509}" type="slidenum">
              <a:rPr lang="en-US" altLang="ja-JP"/>
              <a:pPr>
                <a:defRPr/>
              </a:pPr>
              <a:t>‹#›</a:t>
            </a:fld>
            <a:endParaRPr lang="en-US" altLang="ja-JP"/>
          </a:p>
        </p:txBody>
      </p:sp>
    </p:spTree>
    <p:extLst>
      <p:ext uri="{BB962C8B-B14F-4D97-AF65-F5344CB8AC3E}">
        <p14:creationId xmlns:p14="http://schemas.microsoft.com/office/powerpoint/2010/main" val="245558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DE0E71-53FC-41EF-9ED3-D1C24C75A257}"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67625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7665E75D-B319-4242-9C67-F749CC8E88A9}" type="datetime1">
              <a:rPr lang="ja-JP" altLang="en-US"/>
              <a:pPr>
                <a:defRPr/>
              </a:pPr>
              <a:t>2023/3/24</a:t>
            </a:fld>
            <a:endParaRPr lang="en-US" altLang="ja-JP"/>
          </a:p>
        </p:txBody>
      </p:sp>
      <p:sp>
        <p:nvSpPr>
          <p:cNvPr id="10" name="Footer Placeholder 5"/>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11" name="Slide Number Placeholder 6"/>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0E2C8CCD-E83C-43DC-ACD1-A18E5B8B77D0}" type="slidenum">
              <a:rPr lang="en-US" altLang="ja-JP"/>
              <a:pPr>
                <a:defRPr/>
              </a:pPr>
              <a:t>‹#›</a:t>
            </a:fld>
            <a:endParaRPr lang="en-US" altLang="ja-JP"/>
          </a:p>
        </p:txBody>
      </p:sp>
    </p:spTree>
    <p:extLst>
      <p:ext uri="{BB962C8B-B14F-4D97-AF65-F5344CB8AC3E}">
        <p14:creationId xmlns:p14="http://schemas.microsoft.com/office/powerpoint/2010/main" val="230161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2E0343C3-501B-4173-B3FB-3C381FF98453}"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E442A5AB-76B7-426F-AF54-54CA3B10B34F}" type="slidenum">
              <a:rPr lang="en-US" altLang="ja-JP"/>
              <a:pPr>
                <a:defRPr/>
              </a:pPr>
              <a:t>‹#›</a:t>
            </a:fld>
            <a:endParaRPr lang="en-US" altLang="ja-JP"/>
          </a:p>
        </p:txBody>
      </p:sp>
    </p:spTree>
    <p:extLst>
      <p:ext uri="{BB962C8B-B14F-4D97-AF65-F5344CB8AC3E}">
        <p14:creationId xmlns:p14="http://schemas.microsoft.com/office/powerpoint/2010/main" val="199426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eaLnBrk="1" hangingPunct="1">
              <a:lnSpc>
                <a:spcPct val="80000"/>
              </a:lnSpc>
              <a:spcBef>
                <a:spcPct val="20000"/>
              </a:spcBef>
              <a:defRPr kumimoji="1">
                <a:latin typeface="Comic Sans MS" pitchFamily="66" charset="0"/>
              </a:defRPr>
            </a:lvl1pPr>
          </a:lstStyle>
          <a:p>
            <a:pPr>
              <a:defRPr/>
            </a:pPr>
            <a:fld id="{186554C1-A424-48CE-AF2F-13FF839B3615}" type="datetime1">
              <a:rPr lang="ja-JP" altLang="en-US"/>
              <a:pPr>
                <a:defRPr/>
              </a:pPr>
              <a:t>2023/3/24</a:t>
            </a:fld>
            <a:endParaRPr lang="en-US" altLang="ja-JP"/>
          </a:p>
        </p:txBody>
      </p:sp>
      <p:sp>
        <p:nvSpPr>
          <p:cNvPr id="5" name="Footer Placeholder 4"/>
          <p:cNvSpPr>
            <a:spLocks noGrp="1"/>
          </p:cNvSpPr>
          <p:nvPr>
            <p:ph type="ftr" sz="quarter" idx="11"/>
          </p:nvPr>
        </p:nvSpPr>
        <p:spPr/>
        <p:txBody>
          <a:bodyPr/>
          <a:lstStyle>
            <a:lvl1pPr eaLnBrk="1" hangingPunct="1">
              <a:lnSpc>
                <a:spcPct val="80000"/>
              </a:lnSpc>
              <a:spcBef>
                <a:spcPct val="20000"/>
              </a:spcBef>
              <a:defRPr kumimoji="1">
                <a:latin typeface="Comic Sans MS" pitchFamily="66" charset="0"/>
              </a:defRPr>
            </a:lvl1pPr>
          </a:lstStyle>
          <a:p>
            <a:pPr>
              <a:defRPr/>
            </a:pPr>
            <a:r>
              <a:rPr lang="en-US" altLang="ja-JP"/>
              <a:t>なくそう差別　築こう明るい社会</a:t>
            </a:r>
          </a:p>
        </p:txBody>
      </p:sp>
      <p:sp>
        <p:nvSpPr>
          <p:cNvPr id="6" name="Slide Number Placeholder 5"/>
          <p:cNvSpPr>
            <a:spLocks noGrp="1"/>
          </p:cNvSpPr>
          <p:nvPr>
            <p:ph type="sldNum" sz="quarter" idx="12"/>
          </p:nvPr>
        </p:nvSpPr>
        <p:spPr/>
        <p:txBody>
          <a:bodyPr/>
          <a:lstStyle>
            <a:lvl1pPr eaLnBrk="1" hangingPunct="1">
              <a:lnSpc>
                <a:spcPct val="80000"/>
              </a:lnSpc>
              <a:spcBef>
                <a:spcPct val="20000"/>
              </a:spcBef>
              <a:defRPr kumimoji="1">
                <a:latin typeface="Comic Sans MS" panose="030F0702030302020204" pitchFamily="66" charset="0"/>
              </a:defRPr>
            </a:lvl1pPr>
          </a:lstStyle>
          <a:p>
            <a:pPr>
              <a:defRPr/>
            </a:pPr>
            <a:fld id="{DF3C95F4-857D-4AC3-A692-F77564E4A832}" type="slidenum">
              <a:rPr lang="en-US" altLang="ja-JP"/>
              <a:pPr>
                <a:defRPr/>
              </a:pPr>
              <a:t>‹#›</a:t>
            </a:fld>
            <a:endParaRPr lang="en-US" altLang="ja-JP"/>
          </a:p>
        </p:txBody>
      </p:sp>
    </p:spTree>
    <p:extLst>
      <p:ext uri="{BB962C8B-B14F-4D97-AF65-F5344CB8AC3E}">
        <p14:creationId xmlns:p14="http://schemas.microsoft.com/office/powerpoint/2010/main" val="419050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fld id="{48CB87C3-A6F5-49F9-AF83-653D1D0D0E35}" type="datetime1">
              <a:rPr lang="ja-JP" altLang="en-US"/>
              <a:pPr>
                <a:defRPr/>
              </a:pPr>
              <a:t>2023/3/24</a:t>
            </a:fld>
            <a:endParaRPr lang="en-US" altLang="ja-JP"/>
          </a:p>
        </p:txBody>
      </p:sp>
      <p:sp>
        <p:nvSpPr>
          <p:cNvPr id="6" name="Rectangle 5"/>
          <p:cNvSpPr>
            <a:spLocks noGrp="1" noChangeArrowheads="1"/>
          </p:cNvSpPr>
          <p:nvPr>
            <p:ph type="ftr" sz="quarter" idx="11"/>
          </p:nvPr>
        </p:nvSpPr>
        <p:spPr/>
        <p:txBody>
          <a:bodyPr/>
          <a:lstStyle>
            <a:lvl1pPr eaLnBrk="0" hangingPunct="0">
              <a:lnSpc>
                <a:spcPct val="80000"/>
              </a:lnSpc>
              <a:spcBef>
                <a:spcPct val="20000"/>
              </a:spcBef>
              <a:defRPr kumimoji="1">
                <a:solidFill>
                  <a:prstClr val="black">
                    <a:tint val="75000"/>
                  </a:prstClr>
                </a:solidFill>
                <a:latin typeface="Arial" charset="0"/>
              </a:defRPr>
            </a:lvl1pPr>
          </a:lstStyle>
          <a:p>
            <a:pPr>
              <a:defRPr/>
            </a:pPr>
            <a:r>
              <a:rPr lang="en-US" altLang="ja-JP"/>
              <a:t>なくそう差別　築こう明るい社会</a:t>
            </a:r>
          </a:p>
        </p:txBody>
      </p:sp>
      <p:sp>
        <p:nvSpPr>
          <p:cNvPr id="7" name="Rectangle 6"/>
          <p:cNvSpPr>
            <a:spLocks noGrp="1" noChangeArrowheads="1"/>
          </p:cNvSpPr>
          <p:nvPr>
            <p:ph type="sldNum" sz="quarter" idx="12"/>
          </p:nvPr>
        </p:nvSpPr>
        <p:spPr/>
        <p:txBody>
          <a:bodyPr/>
          <a:lstStyle>
            <a:lvl1pPr>
              <a:lnSpc>
                <a:spcPct val="80000"/>
              </a:lnSpc>
              <a:spcBef>
                <a:spcPct val="20000"/>
              </a:spcBef>
              <a:defRPr kumimoji="1">
                <a:solidFill>
                  <a:srgbClr val="898989"/>
                </a:solidFill>
              </a:defRPr>
            </a:lvl1pPr>
          </a:lstStyle>
          <a:p>
            <a:pPr>
              <a:defRPr/>
            </a:pPr>
            <a:fld id="{E63AA457-7CF6-4FEE-A73E-47B14AB8A5EB}" type="slidenum">
              <a:rPr lang="en-US" altLang="ja-JP"/>
              <a:pPr>
                <a:defRPr/>
              </a:pPr>
              <a:t>‹#›</a:t>
            </a:fld>
            <a:endParaRPr lang="en-US" altLang="ja-JP"/>
          </a:p>
        </p:txBody>
      </p:sp>
    </p:spTree>
    <p:extLst>
      <p:ext uri="{BB962C8B-B14F-4D97-AF65-F5344CB8AC3E}">
        <p14:creationId xmlns:p14="http://schemas.microsoft.com/office/powerpoint/2010/main" val="295386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1752776-D8A9-49A9-B190-7FF50CE87585}" type="datetime1">
              <a:rPr kumimoji="1" lang="ja-JP" altLang="en-US" smtClean="0"/>
              <a:t>2023/3/24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25030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0CCC42A-7960-47AC-A098-B2114D9C513B}"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7652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744A93-D569-4C71-B1D5-4C9357322637}" type="datetime1">
              <a:rPr kumimoji="1" lang="ja-JP" altLang="en-US" smtClean="0"/>
              <a:t>2023/3/24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0387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5E652B-C722-4764-8B76-33FD1F2EE77A}" type="datetime1">
              <a:rPr kumimoji="1" lang="ja-JP" altLang="en-US" smtClean="0"/>
              <a:t>2023/3/24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96293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DD10-6414-46D6-B4AF-BE6AC33E419F}" type="datetime1">
              <a:rPr kumimoji="1" lang="ja-JP" altLang="en-US" smtClean="0"/>
              <a:t>2023/3/24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0391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38C1D8D-557A-4FC6-8B98-E88748716945}"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91427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EE6244-F34A-4C9B-B2A7-C1DB98C992D8}" type="datetime1">
              <a:rPr kumimoji="1" lang="ja-JP" altLang="en-US" smtClean="0"/>
              <a:t>2023/3/24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45814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A7432-16A2-4873-967F-3CB2999788E5}" type="datetime1">
              <a:rPr kumimoji="1" lang="ja-JP" altLang="en-US" smtClean="0"/>
              <a:t>2023/3/24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237AB0-5452-4974-B0D6-AAC534A68F92}" type="slidenum">
              <a:rPr kumimoji="1" lang="ja-JP" altLang="en-US" smtClean="0"/>
              <a:t>‹#›</a:t>
            </a:fld>
            <a:endParaRPr kumimoji="1" lang="ja-JP" altLang="en-US"/>
          </a:p>
        </p:txBody>
      </p:sp>
    </p:spTree>
    <p:extLst>
      <p:ext uri="{BB962C8B-B14F-4D97-AF65-F5344CB8AC3E}">
        <p14:creationId xmlns:p14="http://schemas.microsoft.com/office/powerpoint/2010/main" val="335583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kumimoji="0"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085"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fld id="{F42797C2-A3D2-4FC5-B3C9-BA9D8B5A163A}" type="datetime1">
              <a:rPr lang="ja-JP" altLang="en-US"/>
              <a:pPr fontAlgn="base">
                <a:spcAft>
                  <a:spcPct val="0"/>
                </a:spcAft>
                <a:defRPr/>
              </a:pPr>
              <a:t>2023/3/24</a:t>
            </a:fld>
            <a:endParaRPr lang="en-US" altLang="ja-JP"/>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0" hangingPunct="0">
              <a:lnSpc>
                <a:spcPct val="100000"/>
              </a:lnSpc>
              <a:spcBef>
                <a:spcPct val="0"/>
              </a:spcBef>
              <a:defRPr kumimoji="0" sz="1100" b="1">
                <a:solidFill>
                  <a:prstClr val="black">
                    <a:lumMod val="50000"/>
                    <a:lumOff val="50000"/>
                  </a:prstClr>
                </a:solidFill>
                <a:latin typeface="Arial" charset="0"/>
                <a:ea typeface="ＭＳ Ｐゴシック" pitchFamily="48" charset="-128"/>
              </a:defRPr>
            </a:lvl1pPr>
          </a:lstStyle>
          <a:p>
            <a:pPr fontAlgn="base">
              <a:spcAft>
                <a:spcPct val="0"/>
              </a:spcAft>
              <a:defRPr/>
            </a:pPr>
            <a:r>
              <a:rPr lang="ja-JP" altLang="en-US"/>
              <a:t>なくそう差別　築こう明るい社会</a:t>
            </a:r>
            <a:endParaRPr lang="en-US" altLang="ja-JP"/>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lnSpc>
                <a:spcPct val="100000"/>
              </a:lnSpc>
              <a:spcBef>
                <a:spcPct val="0"/>
              </a:spcBef>
              <a:defRPr kumimoji="0" sz="1200">
                <a:solidFill>
                  <a:srgbClr val="7F7F7F"/>
                </a:solidFill>
                <a:latin typeface="Arial" panose="020B0604020202020204" pitchFamily="34" charset="0"/>
              </a:defRPr>
            </a:lvl1pPr>
          </a:lstStyle>
          <a:p>
            <a:pPr fontAlgn="base">
              <a:spcAft>
                <a:spcPct val="0"/>
              </a:spcAft>
              <a:defRPr/>
            </a:pPr>
            <a:fld id="{BD9267C2-DD6F-45F4-8D8E-1D2B28DA1CE7}" type="slidenum">
              <a:rPr lang="en-US" altLang="ja-JP" b="1">
                <a:ea typeface="ＭＳ Ｐゴシック" panose="020B0600070205080204" pitchFamily="50" charset="-128"/>
              </a:rPr>
              <a:pPr fontAlgn="base">
                <a:spcAft>
                  <a:spcPct val="0"/>
                </a:spcAft>
                <a:defRPr/>
              </a:pPr>
              <a:t>‹#›</a:t>
            </a:fld>
            <a:endParaRPr lang="en-US" altLang="ja-JP" b="1">
              <a:ea typeface="ＭＳ Ｐゴシック" panose="020B0600070205080204" pitchFamily="50" charset="-128"/>
            </a:endParaRPr>
          </a:p>
        </p:txBody>
      </p:sp>
    </p:spTree>
    <p:extLst>
      <p:ext uri="{BB962C8B-B14F-4D97-AF65-F5344CB8AC3E}">
        <p14:creationId xmlns:p14="http://schemas.microsoft.com/office/powerpoint/2010/main" val="18794500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itchFamily="34" charset="0"/>
          <a:ea typeface="HGｺﾞｼｯｸM" pitchFamily="49" charset="-128"/>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4745" y="2732427"/>
            <a:ext cx="7598329" cy="1725067"/>
          </a:xfrm>
        </p:spPr>
        <p:txBody>
          <a:bodyPr/>
          <a:lstStyle/>
          <a:p>
            <a:pPr marL="182880" indent="0" eaLnBrk="1" hangingPunct="1">
              <a:lnSpc>
                <a:spcPts val="3000"/>
              </a:lnSpc>
              <a:buNone/>
              <a:defRPr/>
            </a:pPr>
            <a:r>
              <a:rPr lang="ja-JP" altLang="en-US" b="0" spc="-150" dirty="0">
                <a:solidFill>
                  <a:schemeClr val="tx1"/>
                </a:solidFill>
                <a:latin typeface="HGP創英角ｺﾞｼｯｸUB" panose="020B0900000000000000" pitchFamily="50" charset="-128"/>
                <a:ea typeface="HGP創英角ｺﾞｼｯｸUB" panose="020B0900000000000000" pitchFamily="50" charset="-128"/>
              </a:rPr>
              <a:t>　</a:t>
            </a:r>
            <a:r>
              <a:rPr lang="ja-JP" altLang="en-US" sz="6000" b="0" spc="-150" dirty="0">
                <a:solidFill>
                  <a:schemeClr val="tx1"/>
                </a:solidFill>
                <a:latin typeface="HGP創英角ｺﾞｼｯｸUB" panose="020B0900000000000000" pitchFamily="50" charset="-128"/>
                <a:ea typeface="HGP創英角ｺﾞｼｯｸUB" panose="020B0900000000000000" pitchFamily="50" charset="-128"/>
              </a:rPr>
              <a:t>女性の人権を守ろう</a:t>
            </a:r>
          </a:p>
        </p:txBody>
      </p:sp>
      <p:sp>
        <p:nvSpPr>
          <p:cNvPr id="2058" name="Rectangle 10"/>
          <p:cNvSpPr>
            <a:spLocks noChangeArrowheads="1"/>
          </p:cNvSpPr>
          <p:nvPr/>
        </p:nvSpPr>
        <p:spPr bwMode="auto">
          <a:xfrm>
            <a:off x="5202846" y="6168755"/>
            <a:ext cx="3600450" cy="457200"/>
          </a:xfrm>
          <a:prstGeom prst="rect">
            <a:avLst/>
          </a:prstGeom>
          <a:noFill/>
          <a:ln w="9525">
            <a:noFill/>
            <a:miter lim="800000"/>
            <a:headEnd/>
            <a:tailEnd/>
          </a:ln>
        </p:spPr>
        <p:txBody>
          <a:bodyPr>
            <a:spAutoFit/>
          </a:bodyPr>
          <a:lstStyle/>
          <a:p>
            <a:pPr fontAlgn="base">
              <a:spcBef>
                <a:spcPct val="20000"/>
              </a:spcBef>
              <a:spcAft>
                <a:spcPct val="0"/>
              </a:spcAft>
              <a:defRPr/>
            </a:pPr>
            <a:r>
              <a:rPr lang="ja-JP" altLang="en-US" sz="2400" dirty="0">
                <a:solidFill>
                  <a:prstClr val="black"/>
                </a:solidFill>
                <a:latin typeface="Comic Sans MS" panose="030F0702030302020204" pitchFamily="66" charset="0"/>
                <a:ea typeface="ＭＳ Ｐゴシック" panose="020B0600070205080204" pitchFamily="50" charset="-128"/>
              </a:rPr>
              <a:t>県教育庁人権同和教育課</a:t>
            </a:r>
          </a:p>
        </p:txBody>
      </p:sp>
      <p:sp>
        <p:nvSpPr>
          <p:cNvPr id="2" name="正方形/長方形 1"/>
          <p:cNvSpPr/>
          <p:nvPr/>
        </p:nvSpPr>
        <p:spPr>
          <a:xfrm>
            <a:off x="986647" y="374836"/>
            <a:ext cx="7154523" cy="646331"/>
          </a:xfrm>
          <a:prstGeom prst="rect">
            <a:avLst/>
          </a:prstGeom>
          <a:noFill/>
        </p:spPr>
        <p:txBody>
          <a:bodyPr wrap="none" lIns="91440" tIns="45720" rIns="91440" bIns="45720">
            <a:spAutoFit/>
          </a:bodyPr>
          <a:lstStyle/>
          <a:p>
            <a:pPr algn="ctr"/>
            <a:r>
              <a:rPr lang="ja-JP" altLang="en-US" sz="3600" u="sng" spc="-150" dirty="0">
                <a:ln w="0"/>
                <a:effectLst>
                  <a:outerShdw blurRad="38100" dist="19050" dir="2700000" algn="tl" rotWithShape="0">
                    <a:schemeClr val="dk1">
                      <a:alpha val="40000"/>
                    </a:schemeClr>
                  </a:outerShdw>
                </a:effectLst>
              </a:rPr>
              <a:t>人権同和教育課ｅ</a:t>
            </a:r>
            <a:r>
              <a:rPr lang="en-US" altLang="ja-JP" sz="3600" u="sng" spc="-150" dirty="0">
                <a:ln w="0"/>
                <a:effectLst>
                  <a:outerShdw blurRad="38100" dist="19050" dir="2700000" algn="tl" rotWithShape="0">
                    <a:schemeClr val="dk1">
                      <a:alpha val="40000"/>
                    </a:schemeClr>
                  </a:outerShdw>
                </a:effectLst>
              </a:rPr>
              <a:t>-</a:t>
            </a:r>
            <a:r>
              <a:rPr lang="ja-JP" altLang="en-US" sz="3600" u="sng" spc="-150" dirty="0">
                <a:ln w="0"/>
                <a:effectLst>
                  <a:outerShdw blurRad="38100" dist="19050" dir="2700000" algn="tl" rotWithShape="0">
                    <a:schemeClr val="dk1">
                      <a:alpha val="40000"/>
                    </a:schemeClr>
                  </a:outerShdw>
                </a:effectLst>
              </a:rPr>
              <a:t>コンテンツ </a:t>
            </a:r>
            <a:r>
              <a:rPr lang="en-US" altLang="ja-JP" sz="3600" u="sng" spc="-150" dirty="0">
                <a:ln w="0"/>
                <a:effectLst>
                  <a:outerShdw blurRad="38100" dist="19050" dir="2700000" algn="tl" rotWithShape="0">
                    <a:schemeClr val="dk1">
                      <a:alpha val="40000"/>
                    </a:schemeClr>
                  </a:outerShdw>
                </a:effectLst>
              </a:rPr>
              <a:t>No</a:t>
            </a:r>
            <a:r>
              <a:rPr lang="ja-JP" altLang="en-US" sz="3600" u="sng" spc="-150" dirty="0">
                <a:ln w="0"/>
                <a:effectLst>
                  <a:outerShdw blurRad="38100" dist="19050" dir="2700000" algn="tl" rotWithShape="0">
                    <a:schemeClr val="dk1">
                      <a:alpha val="40000"/>
                    </a:schemeClr>
                  </a:outerShdw>
                </a:effectLst>
              </a:rPr>
              <a:t>１</a:t>
            </a:r>
            <a:endParaRPr lang="ja-JP" altLang="en-US" sz="3600" b="0" u="sng" cap="none" spc="-150" dirty="0">
              <a:ln w="0"/>
              <a:solidFill>
                <a:schemeClr val="tx1"/>
              </a:solidFill>
              <a:effectLst>
                <a:outerShdw blurRad="38100" dist="19050" dir="2700000" algn="tl" rotWithShape="0">
                  <a:schemeClr val="dk1">
                    <a:alpha val="40000"/>
                  </a:schemeClr>
                </a:outerShdw>
              </a:effectLst>
            </a:endParaRP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367" y="3450748"/>
            <a:ext cx="2568136" cy="2458990"/>
          </a:xfrm>
          <a:prstGeom prst="rect">
            <a:avLst/>
          </a:prstGeom>
        </p:spPr>
      </p:pic>
    </p:spTree>
    <p:extLst>
      <p:ext uri="{BB962C8B-B14F-4D97-AF65-F5344CB8AC3E}">
        <p14:creationId xmlns:p14="http://schemas.microsoft.com/office/powerpoint/2010/main" val="386698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12246" y="1078916"/>
            <a:ext cx="8060577" cy="1538193"/>
          </a:xfrm>
          <a:prstGeom prst="roundRect">
            <a:avLst>
              <a:gd name="adj" fmla="val 17813"/>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　「自他を大切にする」教育の充実</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lang="ja-JP" altLang="en-US" sz="3200" dirty="0">
                <a:solidFill>
                  <a:schemeClr val="tx1"/>
                </a:solidFill>
                <a:latin typeface="BIZ UDゴシック" panose="020B0400000000000000" pitchFamily="49" charset="-128"/>
                <a:ea typeface="BIZ UDゴシック" panose="020B0400000000000000" pitchFamily="49" charset="-128"/>
              </a:rPr>
              <a:t>　⇒　人権教育の柱である</a:t>
            </a:r>
            <a:r>
              <a:rPr lang="ja-JP" altLang="en-US" sz="3200" dirty="0">
                <a:solidFill>
                  <a:srgbClr val="FF0000"/>
                </a:solidFill>
                <a:latin typeface="BIZ UDゴシック" panose="020B0400000000000000" pitchFamily="49" charset="-128"/>
                <a:ea typeface="BIZ UDゴシック" panose="020B0400000000000000" pitchFamily="49" charset="-128"/>
              </a:rPr>
              <a:t>人権尊重の理念</a:t>
            </a:r>
            <a:endParaRPr lang="en-US" altLang="ja-JP" sz="3200" dirty="0">
              <a:solidFill>
                <a:srgbClr val="FF0000"/>
              </a:solidFill>
              <a:latin typeface="BIZ UDゴシック" panose="020B0400000000000000" pitchFamily="49" charset="-128"/>
              <a:ea typeface="BIZ UDゴシック" panose="020B0400000000000000" pitchFamily="49" charset="-128"/>
            </a:endParaRPr>
          </a:p>
          <a:p>
            <a:r>
              <a:rPr lang="ja-JP" altLang="en-US" sz="3200" dirty="0">
                <a:solidFill>
                  <a:srgbClr val="FF0000"/>
                </a:solidFill>
                <a:latin typeface="BIZ UDゴシック" panose="020B0400000000000000" pitchFamily="49" charset="-128"/>
                <a:ea typeface="BIZ UDゴシック" panose="020B0400000000000000" pitchFamily="49" charset="-128"/>
              </a:rPr>
              <a:t>　　の具現化</a:t>
            </a:r>
            <a:r>
              <a:rPr lang="ja-JP" altLang="en-US" sz="3200" dirty="0">
                <a:solidFill>
                  <a:schemeClr val="tx1"/>
                </a:solidFill>
                <a:latin typeface="BIZ UDゴシック" panose="020B0400000000000000" pitchFamily="49" charset="-128"/>
                <a:ea typeface="BIZ UDゴシック" panose="020B0400000000000000" pitchFamily="49" charset="-128"/>
              </a:rPr>
              <a:t>を図ることが大切です。</a:t>
            </a:r>
            <a:endParaRPr lang="en-US" altLang="ja-JP" sz="3200" dirty="0">
              <a:solidFill>
                <a:schemeClr val="tx1"/>
              </a:solidFill>
              <a:latin typeface="BIZ UDゴシック" panose="020B0400000000000000" pitchFamily="49" charset="-128"/>
              <a:ea typeface="BIZ UDゴシック" panose="020B0400000000000000" pitchFamily="49" charset="-128"/>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2223" y="131287"/>
            <a:ext cx="1209189" cy="1344402"/>
          </a:xfrm>
          <a:prstGeom prst="rect">
            <a:avLst/>
          </a:prstGeom>
        </p:spPr>
      </p:pic>
      <p:sp>
        <p:nvSpPr>
          <p:cNvPr id="13" name="角丸四角形 12"/>
          <p:cNvSpPr/>
          <p:nvPr/>
        </p:nvSpPr>
        <p:spPr>
          <a:xfrm>
            <a:off x="266294" y="164793"/>
            <a:ext cx="6782206" cy="707885"/>
          </a:xfrm>
          <a:prstGeom prst="roundRect">
            <a:avLst>
              <a:gd name="adj" fmla="val 50000"/>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79702" y="164793"/>
            <a:ext cx="6043642" cy="707886"/>
          </a:xfrm>
          <a:prstGeom prst="rect">
            <a:avLst/>
          </a:prstGeom>
          <a:noFill/>
        </p:spPr>
        <p:txBody>
          <a:bodyPr wrap="none" lIns="91440" tIns="45720" rIns="91440" bIns="45720">
            <a:spAutoFit/>
          </a:bodyPr>
          <a:lstStyle/>
          <a:p>
            <a:pPr algn="ctr"/>
            <a:r>
              <a:rPr lang="ja-JP" altLang="en-US" sz="40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３　学校での取組について</a:t>
            </a:r>
          </a:p>
        </p:txBody>
      </p:sp>
      <p:sp>
        <p:nvSpPr>
          <p:cNvPr id="9" name="角丸四角形吹き出し 8"/>
          <p:cNvSpPr/>
          <p:nvPr/>
        </p:nvSpPr>
        <p:spPr>
          <a:xfrm>
            <a:off x="685368" y="2876671"/>
            <a:ext cx="7448982" cy="971485"/>
          </a:xfrm>
          <a:prstGeom prst="wedgeRoundRectCallout">
            <a:avLst>
              <a:gd name="adj1" fmla="val -3429"/>
              <a:gd name="adj2" fmla="val -65279"/>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prstClr val="black"/>
                </a:solidFill>
              </a:rPr>
              <a:t>　</a:t>
            </a:r>
            <a:r>
              <a:rPr lang="ja-JP" altLang="en-US" sz="2400" dirty="0">
                <a:solidFill>
                  <a:prstClr val="black"/>
                </a:solidFill>
                <a:latin typeface="BIZ UDPゴシック" panose="020B0400000000000000" pitchFamily="50" charset="-128"/>
                <a:ea typeface="BIZ UDPゴシック" panose="020B0400000000000000" pitchFamily="50" charset="-128"/>
              </a:rPr>
              <a:t>　「男女の人権の尊重」は，「性別にかかわりなく</a:t>
            </a:r>
            <a:r>
              <a:rPr lang="ja-JP" altLang="en-US" sz="2400" dirty="0">
                <a:solidFill>
                  <a:srgbClr val="FF0000"/>
                </a:solidFill>
                <a:latin typeface="BIZ UDPゴシック" panose="020B0400000000000000" pitchFamily="50" charset="-128"/>
                <a:ea typeface="BIZ UDPゴシック" panose="020B0400000000000000" pitchFamily="50" charset="-128"/>
              </a:rPr>
              <a:t>一人一人の人権が尊重される</a:t>
            </a:r>
            <a:r>
              <a:rPr lang="ja-JP" altLang="en-US" sz="2400" dirty="0">
                <a:solidFill>
                  <a:prstClr val="black"/>
                </a:solidFill>
                <a:latin typeface="BIZ UDPゴシック" panose="020B0400000000000000" pitchFamily="50" charset="-128"/>
                <a:ea typeface="BIZ UDPゴシック" panose="020B0400000000000000" pitchFamily="50" charset="-128"/>
              </a:rPr>
              <a:t>」ことを意味しています。</a:t>
            </a:r>
          </a:p>
        </p:txBody>
      </p:sp>
      <p:sp>
        <p:nvSpPr>
          <p:cNvPr id="10" name="角丸四角形 9"/>
          <p:cNvSpPr/>
          <p:nvPr/>
        </p:nvSpPr>
        <p:spPr>
          <a:xfrm>
            <a:off x="579702" y="4074672"/>
            <a:ext cx="8343581" cy="1509191"/>
          </a:xfrm>
          <a:prstGeom prst="roundRect">
            <a:avLst>
              <a:gd name="adj" fmla="val 19042"/>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　男女共同参画社会の形成に向けた</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dirty="0">
                <a:solidFill>
                  <a:srgbClr val="FF0000"/>
                </a:solidFill>
                <a:latin typeface="BIZ UDゴシック" panose="020B0400000000000000" pitchFamily="49" charset="-128"/>
                <a:ea typeface="BIZ UDゴシック" panose="020B0400000000000000" pitchFamily="49" charset="-128"/>
              </a:rPr>
              <a:t>固定的性別役割分担意識の解消</a:t>
            </a:r>
            <a:r>
              <a:rPr lang="ja-JP" altLang="en-US" sz="3200" dirty="0">
                <a:solidFill>
                  <a:schemeClr val="tx1"/>
                </a:solidFill>
                <a:latin typeface="BIZ UDゴシック" panose="020B0400000000000000" pitchFamily="49" charset="-128"/>
                <a:ea typeface="BIZ UDゴシック" panose="020B0400000000000000" pitchFamily="49" charset="-128"/>
              </a:rPr>
              <a:t>，</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dirty="0">
                <a:solidFill>
                  <a:srgbClr val="FF0000"/>
                </a:solidFill>
                <a:latin typeface="BIZ UDゴシック" panose="020B0400000000000000" pitchFamily="49" charset="-128"/>
                <a:ea typeface="BIZ UDゴシック" panose="020B0400000000000000" pitchFamily="49" charset="-128"/>
              </a:rPr>
              <a:t>教育・学習の推進</a:t>
            </a:r>
            <a:r>
              <a:rPr lang="ja-JP" altLang="en-US" sz="3200" dirty="0">
                <a:solidFill>
                  <a:schemeClr val="tx1"/>
                </a:solidFill>
                <a:latin typeface="BIZ UDゴシック" panose="020B0400000000000000" pitchFamily="49" charset="-128"/>
                <a:ea typeface="BIZ UDゴシック" panose="020B0400000000000000" pitchFamily="49" charset="-128"/>
              </a:rPr>
              <a:t>を図ることが大切です。</a:t>
            </a:r>
            <a:endParaRPr kumimoji="1" lang="ja-JP" altLang="en-US" sz="1600" dirty="0"/>
          </a:p>
        </p:txBody>
      </p:sp>
      <p:sp>
        <p:nvSpPr>
          <p:cNvPr id="15" name="角丸四角形吹き出し 14"/>
          <p:cNvSpPr/>
          <p:nvPr/>
        </p:nvSpPr>
        <p:spPr>
          <a:xfrm>
            <a:off x="1894558" y="5810379"/>
            <a:ext cx="6745721" cy="971485"/>
          </a:xfrm>
          <a:prstGeom prst="wedgeRoundRectCallout">
            <a:avLst>
              <a:gd name="adj1" fmla="val -38675"/>
              <a:gd name="adj2" fmla="val -71162"/>
              <a:gd name="adj3" fmla="val 16667"/>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prstClr val="black"/>
                </a:solidFill>
              </a:rPr>
              <a:t>　</a:t>
            </a:r>
            <a:r>
              <a:rPr lang="ja-JP" altLang="en-US" sz="2400" b="1" dirty="0">
                <a:solidFill>
                  <a:prstClr val="black"/>
                </a:solidFill>
              </a:rPr>
              <a:t>  学校教育における男女共同参画の推進，性の多様性についての理解促進等に努めましょう！</a:t>
            </a:r>
          </a:p>
        </p:txBody>
      </p:sp>
    </p:spTree>
    <p:extLst>
      <p:ext uri="{BB962C8B-B14F-4D97-AF65-F5344CB8AC3E}">
        <p14:creationId xmlns:p14="http://schemas.microsoft.com/office/powerpoint/2010/main" val="3869627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03142" y="419100"/>
            <a:ext cx="3754508" cy="615784"/>
          </a:xfrm>
          <a:prstGeom prst="roundRect">
            <a:avLst>
              <a:gd name="adj" fmla="val 26364"/>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tx1"/>
                </a:solidFill>
                <a:latin typeface="BIZ UDPゴシック" panose="020B0400000000000000" pitchFamily="50" charset="-128"/>
                <a:ea typeface="BIZ UDPゴシック" panose="020B0400000000000000" pitchFamily="50" charset="-128"/>
              </a:rPr>
              <a:t>推進上のポイント</a:t>
            </a:r>
            <a:endParaRPr kumimoji="1" lang="ja-JP" altLang="en-US" sz="3600"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303142" y="1887672"/>
            <a:ext cx="8669408" cy="41773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tx1"/>
                </a:solidFill>
                <a:effectLst>
                  <a:outerShdw blurRad="50800" dist="50800" dir="5400000" algn="ctr" rotWithShape="0">
                    <a:srgbClr val="FFFF00"/>
                  </a:outerShdw>
                </a:effectLst>
                <a:latin typeface="BIZ UDPゴシック" panose="020B0400000000000000" pitchFamily="50" charset="-128"/>
                <a:ea typeface="BIZ UDPゴシック" panose="020B0400000000000000" pitchFamily="50" charset="-128"/>
              </a:rPr>
              <a:t>①　推進体制づくり</a:t>
            </a:r>
            <a:endParaRPr lang="en-US" altLang="ja-JP" sz="3600" dirty="0">
              <a:solidFill>
                <a:schemeClr val="tx1"/>
              </a:solidFill>
              <a:effectLst>
                <a:outerShdw blurRad="50800" dist="50800" dir="5400000" algn="ctr" rotWithShape="0">
                  <a:srgbClr val="FFFF00"/>
                </a:outerShdw>
              </a:effectLst>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　人権同和教育の全体計画・年間指導計画</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a:t>
            </a:r>
            <a:r>
              <a:rPr lang="ja-JP" altLang="en-US" sz="3200" dirty="0" err="1">
                <a:solidFill>
                  <a:schemeClr val="tx1"/>
                </a:solidFill>
                <a:latin typeface="BIZ UDPゴシック" panose="020B0400000000000000" pitchFamily="50" charset="-128"/>
                <a:ea typeface="BIZ UDPゴシック" panose="020B0400000000000000" pitchFamily="50" charset="-128"/>
              </a:rPr>
              <a:t>への</a:t>
            </a:r>
            <a:r>
              <a:rPr lang="ja-JP" altLang="en-US" sz="3200" dirty="0">
                <a:solidFill>
                  <a:schemeClr val="tx1"/>
                </a:solidFill>
                <a:latin typeface="BIZ UDPゴシック" panose="020B0400000000000000" pitchFamily="50" charset="-128"/>
                <a:ea typeface="BIZ UDPゴシック" panose="020B0400000000000000" pitchFamily="50" charset="-128"/>
              </a:rPr>
              <a:t>位置付け　</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　推進組織の確立</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3600" dirty="0">
                <a:solidFill>
                  <a:schemeClr val="tx1"/>
                </a:solidFill>
                <a:effectLst>
                  <a:outerShdw blurRad="50800" dist="50800" dir="5400000" algn="ctr" rotWithShape="0">
                    <a:srgbClr val="FFFF00"/>
                  </a:outerShdw>
                </a:effectLst>
                <a:latin typeface="BIZ UDPゴシック" panose="020B0400000000000000" pitchFamily="50" charset="-128"/>
                <a:ea typeface="BIZ UDPゴシック" panose="020B0400000000000000" pitchFamily="50" charset="-128"/>
              </a:rPr>
              <a:t>②　指導方法の工夫</a:t>
            </a:r>
            <a:endParaRPr lang="en-US" altLang="ja-JP" sz="3600" dirty="0">
              <a:solidFill>
                <a:schemeClr val="tx1"/>
              </a:solidFill>
              <a:effectLst>
                <a:outerShdw blurRad="50800" dist="50800" dir="5400000" algn="ctr" rotWithShape="0">
                  <a:srgbClr val="FFFF00"/>
                </a:outerShdw>
              </a:effectLst>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　</a:t>
            </a:r>
            <a:r>
              <a:rPr lang="ja-JP" altLang="en-US" sz="3200" spc="-150" dirty="0">
                <a:solidFill>
                  <a:schemeClr val="tx1"/>
                </a:solidFill>
                <a:latin typeface="BIZ UDPゴシック" panose="020B0400000000000000" pitchFamily="50" charset="-128"/>
                <a:ea typeface="BIZ UDPゴシック" panose="020B0400000000000000" pitchFamily="50" charset="-128"/>
              </a:rPr>
              <a:t>教育活動全体での意図的，計画的な指導</a:t>
            </a:r>
            <a:endParaRPr lang="en-US" altLang="ja-JP" sz="3200" spc="-150" dirty="0">
              <a:solidFill>
                <a:schemeClr val="tx1"/>
              </a:solidFill>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　指導方法や指導体制における配慮</a:t>
            </a:r>
            <a:endParaRPr lang="en-US" altLang="ja-JP" sz="3200" dirty="0">
              <a:solidFill>
                <a:schemeClr val="tx1"/>
              </a:solidFill>
              <a:latin typeface="BIZ UDPゴシック" panose="020B0400000000000000" pitchFamily="50" charset="-128"/>
              <a:ea typeface="BIZ UDPゴシック" panose="020B0400000000000000" pitchFamily="50" charset="-128"/>
            </a:endParaRPr>
          </a:p>
        </p:txBody>
      </p:sp>
      <p:pic>
        <p:nvPicPr>
          <p:cNvPr id="8" name="図 7"/>
          <p:cNvPicPr/>
          <p:nvPr/>
        </p:nvPicPr>
        <p:blipFill>
          <a:blip r:embed="rId3" cstate="print">
            <a:extLst>
              <a:ext uri="{28A0092B-C50C-407E-A947-70E740481C1C}">
                <a14:useLocalDpi xmlns:a14="http://schemas.microsoft.com/office/drawing/2010/main" val="0"/>
              </a:ext>
            </a:extLst>
          </a:blip>
          <a:stretch>
            <a:fillRect/>
          </a:stretch>
        </p:blipFill>
        <p:spPr>
          <a:xfrm>
            <a:off x="6096145" y="419100"/>
            <a:ext cx="2285855" cy="1515336"/>
          </a:xfrm>
          <a:prstGeom prst="rect">
            <a:avLst/>
          </a:prstGeom>
        </p:spPr>
      </p:pic>
    </p:spTree>
    <p:extLst>
      <p:ext uri="{BB962C8B-B14F-4D97-AF65-F5344CB8AC3E}">
        <p14:creationId xmlns:p14="http://schemas.microsoft.com/office/powerpoint/2010/main" val="51802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400050" y="504206"/>
            <a:ext cx="3695701" cy="615784"/>
          </a:xfrm>
          <a:prstGeom prst="roundRect">
            <a:avLst>
              <a:gd name="adj" fmla="val 26364"/>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tx1"/>
                </a:solidFill>
                <a:latin typeface="BIZ UDPゴシック" panose="020B0400000000000000" pitchFamily="50" charset="-128"/>
                <a:ea typeface="BIZ UDPゴシック" panose="020B0400000000000000" pitchFamily="50" charset="-128"/>
              </a:rPr>
              <a:t>推進上のポイント</a:t>
            </a:r>
            <a:endParaRPr kumimoji="1" lang="ja-JP" altLang="en-US" sz="3600"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p:cNvSpPr/>
          <p:nvPr/>
        </p:nvSpPr>
        <p:spPr>
          <a:xfrm>
            <a:off x="400050" y="1542664"/>
            <a:ext cx="8382000" cy="50295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solidFill>
                  <a:schemeClr val="tx1"/>
                </a:solidFill>
                <a:effectLst>
                  <a:outerShdw blurRad="50800" dist="50800" dir="5400000" algn="ctr" rotWithShape="0">
                    <a:srgbClr val="FFFF00"/>
                  </a:outerShdw>
                </a:effectLst>
                <a:latin typeface="BIZ UDPゴシック" panose="020B0400000000000000" pitchFamily="50" charset="-128"/>
                <a:ea typeface="BIZ UDPゴシック" panose="020B0400000000000000" pitchFamily="50" charset="-128"/>
              </a:rPr>
              <a:t>③　男女平等意識を高める環境づくり</a:t>
            </a:r>
            <a:endParaRPr lang="en-US" altLang="ja-JP" sz="3600" dirty="0">
              <a:solidFill>
                <a:schemeClr val="tx1"/>
              </a:solidFill>
              <a:effectLst>
                <a:outerShdw blurRad="50800" dist="50800" dir="5400000" algn="ctr" rotWithShape="0">
                  <a:srgbClr val="FFFF00"/>
                </a:outerShdw>
              </a:effectLst>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　日常生活の中で，価値観の形成に影響</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を与えている事柄の点検，見直し</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　人権尊重の視点に立った学級経営</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endParaRPr lang="en-US" altLang="ja-JP" sz="2400" dirty="0">
              <a:solidFill>
                <a:schemeClr val="tx1"/>
              </a:solidFill>
              <a:latin typeface="BIZ UDPゴシック" panose="020B0400000000000000" pitchFamily="50" charset="-128"/>
              <a:ea typeface="BIZ UDPゴシック" panose="020B0400000000000000" pitchFamily="50" charset="-128"/>
            </a:endParaRPr>
          </a:p>
          <a:p>
            <a:r>
              <a:rPr lang="ja-JP" altLang="en-US" sz="3600" dirty="0">
                <a:solidFill>
                  <a:schemeClr val="tx1"/>
                </a:solidFill>
                <a:effectLst>
                  <a:outerShdw blurRad="50800" dist="50800" dir="5400000" algn="ctr" rotWithShape="0">
                    <a:srgbClr val="FFFF00"/>
                  </a:outerShdw>
                </a:effectLst>
                <a:latin typeface="BIZ UDPゴシック" panose="020B0400000000000000" pitchFamily="50" charset="-128"/>
                <a:ea typeface="BIZ UDPゴシック" panose="020B0400000000000000" pitchFamily="50" charset="-128"/>
              </a:rPr>
              <a:t>④　研修の充実</a:t>
            </a:r>
            <a:endParaRPr lang="en-US" altLang="ja-JP" sz="3600" dirty="0">
              <a:solidFill>
                <a:schemeClr val="tx1"/>
              </a:solidFill>
              <a:effectLst>
                <a:outerShdw blurRad="50800" dist="50800" dir="5400000" algn="ctr" rotWithShape="0">
                  <a:srgbClr val="FFFF00"/>
                </a:outerShdw>
              </a:effectLst>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　男女共同参画社会の実現に向けた認識</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　男女平等意識の醸成</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　指導力の向上（学習指導・生徒指導・</a:t>
            </a:r>
            <a:endParaRPr lang="en-US" altLang="ja-JP" sz="3200" dirty="0">
              <a:solidFill>
                <a:schemeClr val="tx1"/>
              </a:solidFill>
              <a:latin typeface="BIZ UDPゴシック" panose="020B0400000000000000" pitchFamily="50" charset="-128"/>
              <a:ea typeface="BIZ UDPゴシック" panose="020B0400000000000000" pitchFamily="50" charset="-128"/>
            </a:endParaRPr>
          </a:p>
          <a:p>
            <a:r>
              <a:rPr lang="ja-JP" altLang="en-US" sz="3200" dirty="0">
                <a:solidFill>
                  <a:schemeClr val="tx1"/>
                </a:solidFill>
                <a:latin typeface="BIZ UDPゴシック" panose="020B0400000000000000" pitchFamily="50" charset="-128"/>
                <a:ea typeface="BIZ UDPゴシック" panose="020B0400000000000000" pitchFamily="50" charset="-128"/>
              </a:rPr>
              <a:t>　　　進路指導等）</a:t>
            </a:r>
            <a:endParaRPr lang="en-US" altLang="ja-JP" sz="3200" dirty="0">
              <a:solidFill>
                <a:schemeClr val="tx1"/>
              </a:solidFill>
              <a:latin typeface="BIZ UDPゴシック" panose="020B0400000000000000" pitchFamily="50" charset="-128"/>
              <a:ea typeface="BIZ UDPゴシック" panose="020B0400000000000000" pitchFamily="50" charset="-128"/>
            </a:endParaRPr>
          </a:p>
        </p:txBody>
      </p:sp>
      <p:pic>
        <p:nvPicPr>
          <p:cNvPr id="8" name="Picture 2" descr="C:\Users\00693952\Desktop\画像・イラスト\仲間・地域・社会\相談\image-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3886" y="81532"/>
            <a:ext cx="1512168" cy="146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77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66699" y="437298"/>
            <a:ext cx="2654264" cy="615784"/>
          </a:xfrm>
          <a:prstGeom prst="roundRect">
            <a:avLst>
              <a:gd name="adj" fmla="val 26364"/>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a:solidFill>
                  <a:schemeClr val="tx1"/>
                </a:solidFill>
              </a:rPr>
              <a:t>具体的取組</a:t>
            </a:r>
          </a:p>
        </p:txBody>
      </p:sp>
      <p:sp>
        <p:nvSpPr>
          <p:cNvPr id="11" name="円/楕円 10"/>
          <p:cNvSpPr/>
          <p:nvPr/>
        </p:nvSpPr>
        <p:spPr>
          <a:xfrm>
            <a:off x="432441" y="4049908"/>
            <a:ext cx="3679000" cy="2280668"/>
          </a:xfrm>
          <a:prstGeom prst="ellipse">
            <a:avLst/>
          </a:prstGeom>
          <a:solidFill>
            <a:srgbClr val="FEB0B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BIZ UDゴシック" panose="020B0400000000000000" pitchFamily="49" charset="-128"/>
                <a:ea typeface="BIZ UDゴシック" panose="020B0400000000000000" pitchFamily="49" charset="-128"/>
              </a:rPr>
              <a:t>総合的な</a:t>
            </a:r>
            <a:endParaRPr kumimoji="1" lang="en-US" altLang="ja-JP" sz="36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3600" dirty="0">
                <a:solidFill>
                  <a:schemeClr val="tx1"/>
                </a:solidFill>
                <a:latin typeface="BIZ UDゴシック" panose="020B0400000000000000" pitchFamily="49" charset="-128"/>
                <a:ea typeface="BIZ UDゴシック" panose="020B0400000000000000" pitchFamily="49" charset="-128"/>
              </a:rPr>
              <a:t>学習の時間</a:t>
            </a:r>
          </a:p>
        </p:txBody>
      </p:sp>
      <p:sp>
        <p:nvSpPr>
          <p:cNvPr id="12" name="円/楕円 11"/>
          <p:cNvSpPr/>
          <p:nvPr/>
        </p:nvSpPr>
        <p:spPr>
          <a:xfrm>
            <a:off x="4942644" y="4049908"/>
            <a:ext cx="3679000" cy="2280668"/>
          </a:xfrm>
          <a:prstGeom prst="ellipse">
            <a:avLst/>
          </a:pr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BIZ UDゴシック" panose="020B0400000000000000" pitchFamily="49" charset="-128"/>
                <a:ea typeface="BIZ UDゴシック" panose="020B0400000000000000" pitchFamily="49" charset="-128"/>
              </a:rPr>
              <a:t>特別活動</a:t>
            </a:r>
          </a:p>
        </p:txBody>
      </p:sp>
      <p:sp>
        <p:nvSpPr>
          <p:cNvPr id="8" name="円/楕円 7"/>
          <p:cNvSpPr/>
          <p:nvPr/>
        </p:nvSpPr>
        <p:spPr>
          <a:xfrm>
            <a:off x="2605159" y="1721113"/>
            <a:ext cx="3843767" cy="2798624"/>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a:p>
            <a:pPr algn="ctr"/>
            <a:endParaRPr lang="en-US" altLang="ja-JP" sz="3200" dirty="0"/>
          </a:p>
          <a:p>
            <a:pPr algn="ctr"/>
            <a:r>
              <a:rPr lang="ja-JP" altLang="en-US" sz="3600" dirty="0">
                <a:solidFill>
                  <a:schemeClr val="tx1"/>
                </a:solidFill>
                <a:latin typeface="BIZ UDゴシック" panose="020B0400000000000000" pitchFamily="49" charset="-128"/>
                <a:ea typeface="BIZ UDゴシック" panose="020B0400000000000000" pitchFamily="49" charset="-128"/>
              </a:rPr>
              <a:t>生活・社会</a:t>
            </a:r>
            <a:endParaRPr lang="en-US" altLang="ja-JP" sz="3600" dirty="0">
              <a:solidFill>
                <a:schemeClr val="tx1"/>
              </a:solidFill>
              <a:latin typeface="BIZ UDゴシック" panose="020B0400000000000000" pitchFamily="49" charset="-128"/>
              <a:ea typeface="BIZ UDゴシック" panose="020B0400000000000000" pitchFamily="49" charset="-128"/>
            </a:endParaRPr>
          </a:p>
          <a:p>
            <a:pPr algn="ctr"/>
            <a:r>
              <a:rPr lang="ja-JP" altLang="en-US" sz="3600" dirty="0">
                <a:solidFill>
                  <a:schemeClr val="tx1"/>
                </a:solidFill>
                <a:latin typeface="BIZ UDゴシック" panose="020B0400000000000000" pitchFamily="49" charset="-128"/>
                <a:ea typeface="BIZ UDゴシック" panose="020B0400000000000000" pitchFamily="49" charset="-128"/>
              </a:rPr>
              <a:t>家庭・道徳等</a:t>
            </a:r>
            <a:endParaRPr kumimoji="1" lang="ja-JP" altLang="en-US" sz="3600" dirty="0">
              <a:solidFill>
                <a:schemeClr val="tx1"/>
              </a:solidFill>
              <a:latin typeface="BIZ UDゴシック" panose="020B0400000000000000" pitchFamily="49" charset="-128"/>
              <a:ea typeface="BIZ UDゴシック" panose="020B0400000000000000" pitchFamily="49" charset="-128"/>
            </a:endParaRPr>
          </a:p>
        </p:txBody>
      </p:sp>
      <p:sp>
        <p:nvSpPr>
          <p:cNvPr id="2" name="正方形/長方形 1"/>
          <p:cNvSpPr/>
          <p:nvPr/>
        </p:nvSpPr>
        <p:spPr>
          <a:xfrm>
            <a:off x="3538728" y="1903729"/>
            <a:ext cx="1945031" cy="647766"/>
          </a:xfrm>
          <a:prstGeom prst="rect">
            <a:avLst/>
          </a:prstGeom>
          <a:solidFill>
            <a:schemeClr val="accent4">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BIZ UDゴシック" panose="020B0400000000000000" pitchFamily="49" charset="-128"/>
                <a:ea typeface="BIZ UDゴシック" panose="020B0400000000000000" pitchFamily="49" charset="-128"/>
              </a:rPr>
              <a:t>各教科</a:t>
            </a:r>
          </a:p>
        </p:txBody>
      </p:sp>
      <p:sp>
        <p:nvSpPr>
          <p:cNvPr id="9" name="四角形吹き出し 8"/>
          <p:cNvSpPr/>
          <p:nvPr/>
        </p:nvSpPr>
        <p:spPr>
          <a:xfrm>
            <a:off x="6223039" y="527423"/>
            <a:ext cx="2823662" cy="1789157"/>
          </a:xfrm>
          <a:prstGeom prst="wedgeRectCallout">
            <a:avLst>
              <a:gd name="adj1" fmla="val -1266"/>
              <a:gd name="adj2" fmla="val 782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a:t>
            </a:r>
            <a:r>
              <a:rPr lang="ja-JP" altLang="en-US" sz="2800" dirty="0">
                <a:solidFill>
                  <a:schemeClr val="tx1"/>
                </a:solidFill>
              </a:rPr>
              <a:t>教育活動全体を通じて取り組みましょう！</a:t>
            </a:r>
            <a:endParaRPr lang="ja-JP" altLang="en-US" sz="2800" dirty="0">
              <a:solidFill>
                <a:schemeClr val="tx1"/>
              </a:solidFill>
              <a:latin typeface="BIZ UDPゴシック" panose="020B0400000000000000" pitchFamily="50" charset="-128"/>
              <a:ea typeface="BIZ UDPゴシック" panose="020B0400000000000000" pitchFamily="50" charset="-128"/>
            </a:endParaRPr>
          </a:p>
        </p:txBody>
      </p:sp>
      <p:pic>
        <p:nvPicPr>
          <p:cNvPr id="13" name="図 12"/>
          <p:cNvPicPr>
            <a:picLocks noChangeAspect="1"/>
          </p:cNvPicPr>
          <p:nvPr/>
        </p:nvPicPr>
        <p:blipFill>
          <a:blip r:embed="rId3"/>
          <a:stretch>
            <a:fillRect/>
          </a:stretch>
        </p:blipFill>
        <p:spPr>
          <a:xfrm>
            <a:off x="6892764" y="2650596"/>
            <a:ext cx="2267500" cy="1180599"/>
          </a:xfrm>
          <a:prstGeom prst="rect">
            <a:avLst/>
          </a:prstGeom>
        </p:spPr>
      </p:pic>
    </p:spTree>
    <p:extLst>
      <p:ext uri="{BB962C8B-B14F-4D97-AF65-F5344CB8AC3E}">
        <p14:creationId xmlns:p14="http://schemas.microsoft.com/office/powerpoint/2010/main" val="77302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吹き出し 2"/>
          <p:cNvSpPr/>
          <p:nvPr/>
        </p:nvSpPr>
        <p:spPr>
          <a:xfrm>
            <a:off x="221031" y="361078"/>
            <a:ext cx="6724651" cy="1326900"/>
          </a:xfrm>
          <a:prstGeom prst="wedgeRectCallout">
            <a:avLst>
              <a:gd name="adj1" fmla="val 55105"/>
              <a:gd name="adj2" fmla="val 102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rPr>
              <a:t>　</a:t>
            </a:r>
            <a:r>
              <a:rPr lang="ja-JP" altLang="en-US" sz="2400" b="1" dirty="0">
                <a:solidFill>
                  <a:srgbClr val="C00000"/>
                </a:solidFill>
                <a:latin typeface="BIZ UDPゴシック" panose="020B0400000000000000" pitchFamily="50" charset="-128"/>
                <a:ea typeface="BIZ UDPゴシック" panose="020B0400000000000000" pitchFamily="50" charset="-128"/>
              </a:rPr>
              <a:t>「学校への男女共同参画お届けセミナー」</a:t>
            </a:r>
            <a:r>
              <a:rPr lang="ja-JP" altLang="en-US" sz="2400" dirty="0">
                <a:solidFill>
                  <a:schemeClr val="tx1"/>
                </a:solidFill>
                <a:latin typeface="BIZ UDPゴシック" panose="020B0400000000000000" pitchFamily="50" charset="-128"/>
                <a:ea typeface="BIZ UDPゴシック" panose="020B0400000000000000" pitchFamily="50" charset="-128"/>
              </a:rPr>
              <a:t>や，</a:t>
            </a:r>
            <a:r>
              <a:rPr lang="ja-JP" altLang="en-US" sz="2400" b="1" dirty="0">
                <a:solidFill>
                  <a:srgbClr val="C00000"/>
                </a:solidFill>
                <a:latin typeface="BIZ UDPゴシック" panose="020B0400000000000000" pitchFamily="50" charset="-128"/>
                <a:ea typeface="BIZ UDPゴシック" panose="020B0400000000000000" pitchFamily="50" charset="-128"/>
              </a:rPr>
              <a:t>「子どもたちの男女共同参画学びの広場事業」</a:t>
            </a:r>
            <a:r>
              <a:rPr lang="ja-JP" altLang="en-US" sz="2400" dirty="0">
                <a:solidFill>
                  <a:schemeClr val="tx1"/>
                </a:solidFill>
                <a:latin typeface="BIZ UDPゴシック" panose="020B0400000000000000" pitchFamily="50" charset="-128"/>
                <a:ea typeface="BIZ UDPゴシック" panose="020B0400000000000000" pitchFamily="50" charset="-128"/>
              </a:rPr>
              <a:t>を積極的に活用しましょう！</a:t>
            </a:r>
          </a:p>
        </p:txBody>
      </p:sp>
      <p:pic>
        <p:nvPicPr>
          <p:cNvPr id="4" name="図 3"/>
          <p:cNvPicPr>
            <a:picLocks noChangeAspect="1"/>
          </p:cNvPicPr>
          <p:nvPr/>
        </p:nvPicPr>
        <p:blipFill>
          <a:blip r:embed="rId3"/>
          <a:stretch>
            <a:fillRect/>
          </a:stretch>
        </p:blipFill>
        <p:spPr>
          <a:xfrm>
            <a:off x="7006293" y="507379"/>
            <a:ext cx="2267500" cy="1180599"/>
          </a:xfrm>
          <a:prstGeom prst="rect">
            <a:avLst/>
          </a:prstGeom>
        </p:spPr>
      </p:pic>
      <p:sp>
        <p:nvSpPr>
          <p:cNvPr id="7" name="角丸四角形 6"/>
          <p:cNvSpPr/>
          <p:nvPr/>
        </p:nvSpPr>
        <p:spPr>
          <a:xfrm>
            <a:off x="624289" y="1890222"/>
            <a:ext cx="7845341" cy="2261937"/>
          </a:xfrm>
          <a:prstGeom prst="roundRect">
            <a:avLst/>
          </a:prstGeom>
          <a:solidFill>
            <a:srgbClr val="FFEBFB"/>
          </a:solidFill>
          <a:ln>
            <a:solidFill>
              <a:srgbClr val="FEB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C00000"/>
                </a:solidFill>
                <a:latin typeface="BIZ UDPゴシック" panose="020B0400000000000000" pitchFamily="50" charset="-128"/>
                <a:ea typeface="BIZ UDPゴシック" panose="020B0400000000000000" pitchFamily="50" charset="-128"/>
              </a:rPr>
              <a:t>「学校への男女共同参画お届けセミナー」</a:t>
            </a:r>
            <a:endParaRPr lang="en-US" altLang="ja-JP" sz="2800" b="1" dirty="0">
              <a:solidFill>
                <a:srgbClr val="C00000"/>
              </a:solidFill>
              <a:latin typeface="BIZ UDPゴシック" panose="020B0400000000000000" pitchFamily="50" charset="-128"/>
              <a:ea typeface="BIZ UDPゴシック" panose="020B0400000000000000" pitchFamily="50" charset="-128"/>
            </a:endParaRPr>
          </a:p>
          <a:p>
            <a:pPr algn="ctr"/>
            <a:r>
              <a:rPr lang="ja-JP" altLang="en-US" sz="2400" b="1" dirty="0">
                <a:solidFill>
                  <a:srgbClr val="329442"/>
                </a:solidFill>
                <a:latin typeface="BIZ UDPゴシック" panose="020B0400000000000000" pitchFamily="50" charset="-128"/>
                <a:ea typeface="BIZ UDPゴシック" panose="020B0400000000000000" pitchFamily="50" charset="-128"/>
              </a:rPr>
              <a:t>高等学校</a:t>
            </a:r>
            <a:r>
              <a:rPr kumimoji="1" lang="ja-JP" altLang="en-US" sz="2400" b="1" dirty="0">
                <a:solidFill>
                  <a:srgbClr val="329442"/>
                </a:solidFill>
                <a:latin typeface="BIZ UDPゴシック" panose="020B0400000000000000" pitchFamily="50" charset="-128"/>
                <a:ea typeface="BIZ UDPゴシック" panose="020B0400000000000000" pitchFamily="50" charset="-128"/>
              </a:rPr>
              <a:t>対象</a:t>
            </a:r>
            <a:endParaRPr kumimoji="1" lang="en-US" altLang="ja-JP" sz="2400" b="1" dirty="0">
              <a:solidFill>
                <a:srgbClr val="329442"/>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　学校における教育活動や研修会等に，講師を派遣</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r>
              <a:rPr lang="ja-JP" altLang="en-US" sz="2400" b="1" dirty="0">
                <a:solidFill>
                  <a:schemeClr val="tx1"/>
                </a:solidFill>
                <a:latin typeface="BIZ UDPゴシック" panose="020B0400000000000000" pitchFamily="50" charset="-128"/>
                <a:ea typeface="BIZ UDPゴシック" panose="020B0400000000000000" pitchFamily="50" charset="-128"/>
              </a:rPr>
              <a:t>　例）「デート</a:t>
            </a:r>
            <a:r>
              <a:rPr lang="en-US" altLang="ja-JP" sz="2400" b="1" dirty="0">
                <a:solidFill>
                  <a:schemeClr val="tx1"/>
                </a:solidFill>
                <a:latin typeface="BIZ UDPゴシック" panose="020B0400000000000000" pitchFamily="50" charset="-128"/>
                <a:ea typeface="BIZ UDPゴシック" panose="020B0400000000000000" pitchFamily="50" charset="-128"/>
              </a:rPr>
              <a:t>DV</a:t>
            </a:r>
            <a:r>
              <a:rPr lang="ja-JP" altLang="en-US" sz="2400" b="1" dirty="0">
                <a:solidFill>
                  <a:schemeClr val="tx1"/>
                </a:solidFill>
                <a:latin typeface="BIZ UDPゴシック" panose="020B0400000000000000" pitchFamily="50" charset="-128"/>
                <a:ea typeface="BIZ UDPゴシック" panose="020B0400000000000000" pitchFamily="50" charset="-128"/>
              </a:rPr>
              <a:t>」「男女共同参画と多様性」</a:t>
            </a:r>
            <a:endParaRPr lang="en-US" altLang="ja-JP" sz="2400" b="1" dirty="0">
              <a:solidFill>
                <a:schemeClr val="tx1"/>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　　 　「性の理解」「メディアリテラシー」等</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8" name="角丸四角形 7"/>
          <p:cNvSpPr/>
          <p:nvPr/>
        </p:nvSpPr>
        <p:spPr>
          <a:xfrm>
            <a:off x="589999" y="4354403"/>
            <a:ext cx="7845341" cy="2261937"/>
          </a:xfrm>
          <a:prstGeom prst="roundRect">
            <a:avLst/>
          </a:prstGeom>
          <a:solidFill>
            <a:srgbClr val="FFEBFB"/>
          </a:solidFill>
          <a:ln>
            <a:solidFill>
              <a:srgbClr val="FEB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C00000"/>
                </a:solidFill>
                <a:latin typeface="BIZ UDPゴシック" panose="020B0400000000000000" pitchFamily="50" charset="-128"/>
                <a:ea typeface="BIZ UDPゴシック" panose="020B0400000000000000" pitchFamily="50" charset="-128"/>
              </a:rPr>
              <a:t>「子どもたちの男女共同参画学びの広場事業」</a:t>
            </a:r>
            <a:endParaRPr lang="en-US" altLang="ja-JP" sz="2800" b="1" dirty="0">
              <a:solidFill>
                <a:srgbClr val="C00000"/>
              </a:solidFill>
              <a:latin typeface="BIZ UDPゴシック" panose="020B0400000000000000" pitchFamily="50" charset="-128"/>
              <a:ea typeface="BIZ UDPゴシック" panose="020B0400000000000000" pitchFamily="50" charset="-128"/>
            </a:endParaRPr>
          </a:p>
          <a:p>
            <a:pPr algn="ctr"/>
            <a:r>
              <a:rPr lang="ja-JP" altLang="en-US" sz="2400" b="1" dirty="0">
                <a:solidFill>
                  <a:srgbClr val="329442"/>
                </a:solidFill>
                <a:latin typeface="BIZ UDPゴシック" panose="020B0400000000000000" pitchFamily="50" charset="-128"/>
                <a:ea typeface="BIZ UDPゴシック" panose="020B0400000000000000" pitchFamily="50" charset="-128"/>
              </a:rPr>
              <a:t>小・中学校対象</a:t>
            </a:r>
            <a:endParaRPr lang="en-US" altLang="ja-JP" sz="2400" b="1" dirty="0">
              <a:solidFill>
                <a:srgbClr val="329442"/>
              </a:solidFill>
              <a:latin typeface="BIZ UDPゴシック" panose="020B0400000000000000" pitchFamily="50" charset="-128"/>
              <a:ea typeface="BIZ UDPゴシック" panose="020B0400000000000000" pitchFamily="50" charset="-128"/>
            </a:endParaRPr>
          </a:p>
          <a:p>
            <a:r>
              <a:rPr kumimoji="1" lang="ja-JP" altLang="en-US" sz="2400" b="1" dirty="0">
                <a:solidFill>
                  <a:schemeClr val="tx1"/>
                </a:solidFill>
                <a:latin typeface="BIZ UDPゴシック" panose="020B0400000000000000" pitchFamily="50" charset="-128"/>
                <a:ea typeface="BIZ UDPゴシック" panose="020B0400000000000000" pitchFamily="50" charset="-128"/>
              </a:rPr>
              <a:t>「児童・生徒を対象としたワークショップ」「教職員を対象としたセミナー」「保護者・地域の方々を対象としたワークショップ」の３つをセットとして実施</a:t>
            </a:r>
            <a:endParaRPr kumimoji="1" lang="ja-JP" altLang="en-US" sz="2400" dirty="0">
              <a:solidFill>
                <a:schemeClr val="tx1"/>
              </a:solidFill>
            </a:endParaRPr>
          </a:p>
        </p:txBody>
      </p:sp>
    </p:spTree>
    <p:extLst>
      <p:ext uri="{BB962C8B-B14F-4D97-AF65-F5344CB8AC3E}">
        <p14:creationId xmlns:p14="http://schemas.microsoft.com/office/powerpoint/2010/main" val="11728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15</a:t>
            </a:fld>
            <a:endParaRPr kumimoji="1" lang="ja-JP" altLang="en-US"/>
          </a:p>
        </p:txBody>
      </p:sp>
      <p:sp>
        <p:nvSpPr>
          <p:cNvPr id="5" name="角丸四角形 4"/>
          <p:cNvSpPr/>
          <p:nvPr/>
        </p:nvSpPr>
        <p:spPr>
          <a:xfrm>
            <a:off x="487851" y="1819244"/>
            <a:ext cx="8313249" cy="4719669"/>
          </a:xfrm>
          <a:prstGeom prst="roundRect">
            <a:avLst>
              <a:gd name="adj" fmla="val 6141"/>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BIZ UDゴシック" panose="020B0400000000000000" pitchFamily="49" charset="-128"/>
                <a:ea typeface="BIZ UDゴシック" panose="020B0400000000000000" pitchFamily="49" charset="-128"/>
              </a:rPr>
              <a:t>６月</a:t>
            </a:r>
            <a:r>
              <a:rPr lang="en-US" altLang="ja-JP" sz="3200" dirty="0">
                <a:solidFill>
                  <a:schemeClr val="tx1"/>
                </a:solidFill>
                <a:latin typeface="BIZ UDゴシック" panose="020B0400000000000000" pitchFamily="49" charset="-128"/>
                <a:ea typeface="BIZ UDゴシック" panose="020B0400000000000000" pitchFamily="49" charset="-128"/>
              </a:rPr>
              <a:t>23</a:t>
            </a:r>
            <a:r>
              <a:rPr lang="ja-JP" altLang="en-US" sz="3200" dirty="0">
                <a:solidFill>
                  <a:schemeClr val="tx1"/>
                </a:solidFill>
                <a:latin typeface="BIZ UDゴシック" panose="020B0400000000000000" pitchFamily="49" charset="-128"/>
                <a:ea typeface="BIZ UDゴシック" panose="020B0400000000000000" pitchFamily="49" charset="-128"/>
              </a:rPr>
              <a:t>日から</a:t>
            </a:r>
            <a:r>
              <a:rPr lang="en-US" altLang="ja-JP" sz="3200" dirty="0">
                <a:solidFill>
                  <a:schemeClr val="tx1"/>
                </a:solidFill>
                <a:latin typeface="BIZ UDゴシック" panose="020B0400000000000000" pitchFamily="49" charset="-128"/>
                <a:ea typeface="BIZ UDゴシック" panose="020B0400000000000000" pitchFamily="49" charset="-128"/>
              </a:rPr>
              <a:t>29</a:t>
            </a:r>
            <a:r>
              <a:rPr lang="ja-JP" altLang="en-US" sz="3200" dirty="0">
                <a:solidFill>
                  <a:schemeClr val="tx1"/>
                </a:solidFill>
                <a:latin typeface="BIZ UDゴシック" panose="020B0400000000000000" pitchFamily="49" charset="-128"/>
                <a:ea typeface="BIZ UDゴシック" panose="020B0400000000000000" pitchFamily="49" charset="-128"/>
              </a:rPr>
              <a:t>日までの</a:t>
            </a:r>
            <a:r>
              <a:rPr lang="en-US" altLang="ja-JP" sz="3200" dirty="0">
                <a:solidFill>
                  <a:schemeClr val="tx1"/>
                </a:solidFill>
                <a:latin typeface="BIZ UDゴシック" panose="020B0400000000000000" pitchFamily="49" charset="-128"/>
                <a:ea typeface="BIZ UDゴシック" panose="020B0400000000000000" pitchFamily="49" charset="-128"/>
              </a:rPr>
              <a:t>1</a:t>
            </a:r>
            <a:r>
              <a:rPr lang="ja-JP" altLang="en-US" sz="3200" dirty="0">
                <a:solidFill>
                  <a:schemeClr val="tx1"/>
                </a:solidFill>
                <a:latin typeface="BIZ UDゴシック" panose="020B0400000000000000" pitchFamily="49" charset="-128"/>
                <a:ea typeface="BIZ UDゴシック" panose="020B0400000000000000" pitchFamily="49" charset="-128"/>
              </a:rPr>
              <a:t>週間</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lang="ja-JP" altLang="en-US" sz="3200" dirty="0">
                <a:solidFill>
                  <a:srgbClr val="FF0000"/>
                </a:solidFill>
                <a:latin typeface="BIZ UDゴシック" panose="020B0400000000000000" pitchFamily="49" charset="-128"/>
                <a:ea typeface="BIZ UDゴシック" panose="020B0400000000000000" pitchFamily="49" charset="-128"/>
              </a:rPr>
              <a:t>　「男女共同参画週間」</a:t>
            </a:r>
            <a:r>
              <a:rPr lang="en-US" altLang="ja-JP" sz="3200" dirty="0">
                <a:solidFill>
                  <a:schemeClr val="tx1"/>
                </a:solidFill>
                <a:latin typeface="BIZ UDゴシック" panose="020B0400000000000000" pitchFamily="49" charset="-128"/>
                <a:ea typeface="BIZ UDゴシック" panose="020B0400000000000000" pitchFamily="49" charset="-128"/>
              </a:rPr>
              <a:t>(</a:t>
            </a:r>
            <a:r>
              <a:rPr lang="ja-JP" altLang="en-US" sz="3200" dirty="0">
                <a:solidFill>
                  <a:schemeClr val="tx1"/>
                </a:solidFill>
                <a:latin typeface="BIZ UDゴシック" panose="020B0400000000000000" pitchFamily="49" charset="-128"/>
                <a:ea typeface="BIZ UDゴシック" panose="020B0400000000000000" pitchFamily="49" charset="-128"/>
              </a:rPr>
              <a:t>国）</a:t>
            </a:r>
          </a:p>
          <a:p>
            <a:r>
              <a:rPr lang="en-US" altLang="ja-JP" sz="3200" dirty="0">
                <a:solidFill>
                  <a:schemeClr val="tx1"/>
                </a:solidFill>
                <a:latin typeface="BIZ UDゴシック" panose="020B0400000000000000" pitchFamily="49" charset="-128"/>
                <a:ea typeface="BIZ UDゴシック" panose="020B0400000000000000" pitchFamily="49" charset="-128"/>
              </a:rPr>
              <a:t>11</a:t>
            </a:r>
            <a:r>
              <a:rPr lang="ja-JP" altLang="en-US" sz="3200" dirty="0">
                <a:solidFill>
                  <a:schemeClr val="tx1"/>
                </a:solidFill>
                <a:latin typeface="BIZ UDゴシック" panose="020B0400000000000000" pitchFamily="49" charset="-128"/>
                <a:ea typeface="BIZ UDゴシック" panose="020B0400000000000000" pitchFamily="49" charset="-128"/>
              </a:rPr>
              <a:t>月</a:t>
            </a:r>
            <a:r>
              <a:rPr lang="en-US" altLang="ja-JP" sz="3200" dirty="0">
                <a:solidFill>
                  <a:schemeClr val="tx1"/>
                </a:solidFill>
                <a:latin typeface="BIZ UDゴシック" panose="020B0400000000000000" pitchFamily="49" charset="-128"/>
                <a:ea typeface="BIZ UDゴシック" panose="020B0400000000000000" pitchFamily="49" charset="-128"/>
              </a:rPr>
              <a:t>12</a:t>
            </a:r>
            <a:r>
              <a:rPr lang="ja-JP" altLang="en-US" sz="3200" dirty="0">
                <a:solidFill>
                  <a:schemeClr val="tx1"/>
                </a:solidFill>
                <a:latin typeface="BIZ UDゴシック" panose="020B0400000000000000" pitchFamily="49" charset="-128"/>
                <a:ea typeface="BIZ UDゴシック" panose="020B0400000000000000" pitchFamily="49" charset="-128"/>
              </a:rPr>
              <a:t>日から</a:t>
            </a:r>
            <a:r>
              <a:rPr lang="en-US" altLang="ja-JP" sz="3200" dirty="0">
                <a:solidFill>
                  <a:schemeClr val="tx1"/>
                </a:solidFill>
                <a:latin typeface="BIZ UDゴシック" panose="020B0400000000000000" pitchFamily="49" charset="-128"/>
                <a:ea typeface="BIZ UDゴシック" panose="020B0400000000000000" pitchFamily="49" charset="-128"/>
              </a:rPr>
              <a:t>11</a:t>
            </a:r>
            <a:r>
              <a:rPr lang="ja-JP" altLang="en-US" sz="3200" dirty="0">
                <a:solidFill>
                  <a:schemeClr val="tx1"/>
                </a:solidFill>
                <a:latin typeface="BIZ UDゴシック" panose="020B0400000000000000" pitchFamily="49" charset="-128"/>
                <a:ea typeface="BIZ UDゴシック" panose="020B0400000000000000" pitchFamily="49" charset="-128"/>
              </a:rPr>
              <a:t>月</a:t>
            </a:r>
            <a:r>
              <a:rPr lang="en-US" altLang="ja-JP" sz="3200" dirty="0">
                <a:solidFill>
                  <a:schemeClr val="tx1"/>
                </a:solidFill>
                <a:latin typeface="BIZ UDゴシック" panose="020B0400000000000000" pitchFamily="49" charset="-128"/>
                <a:ea typeface="BIZ UDゴシック" panose="020B0400000000000000" pitchFamily="49" charset="-128"/>
              </a:rPr>
              <a:t>25</a:t>
            </a:r>
            <a:r>
              <a:rPr lang="ja-JP" altLang="en-US" sz="3200" dirty="0">
                <a:solidFill>
                  <a:schemeClr val="tx1"/>
                </a:solidFill>
                <a:latin typeface="BIZ UDゴシック" panose="020B0400000000000000" pitchFamily="49" charset="-128"/>
                <a:ea typeface="BIZ UDゴシック" panose="020B0400000000000000" pitchFamily="49" charset="-128"/>
              </a:rPr>
              <a:t>日までの２週間</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lang="ja-JP" altLang="en-US" sz="3200" dirty="0">
                <a:solidFill>
                  <a:schemeClr val="tx1"/>
                </a:solidFill>
                <a:latin typeface="BIZ UDゴシック" panose="020B0400000000000000" pitchFamily="49" charset="-128"/>
                <a:ea typeface="BIZ UDゴシック" panose="020B0400000000000000" pitchFamily="49" charset="-128"/>
              </a:rPr>
              <a:t>　</a:t>
            </a:r>
            <a:r>
              <a:rPr lang="ja-JP" altLang="en-US" sz="3200" dirty="0">
                <a:solidFill>
                  <a:srgbClr val="FF0000"/>
                </a:solidFill>
                <a:latin typeface="BIZ UDゴシック" panose="020B0400000000000000" pitchFamily="49" charset="-128"/>
                <a:ea typeface="BIZ UDゴシック" panose="020B0400000000000000" pitchFamily="49" charset="-128"/>
              </a:rPr>
              <a:t>「女性に対する暴力をなくす運動」期間</a:t>
            </a:r>
            <a:endParaRPr lang="en-US" altLang="ja-JP" sz="3200" dirty="0">
              <a:solidFill>
                <a:srgbClr val="FF0000"/>
              </a:solidFill>
              <a:latin typeface="BIZ UDゴシック" panose="020B0400000000000000" pitchFamily="49" charset="-128"/>
              <a:ea typeface="BIZ UDゴシック" panose="020B0400000000000000" pitchFamily="49" charset="-128"/>
            </a:endParaRPr>
          </a:p>
          <a:p>
            <a:r>
              <a:rPr lang="ja-JP" altLang="en-US" sz="3200" dirty="0">
                <a:solidFill>
                  <a:srgbClr val="FF0000"/>
                </a:solidFill>
                <a:latin typeface="BIZ UDゴシック" panose="020B0400000000000000" pitchFamily="49" charset="-128"/>
                <a:ea typeface="BIZ UDゴシック" panose="020B0400000000000000" pitchFamily="49" charset="-128"/>
              </a:rPr>
              <a:t>　</a:t>
            </a:r>
            <a:r>
              <a:rPr lang="ja-JP" altLang="en-US" sz="3200" dirty="0">
                <a:solidFill>
                  <a:schemeClr val="tx1"/>
                </a:solidFill>
                <a:latin typeface="BIZ UDゴシック" panose="020B0400000000000000" pitchFamily="49" charset="-128"/>
                <a:ea typeface="BIZ UDゴシック" panose="020B0400000000000000" pitchFamily="49" charset="-128"/>
              </a:rPr>
              <a:t>（国・県）</a:t>
            </a:r>
          </a:p>
          <a:p>
            <a:r>
              <a:rPr lang="en-US" altLang="ja-JP" sz="3200" dirty="0">
                <a:solidFill>
                  <a:schemeClr val="tx1"/>
                </a:solidFill>
                <a:latin typeface="BIZ UDゴシック" panose="020B0400000000000000" pitchFamily="49" charset="-128"/>
                <a:ea typeface="BIZ UDゴシック" panose="020B0400000000000000" pitchFamily="49" charset="-128"/>
              </a:rPr>
              <a:t>11</a:t>
            </a:r>
            <a:r>
              <a:rPr lang="ja-JP" altLang="en-US" sz="3200" dirty="0">
                <a:solidFill>
                  <a:schemeClr val="tx1"/>
                </a:solidFill>
                <a:latin typeface="BIZ UDゴシック" panose="020B0400000000000000" pitchFamily="49" charset="-128"/>
                <a:ea typeface="BIZ UDゴシック" panose="020B0400000000000000" pitchFamily="49" charset="-128"/>
              </a:rPr>
              <a:t>月</a:t>
            </a:r>
            <a:r>
              <a:rPr lang="en-US" altLang="ja-JP" sz="3200" dirty="0">
                <a:solidFill>
                  <a:schemeClr val="tx1"/>
                </a:solidFill>
                <a:latin typeface="BIZ UDゴシック" panose="020B0400000000000000" pitchFamily="49" charset="-128"/>
                <a:ea typeface="BIZ UDゴシック" panose="020B0400000000000000" pitchFamily="49" charset="-128"/>
              </a:rPr>
              <a:t>25</a:t>
            </a:r>
            <a:r>
              <a:rPr lang="ja-JP" altLang="en-US" sz="3200" dirty="0">
                <a:solidFill>
                  <a:schemeClr val="tx1"/>
                </a:solidFill>
                <a:latin typeface="BIZ UDゴシック" panose="020B0400000000000000" pitchFamily="49" charset="-128"/>
                <a:ea typeface="BIZ UDゴシック" panose="020B0400000000000000" pitchFamily="49" charset="-128"/>
              </a:rPr>
              <a:t>日</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lang="ja-JP" altLang="en-US" sz="3200" spc="-150" dirty="0">
                <a:solidFill>
                  <a:srgbClr val="FF0000"/>
                </a:solidFill>
                <a:latin typeface="BIZ UDゴシック" panose="020B0400000000000000" pitchFamily="49" charset="-128"/>
                <a:ea typeface="BIZ UDゴシック" panose="020B0400000000000000" pitchFamily="49" charset="-128"/>
              </a:rPr>
              <a:t>　「女性に対する暴力撤廃国際日」</a:t>
            </a:r>
            <a:r>
              <a:rPr lang="en-US" altLang="ja-JP" sz="3200" spc="-150" dirty="0">
                <a:solidFill>
                  <a:schemeClr val="tx1"/>
                </a:solidFill>
                <a:latin typeface="BIZ UDゴシック" panose="020B0400000000000000" pitchFamily="49" charset="-128"/>
                <a:ea typeface="BIZ UDゴシック" panose="020B0400000000000000" pitchFamily="49" charset="-128"/>
              </a:rPr>
              <a:t>(</a:t>
            </a:r>
            <a:r>
              <a:rPr lang="ja-JP" altLang="en-US" sz="3200" spc="-150" dirty="0">
                <a:solidFill>
                  <a:schemeClr val="tx1"/>
                </a:solidFill>
                <a:latin typeface="BIZ UDゴシック" panose="020B0400000000000000" pitchFamily="49" charset="-128"/>
                <a:ea typeface="BIZ UDゴシック" panose="020B0400000000000000" pitchFamily="49" charset="-128"/>
              </a:rPr>
              <a:t>国連</a:t>
            </a:r>
            <a:r>
              <a:rPr lang="en-US" altLang="ja-JP" sz="3200" spc="-150" dirty="0">
                <a:solidFill>
                  <a:schemeClr val="tx1"/>
                </a:solidFill>
                <a:latin typeface="BIZ UDゴシック" panose="020B0400000000000000" pitchFamily="49" charset="-128"/>
                <a:ea typeface="BIZ UDゴシック" panose="020B0400000000000000" pitchFamily="49" charset="-128"/>
              </a:rPr>
              <a:t>)</a:t>
            </a:r>
            <a:endParaRPr lang="ja-JP" altLang="en-US" sz="3200" spc="-150" dirty="0">
              <a:solidFill>
                <a:schemeClr val="tx1"/>
              </a:solidFill>
              <a:latin typeface="BIZ UDゴシック" panose="020B0400000000000000" pitchFamily="49" charset="-128"/>
              <a:ea typeface="BIZ UDゴシック" panose="020B0400000000000000" pitchFamily="49" charset="-128"/>
            </a:endParaRPr>
          </a:p>
          <a:p>
            <a:r>
              <a:rPr lang="ja-JP" altLang="en-US" sz="3200" dirty="0">
                <a:solidFill>
                  <a:schemeClr val="tx1"/>
                </a:solidFill>
                <a:latin typeface="BIZ UDゴシック" panose="020B0400000000000000" pitchFamily="49" charset="-128"/>
                <a:ea typeface="BIZ UDゴシック" panose="020B0400000000000000" pitchFamily="49" charset="-128"/>
              </a:rPr>
              <a:t>３月８日</a:t>
            </a:r>
            <a:endParaRPr lang="en-US" altLang="ja-JP" sz="3200" dirty="0">
              <a:solidFill>
                <a:schemeClr val="tx1"/>
              </a:solidFill>
              <a:latin typeface="BIZ UDゴシック" panose="020B0400000000000000" pitchFamily="49" charset="-128"/>
              <a:ea typeface="BIZ UDゴシック" panose="020B0400000000000000" pitchFamily="49" charset="-128"/>
            </a:endParaRPr>
          </a:p>
          <a:p>
            <a:r>
              <a:rPr lang="ja-JP" altLang="en-US" sz="3200" dirty="0">
                <a:solidFill>
                  <a:srgbClr val="FF0000"/>
                </a:solidFill>
                <a:latin typeface="BIZ UDゴシック" panose="020B0400000000000000" pitchFamily="49" charset="-128"/>
                <a:ea typeface="BIZ UDゴシック" panose="020B0400000000000000" pitchFamily="49" charset="-128"/>
              </a:rPr>
              <a:t>　「国際女性デー」</a:t>
            </a:r>
            <a:r>
              <a:rPr lang="en-US" altLang="ja-JP" sz="3200" dirty="0">
                <a:solidFill>
                  <a:schemeClr val="tx1"/>
                </a:solidFill>
                <a:latin typeface="BIZ UDゴシック" panose="020B0400000000000000" pitchFamily="49" charset="-128"/>
                <a:ea typeface="BIZ UDゴシック" panose="020B0400000000000000" pitchFamily="49" charset="-128"/>
              </a:rPr>
              <a:t>(</a:t>
            </a:r>
            <a:r>
              <a:rPr lang="ja-JP" altLang="en-US" sz="3200" dirty="0">
                <a:solidFill>
                  <a:schemeClr val="tx1"/>
                </a:solidFill>
                <a:latin typeface="BIZ UDゴシック" panose="020B0400000000000000" pitchFamily="49" charset="-128"/>
                <a:ea typeface="BIZ UDゴシック" panose="020B0400000000000000" pitchFamily="49" charset="-128"/>
              </a:rPr>
              <a:t>国連</a:t>
            </a:r>
            <a:r>
              <a:rPr lang="en-US" altLang="ja-JP" sz="3200" dirty="0">
                <a:solidFill>
                  <a:schemeClr val="tx1"/>
                </a:solidFill>
                <a:latin typeface="BIZ UDゴシック" panose="020B0400000000000000" pitchFamily="49" charset="-128"/>
                <a:ea typeface="BIZ UDゴシック" panose="020B0400000000000000" pitchFamily="49" charset="-128"/>
              </a:rPr>
              <a:t>)</a:t>
            </a:r>
            <a:endParaRPr lang="ja-JP" altLang="en-US" sz="3200" dirty="0">
              <a:solidFill>
                <a:schemeClr val="tx1"/>
              </a:solidFill>
              <a:latin typeface="BIZ UDゴシック" panose="020B0400000000000000" pitchFamily="49" charset="-128"/>
              <a:ea typeface="BIZ UDゴシック" panose="020B0400000000000000" pitchFamily="49" charset="-128"/>
            </a:endParaRPr>
          </a:p>
        </p:txBody>
      </p:sp>
      <p:pic>
        <p:nvPicPr>
          <p:cNvPr id="6" name="図 5"/>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7728829" y="665264"/>
            <a:ext cx="786522" cy="1109968"/>
          </a:xfrm>
          <a:prstGeom prst="rect">
            <a:avLst/>
          </a:prstGeom>
        </p:spPr>
      </p:pic>
      <p:sp>
        <p:nvSpPr>
          <p:cNvPr id="7" name="テキスト ボックス 6"/>
          <p:cNvSpPr txBox="1"/>
          <p:nvPr/>
        </p:nvSpPr>
        <p:spPr>
          <a:xfrm>
            <a:off x="4176953" y="773016"/>
            <a:ext cx="3747847" cy="954107"/>
          </a:xfrm>
          <a:prstGeom prst="rect">
            <a:avLst/>
          </a:prstGeom>
          <a:noFill/>
        </p:spPr>
        <p:txBody>
          <a:bodyPr wrap="square" rtlCol="0">
            <a:spAutoFit/>
          </a:bodyPr>
          <a:lstStyle/>
          <a:p>
            <a:r>
              <a:rPr lang="ja-JP" altLang="en-US" sz="3200" dirty="0"/>
              <a:t>　　　　　</a:t>
            </a:r>
            <a:r>
              <a:rPr lang="ja-JP" altLang="en-US" sz="2400" dirty="0">
                <a:latin typeface="BIZ UDPゴシック" panose="020B0400000000000000" pitchFamily="50" charset="-128"/>
                <a:ea typeface="BIZ UDPゴシック" panose="020B0400000000000000" pitchFamily="50" charset="-128"/>
              </a:rPr>
              <a:t>パープルリボン</a:t>
            </a:r>
            <a:endParaRPr lang="en-US" altLang="ja-JP" sz="2400" dirty="0">
              <a:latin typeface="BIZ UDPゴシック" panose="020B0400000000000000" pitchFamily="50" charset="-128"/>
              <a:ea typeface="BIZ UDPゴシック" panose="020B0400000000000000" pitchFamily="50" charset="-128"/>
            </a:endParaRPr>
          </a:p>
          <a:p>
            <a:r>
              <a:rPr lang="ja-JP" altLang="en-US" sz="2400" dirty="0">
                <a:latin typeface="BIZ UDPゴシック" panose="020B0400000000000000" pitchFamily="50" charset="-128"/>
                <a:ea typeface="BIZ UDPゴシック" panose="020B0400000000000000" pitchFamily="50" charset="-128"/>
              </a:rPr>
              <a:t>　</a:t>
            </a:r>
            <a:r>
              <a:rPr lang="ja-JP" altLang="ja-JP" sz="2400" dirty="0">
                <a:latin typeface="BIZ UDPゴシック" panose="020B0400000000000000" pitchFamily="50" charset="-128"/>
                <a:ea typeface="BIZ UDPゴシック" panose="020B0400000000000000" pitchFamily="50" charset="-128"/>
              </a:rPr>
              <a:t>女性への暴力防止運動</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8" name="角丸四角形 7"/>
          <p:cNvSpPr/>
          <p:nvPr/>
        </p:nvSpPr>
        <p:spPr>
          <a:xfrm>
            <a:off x="487850" y="133350"/>
            <a:ext cx="6713697" cy="531914"/>
          </a:xfrm>
          <a:prstGeom prst="roundRect">
            <a:avLst>
              <a:gd name="adj" fmla="val 50000"/>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87849" y="142180"/>
            <a:ext cx="6713697" cy="584775"/>
          </a:xfrm>
          <a:prstGeom prst="rect">
            <a:avLst/>
          </a:prstGeom>
          <a:noFill/>
        </p:spPr>
        <p:txBody>
          <a:bodyPr wrap="none" lIns="91440" tIns="45720" rIns="91440" bIns="45720">
            <a:spAutoFit/>
          </a:bodyPr>
          <a:lstStyle/>
          <a:p>
            <a:pPr algn="ctr"/>
            <a:r>
              <a:rPr lang="ja-JP" alt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女性の人権に関する記念日・週間等</a:t>
            </a:r>
          </a:p>
        </p:txBody>
      </p:sp>
    </p:spTree>
    <p:extLst>
      <p:ext uri="{BB962C8B-B14F-4D97-AF65-F5344CB8AC3E}">
        <p14:creationId xmlns:p14="http://schemas.microsoft.com/office/powerpoint/2010/main" val="268458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5">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図 6">
            <a:extLst>
              <a:ext uri="{FF2B5EF4-FFF2-40B4-BE49-F238E27FC236}">
                <a16:creationId xmlns:a16="http://schemas.microsoft.com/office/drawing/2014/main" id="{12427214-8261-48B7-90B0-21359600435D}"/>
              </a:ext>
            </a:extLst>
          </p:cNvPr>
          <p:cNvPicPr>
            <a:picLocks noChangeAspect="1"/>
          </p:cNvPicPr>
          <p:nvPr/>
        </p:nvPicPr>
        <p:blipFill rotWithShape="1">
          <a:blip r:embed="rId3"/>
          <a:srcRect l="20421" r="7323" b="-2"/>
          <a:stretch/>
        </p:blipFill>
        <p:spPr>
          <a:xfrm>
            <a:off x="3711665" y="170012"/>
            <a:ext cx="4950445" cy="5601029"/>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effectLst>
            <a:softEdge rad="165100"/>
          </a:effectLst>
        </p:spPr>
      </p:pic>
      <p:sp useBgFill="1">
        <p:nvSpPr>
          <p:cNvPr id="14" name="Freeform: Shape 17">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9">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 Box 4">
            <a:extLst>
              <a:ext uri="{FF2B5EF4-FFF2-40B4-BE49-F238E27FC236}">
                <a16:creationId xmlns:a16="http://schemas.microsoft.com/office/drawing/2014/main" id="{3CB42EDD-3162-49AA-A473-24B9D15A9A4B}"/>
              </a:ext>
            </a:extLst>
          </p:cNvPr>
          <p:cNvSpPr txBox="1">
            <a:spLocks noChangeArrowheads="1"/>
          </p:cNvSpPr>
          <p:nvPr/>
        </p:nvSpPr>
        <p:spPr bwMode="auto">
          <a:xfrm>
            <a:off x="162949" y="1010438"/>
            <a:ext cx="3711665" cy="37455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lIns="91440" tIns="45720" rIns="91440" bIns="45720" rtlCol="0" anchor="b">
            <a:norm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人権教育は，自分の生き方を見つめ，共に人生観を築き上げる教育です。</a:t>
            </a:r>
            <a:endParaRPr lang="en-US" altLang="ja-JP"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endParaRPr lang="ja-JP" altLang="en-US" sz="2900" dirty="0">
              <a:latin typeface="BIZ UD明朝 Medium" panose="02020500000000000000" pitchFamily="17" charset="-128"/>
              <a:ea typeface="BIZ UD明朝 Medium" panose="02020500000000000000" pitchFamily="17" charset="-128"/>
              <a:cs typeface="+mj-cs"/>
            </a:endParaRPr>
          </a:p>
          <a:p>
            <a:pPr>
              <a:lnSpc>
                <a:spcPct val="90000"/>
              </a:lnSpc>
              <a:spcBef>
                <a:spcPct val="0"/>
              </a:spcBef>
              <a:spcAft>
                <a:spcPts val="600"/>
              </a:spcAft>
              <a:buNone/>
            </a:pPr>
            <a:r>
              <a:rPr lang="ja-JP" altLang="en-US" sz="2900" dirty="0">
                <a:latin typeface="BIZ UD明朝 Medium" panose="02020500000000000000" pitchFamily="17" charset="-128"/>
                <a:ea typeface="BIZ UD明朝 Medium" panose="02020500000000000000" pitchFamily="17" charset="-128"/>
                <a:cs typeface="+mj-cs"/>
              </a:rPr>
              <a:t> 自分を大切に</a:t>
            </a:r>
            <a:r>
              <a:rPr lang="en-US" altLang="ja-JP" sz="2900" dirty="0">
                <a:latin typeface="BIZ UD明朝 Medium" panose="02020500000000000000" pitchFamily="17" charset="-128"/>
                <a:ea typeface="BIZ UD明朝 Medium" panose="02020500000000000000" pitchFamily="17" charset="-128"/>
                <a:cs typeface="+mj-cs"/>
              </a:rPr>
              <a:t>…</a:t>
            </a:r>
            <a:r>
              <a:rPr lang="ja-JP" altLang="en-US" sz="2900" dirty="0">
                <a:latin typeface="BIZ UD明朝 Medium" panose="02020500000000000000" pitchFamily="17" charset="-128"/>
                <a:ea typeface="BIZ UD明朝 Medium" panose="02020500000000000000" pitchFamily="17" charset="-128"/>
                <a:cs typeface="+mj-cs"/>
              </a:rPr>
              <a:t>　</a:t>
            </a:r>
            <a:br>
              <a:rPr lang="ja-JP" altLang="en-US" sz="2900" dirty="0">
                <a:latin typeface="BIZ UD明朝 Medium" panose="02020500000000000000" pitchFamily="17" charset="-128"/>
                <a:ea typeface="BIZ UD明朝 Medium" panose="02020500000000000000" pitchFamily="17" charset="-128"/>
                <a:cs typeface="+mj-cs"/>
              </a:rPr>
            </a:br>
            <a:r>
              <a:rPr lang="ja-JP" altLang="en-US" sz="2900" dirty="0">
                <a:latin typeface="BIZ UD明朝 Medium" panose="02020500000000000000" pitchFamily="17" charset="-128"/>
                <a:ea typeface="BIZ UD明朝 Medium" panose="02020500000000000000" pitchFamily="17" charset="-128"/>
                <a:cs typeface="+mj-cs"/>
              </a:rPr>
              <a:t>　 他の人を大切に</a:t>
            </a:r>
            <a:r>
              <a:rPr lang="en-US" altLang="ja-JP" sz="2900" dirty="0">
                <a:latin typeface="BIZ UD明朝 Medium" panose="02020500000000000000" pitchFamily="17" charset="-128"/>
                <a:ea typeface="BIZ UD明朝 Medium" panose="02020500000000000000" pitchFamily="17" charset="-128"/>
                <a:cs typeface="+mj-cs"/>
              </a:rPr>
              <a:t>…</a:t>
            </a:r>
          </a:p>
        </p:txBody>
      </p:sp>
      <p:sp>
        <p:nvSpPr>
          <p:cNvPr id="3" name="スライド番号プレースホルダー 2"/>
          <p:cNvSpPr>
            <a:spLocks noGrp="1"/>
          </p:cNvSpPr>
          <p:nvPr>
            <p:ph type="sldNum" sz="quarter" idx="12"/>
          </p:nvPr>
        </p:nvSpPr>
        <p:spPr>
          <a:xfrm>
            <a:off x="7315200" y="6356350"/>
            <a:ext cx="1200150" cy="365125"/>
          </a:xfrm>
        </p:spPr>
        <p:txBody>
          <a:bodyPr vert="horz" lIns="91440" tIns="45720" rIns="91440" bIns="45720" rtlCol="0" anchor="ctr">
            <a:normAutofit/>
          </a:bodyPr>
          <a:lstStyle/>
          <a:p>
            <a:pPr>
              <a:spcAft>
                <a:spcPts val="600"/>
              </a:spcAft>
              <a:defRPr/>
            </a:pPr>
            <a:fld id="{90237AB0-5452-4974-B0D6-AAC534A68F92}" type="slidenum">
              <a:rPr kumimoji="0" lang="en-US" altLang="ja-JP" sz="1000">
                <a:solidFill>
                  <a:schemeClr val="bg1"/>
                </a:solidFill>
                <a:latin typeface="Calibri" panose="020F0502020204030204"/>
              </a:rPr>
              <a:pPr>
                <a:spcAft>
                  <a:spcPts val="600"/>
                </a:spcAft>
                <a:defRPr/>
              </a:pPr>
              <a:t>16</a:t>
            </a:fld>
            <a:endParaRPr kumimoji="0" lang="en-US" altLang="ja-JP" sz="1000">
              <a:solidFill>
                <a:schemeClr val="bg1"/>
              </a:solidFill>
              <a:latin typeface="Calibri" panose="020F0502020204030204"/>
            </a:endParaRPr>
          </a:p>
        </p:txBody>
      </p:sp>
      <p:sp>
        <p:nvSpPr>
          <p:cNvPr id="9" name="テキスト ボックス 8">
            <a:extLst>
              <a:ext uri="{FF2B5EF4-FFF2-40B4-BE49-F238E27FC236}">
                <a16:creationId xmlns:a16="http://schemas.microsoft.com/office/drawing/2014/main" id="{62658F6D-5B88-4DF6-BDC9-831B39F2645D}"/>
              </a:ext>
            </a:extLst>
          </p:cNvPr>
          <p:cNvSpPr txBox="1"/>
          <p:nvPr/>
        </p:nvSpPr>
        <p:spPr>
          <a:xfrm>
            <a:off x="186002" y="5307401"/>
            <a:ext cx="6766591" cy="1200329"/>
          </a:xfrm>
          <a:prstGeom prst="rect">
            <a:avLst/>
          </a:prstGeom>
          <a:noFill/>
        </p:spPr>
        <p:txBody>
          <a:bodyPr wrap="square" rtlCol="0">
            <a:spAutoFit/>
          </a:bodyPr>
          <a:lstStyle/>
          <a:p>
            <a:r>
              <a:rPr kumimoji="1" lang="en-US" altLang="ja-JP" dirty="0"/>
              <a:t>《</a:t>
            </a:r>
            <a:r>
              <a:rPr kumimoji="1" lang="ja-JP" altLang="en-US" dirty="0"/>
              <a:t>参考・引用文献</a:t>
            </a:r>
            <a:r>
              <a:rPr kumimoji="1" lang="en-US" altLang="ja-JP" dirty="0"/>
              <a:t>》</a:t>
            </a:r>
          </a:p>
          <a:p>
            <a:r>
              <a:rPr lang="ja-JP" altLang="en-US" dirty="0"/>
              <a:t>　・　鹿児島県男女共同参画計画（第４次）　</a:t>
            </a:r>
            <a:endParaRPr lang="en-US" altLang="ja-JP" dirty="0"/>
          </a:p>
          <a:p>
            <a:r>
              <a:rPr kumimoji="1" lang="ja-JP" altLang="en-US" dirty="0"/>
              <a:t>　・　鹿児島県人権教育・啓発基本計画（２次改定）　</a:t>
            </a:r>
            <a:endParaRPr lang="en-US" altLang="ja-JP" dirty="0"/>
          </a:p>
          <a:p>
            <a:r>
              <a:rPr kumimoji="1" lang="ja-JP" altLang="en-US" dirty="0"/>
              <a:t>　・　「なくそう差別　築こう明るい社会」　</a:t>
            </a:r>
          </a:p>
        </p:txBody>
      </p:sp>
    </p:spTree>
    <p:extLst>
      <p:ext uri="{BB962C8B-B14F-4D97-AF65-F5344CB8AC3E}">
        <p14:creationId xmlns:p14="http://schemas.microsoft.com/office/powerpoint/2010/main" val="3877029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6483" y="-424224"/>
            <a:ext cx="9144000" cy="728222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prstClr val="white"/>
              </a:solidFill>
            </a:endParaRPr>
          </a:p>
        </p:txBody>
      </p:sp>
      <p:sp>
        <p:nvSpPr>
          <p:cNvPr id="6" name="スライド番号プレースホルダー 5"/>
          <p:cNvSpPr>
            <a:spLocks noGrp="1"/>
          </p:cNvSpPr>
          <p:nvPr>
            <p:ph type="sldNum" sz="quarter" idx="12"/>
          </p:nvPr>
        </p:nvSpPr>
        <p:spPr/>
        <p:txBody>
          <a:bodyPr/>
          <a:lstStyle/>
          <a:p>
            <a:fld id="{90237AB0-5452-4974-B0D6-AAC534A68F92}" type="slidenum">
              <a:rPr lang="ja-JP" altLang="en-US" smtClean="0">
                <a:solidFill>
                  <a:prstClr val="black">
                    <a:tint val="75000"/>
                  </a:prstClr>
                </a:solidFill>
              </a:rPr>
              <a:pPr/>
              <a:t>2</a:t>
            </a:fld>
            <a:endParaRPr lang="ja-JP" altLang="en-US">
              <a:solidFill>
                <a:prstClr val="black">
                  <a:tint val="75000"/>
                </a:prstClr>
              </a:solidFill>
            </a:endParaRPr>
          </a:p>
        </p:txBody>
      </p:sp>
      <p:sp>
        <p:nvSpPr>
          <p:cNvPr id="11" name="テキスト ボックス 10"/>
          <p:cNvSpPr txBox="1"/>
          <p:nvPr/>
        </p:nvSpPr>
        <p:spPr>
          <a:xfrm>
            <a:off x="264222" y="1106034"/>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１　女性に起きている人権問題</a:t>
            </a:r>
          </a:p>
        </p:txBody>
      </p:sp>
      <p:sp>
        <p:nvSpPr>
          <p:cNvPr id="12" name="テキスト ボックス 11"/>
          <p:cNvSpPr txBox="1"/>
          <p:nvPr/>
        </p:nvSpPr>
        <p:spPr>
          <a:xfrm>
            <a:off x="264222" y="4378836"/>
            <a:ext cx="8648521" cy="769441"/>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３　学校での取組について</a:t>
            </a:r>
          </a:p>
        </p:txBody>
      </p:sp>
      <p:sp>
        <p:nvSpPr>
          <p:cNvPr id="13" name="テキスト ボックス 12"/>
          <p:cNvSpPr txBox="1"/>
          <p:nvPr/>
        </p:nvSpPr>
        <p:spPr>
          <a:xfrm>
            <a:off x="255980" y="2416228"/>
            <a:ext cx="8648521" cy="1446550"/>
          </a:xfrm>
          <a:prstGeom prst="rect">
            <a:avLst/>
          </a:prstGeom>
          <a:noFill/>
          <a:ln>
            <a:noFill/>
          </a:ln>
        </p:spPr>
        <p:txBody>
          <a:bodyPr wrap="square" rtlCol="0">
            <a:spAutoFit/>
          </a:bodyPr>
          <a:lstStyle/>
          <a:p>
            <a:r>
              <a:rPr lang="ja-JP" altLang="en-US" sz="4400" dirty="0">
                <a:solidFill>
                  <a:prstClr val="white"/>
                </a:solidFill>
                <a:latin typeface="BIZ UDゴシック" panose="020B0400000000000000" pitchFamily="49" charset="-128"/>
                <a:ea typeface="BIZ UDゴシック" panose="020B0400000000000000" pitchFamily="49" charset="-128"/>
              </a:rPr>
              <a:t>２　女性の人権問題に係る法律等</a:t>
            </a:r>
            <a:endParaRPr lang="en-US" altLang="ja-JP" sz="4400" dirty="0">
              <a:solidFill>
                <a:prstClr val="white"/>
              </a:solidFill>
              <a:latin typeface="BIZ UDゴシック" panose="020B0400000000000000" pitchFamily="49" charset="-128"/>
              <a:ea typeface="BIZ UDゴシック" panose="020B0400000000000000" pitchFamily="49" charset="-128"/>
            </a:endParaRPr>
          </a:p>
          <a:p>
            <a:r>
              <a:rPr lang="ja-JP" altLang="en-US" sz="4400" spc="-300" dirty="0">
                <a:solidFill>
                  <a:prstClr val="white"/>
                </a:solidFill>
                <a:latin typeface="BIZ UDゴシック" panose="020B0400000000000000" pitchFamily="49" charset="-128"/>
                <a:ea typeface="BIZ UDゴシック" panose="020B0400000000000000" pitchFamily="49" charset="-128"/>
              </a:rPr>
              <a:t>　について</a:t>
            </a:r>
            <a:endParaRPr lang="en-US" altLang="ja-JP" sz="4400" spc="-300" dirty="0">
              <a:solidFill>
                <a:prstClr val="white"/>
              </a:solidFill>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2116" y="4944615"/>
            <a:ext cx="2191884" cy="2085611"/>
          </a:xfrm>
          <a:prstGeom prst="rect">
            <a:avLst/>
          </a:prstGeom>
        </p:spPr>
      </p:pic>
    </p:spTree>
    <p:extLst>
      <p:ext uri="{BB962C8B-B14F-4D97-AF65-F5344CB8AC3E}">
        <p14:creationId xmlns:p14="http://schemas.microsoft.com/office/powerpoint/2010/main" val="2658505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974343" y="3166010"/>
            <a:ext cx="7200900" cy="1200329"/>
          </a:xfrm>
          <a:prstGeom prst="roundRect">
            <a:avLst>
              <a:gd name="adj" fmla="val 44221"/>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a:solidFill>
                  <a:schemeClr val="tx1"/>
                </a:solidFill>
                <a:latin typeface="BIZ UDPゴシック" panose="020B0400000000000000" pitchFamily="50" charset="-128"/>
                <a:ea typeface="BIZ UDPゴシック" panose="020B0400000000000000" pitchFamily="50" charset="-128"/>
              </a:rPr>
              <a:t>　 家庭や職場において女性に対する様々な差別を生む原因となっている</a:t>
            </a:r>
            <a:endParaRPr kumimoji="1" lang="ja-JP" altLang="en-US" sz="2800" dirty="0">
              <a:solidFill>
                <a:schemeClr val="tx1"/>
              </a:solidFill>
              <a:latin typeface="BIZ UDPゴシック" panose="020B0400000000000000" pitchFamily="50" charset="-128"/>
              <a:ea typeface="BIZ UDPゴシック" panose="020B0400000000000000" pitchFamily="50" charset="-128"/>
            </a:endParaRPr>
          </a:p>
        </p:txBody>
      </p:sp>
      <p:sp>
        <p:nvSpPr>
          <p:cNvPr id="9" name="角丸四角形 8"/>
          <p:cNvSpPr/>
          <p:nvPr/>
        </p:nvSpPr>
        <p:spPr>
          <a:xfrm>
            <a:off x="343812" y="1323797"/>
            <a:ext cx="8491919" cy="1370939"/>
          </a:xfrm>
          <a:prstGeom prst="roundRect">
            <a:avLst>
              <a:gd name="adj" fmla="val 2111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rPr>
              <a:t>「男は仕事，女は家庭」　</a:t>
            </a:r>
            <a:endParaRPr kumimoji="1" lang="en-US" altLang="ja-JP" sz="2800" dirty="0">
              <a:solidFill>
                <a:schemeClr val="tx1"/>
              </a:solidFill>
            </a:endParaRPr>
          </a:p>
          <a:p>
            <a:r>
              <a:rPr lang="ja-JP" altLang="en-US" sz="2800" dirty="0">
                <a:solidFill>
                  <a:schemeClr val="tx1"/>
                </a:solidFill>
              </a:rPr>
              <a:t>　</a:t>
            </a:r>
            <a:r>
              <a:rPr kumimoji="1" lang="ja-JP" altLang="en-US" sz="2800" dirty="0">
                <a:solidFill>
                  <a:schemeClr val="tx1"/>
                </a:solidFill>
              </a:rPr>
              <a:t>⇒　男女の役割を固定的にとらえる意識が社会に</a:t>
            </a:r>
            <a:endParaRPr kumimoji="1" lang="en-US" altLang="ja-JP" sz="2800" dirty="0">
              <a:solidFill>
                <a:schemeClr val="tx1"/>
              </a:solidFill>
            </a:endParaRPr>
          </a:p>
          <a:p>
            <a:r>
              <a:rPr lang="ja-JP" altLang="en-US" sz="2800" dirty="0">
                <a:solidFill>
                  <a:schemeClr val="tx1"/>
                </a:solidFill>
              </a:rPr>
              <a:t>　　 ある</a:t>
            </a:r>
            <a:endParaRPr kumimoji="1" lang="ja-JP" altLang="en-US" sz="2800" dirty="0">
              <a:solidFill>
                <a:schemeClr val="tx1"/>
              </a:solidFill>
            </a:endParaRPr>
          </a:p>
        </p:txBody>
      </p:sp>
      <p:sp>
        <p:nvSpPr>
          <p:cNvPr id="6" name="角丸四角形 5"/>
          <p:cNvSpPr/>
          <p:nvPr/>
        </p:nvSpPr>
        <p:spPr>
          <a:xfrm>
            <a:off x="633887" y="133998"/>
            <a:ext cx="7881812" cy="835856"/>
          </a:xfrm>
          <a:prstGeom prst="roundRect">
            <a:avLst>
              <a:gd name="adj" fmla="val 50000"/>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下矢印 1"/>
          <p:cNvSpPr/>
          <p:nvPr/>
        </p:nvSpPr>
        <p:spPr>
          <a:xfrm>
            <a:off x="4170988" y="2722503"/>
            <a:ext cx="837566" cy="4020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404015" y="4871521"/>
            <a:ext cx="8491919" cy="1667392"/>
          </a:xfrm>
          <a:prstGeom prst="roundRect">
            <a:avLst>
              <a:gd name="adj" fmla="val 21118"/>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tx1"/>
                </a:solidFill>
                <a:latin typeface="HG丸ｺﾞｼｯｸM-PRO" panose="020F0600000000000000" pitchFamily="50" charset="-128"/>
                <a:ea typeface="HG丸ｺﾞｼｯｸM-PRO" panose="020F0600000000000000" pitchFamily="50" charset="-128"/>
              </a:rPr>
              <a:t>　配偶者からの暴力</a:t>
            </a:r>
            <a:r>
              <a:rPr lang="en-US" altLang="ja-JP" sz="3200" dirty="0">
                <a:solidFill>
                  <a:schemeClr val="tx1"/>
                </a:solidFill>
                <a:latin typeface="HG丸ｺﾞｼｯｸM-PRO" panose="020F0600000000000000" pitchFamily="50" charset="-128"/>
                <a:ea typeface="HG丸ｺﾞｼｯｸM-PRO" panose="020F0600000000000000" pitchFamily="50" charset="-128"/>
              </a:rPr>
              <a:t>(DV)</a:t>
            </a:r>
            <a:r>
              <a:rPr lang="ja-JP" altLang="en-US" sz="3200" dirty="0" err="1">
                <a:solidFill>
                  <a:schemeClr val="tx1"/>
                </a:solidFill>
                <a:latin typeface="HG丸ｺﾞｼｯｸM-PRO" panose="020F0600000000000000" pitchFamily="50" charset="-128"/>
                <a:ea typeface="HG丸ｺﾞｼｯｸM-PRO" panose="020F0600000000000000" pitchFamily="50" charset="-128"/>
              </a:rPr>
              <a:t>，</a:t>
            </a:r>
            <a:r>
              <a:rPr lang="ja-JP" altLang="en-US" sz="3200" dirty="0">
                <a:solidFill>
                  <a:schemeClr val="tx1"/>
                </a:solidFill>
                <a:latin typeface="HG丸ｺﾞｼｯｸM-PRO" panose="020F0600000000000000" pitchFamily="50" charset="-128"/>
                <a:ea typeface="HG丸ｺﾞｼｯｸM-PRO" panose="020F0600000000000000" pitchFamily="50" charset="-128"/>
              </a:rPr>
              <a:t>性犯罪，性暴力，セクシュアルハラスメント，マタニティハラスメント等の問題も発生</a:t>
            </a:r>
            <a:endParaRPr kumimoji="1" lang="ja-JP" altLang="en-US" sz="32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正方形/長方形 10"/>
          <p:cNvSpPr/>
          <p:nvPr/>
        </p:nvSpPr>
        <p:spPr>
          <a:xfrm>
            <a:off x="479544" y="4315721"/>
            <a:ext cx="2412840" cy="584775"/>
          </a:xfrm>
          <a:prstGeom prst="rect">
            <a:avLst/>
          </a:prstGeom>
          <a:noFill/>
        </p:spPr>
        <p:txBody>
          <a:bodyPr wrap="none" lIns="91440" tIns="45720" rIns="91440" bIns="45720">
            <a:spAutoFit/>
          </a:bodyPr>
          <a:lstStyle/>
          <a:p>
            <a:pPr algn="ctr"/>
            <a:r>
              <a:rPr lang="ja-JP" altLang="en-US" sz="3200" b="1" dirty="0">
                <a:ln w="9525">
                  <a:solidFill>
                    <a:schemeClr val="bg1"/>
                  </a:solidFill>
                  <a:prstDash val="solid"/>
                </a:ln>
                <a:effectLst>
                  <a:outerShdw blurRad="12700" dist="38100" dir="2700000" algn="tl" rotWithShape="0">
                    <a:schemeClr val="bg1">
                      <a:lumMod val="50000"/>
                    </a:schemeClr>
                  </a:outerShdw>
                </a:effectLst>
              </a:rPr>
              <a:t>近年では・・・</a:t>
            </a:r>
          </a:p>
        </p:txBody>
      </p:sp>
      <p:sp>
        <p:nvSpPr>
          <p:cNvPr id="13" name="正方形/長方形 12"/>
          <p:cNvSpPr/>
          <p:nvPr/>
        </p:nvSpPr>
        <p:spPr>
          <a:xfrm>
            <a:off x="819966" y="252949"/>
            <a:ext cx="7539610" cy="646331"/>
          </a:xfrm>
          <a:prstGeom prst="rect">
            <a:avLst/>
          </a:prstGeom>
          <a:noFill/>
        </p:spPr>
        <p:txBody>
          <a:bodyPr wrap="square" lIns="91440" tIns="45720" rIns="91440" bIns="45720">
            <a:spAutoFit/>
          </a:bodyPr>
          <a:lstStyle/>
          <a:p>
            <a:pPr algn="ctr"/>
            <a:r>
              <a:rPr lang="ja-JP" altLang="en-US" sz="3600" b="1" dirty="0">
                <a:ln w="10160">
                  <a:solidFill>
                    <a:schemeClr val="accent5"/>
                  </a:solidFill>
                  <a:prstDash val="solid"/>
                </a:ln>
                <a:solidFill>
                  <a:schemeClr val="bg1"/>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１　女性に関して起きている人権問題</a:t>
            </a:r>
          </a:p>
        </p:txBody>
      </p:sp>
    </p:spTree>
    <p:extLst>
      <p:ext uri="{BB962C8B-B14F-4D97-AF65-F5344CB8AC3E}">
        <p14:creationId xmlns:p14="http://schemas.microsoft.com/office/powerpoint/2010/main" val="201150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F0DE46A-8E75-4309-9A56-F40DA5F68F7D}"/>
              </a:ext>
            </a:extLst>
          </p:cNvPr>
          <p:cNvPicPr>
            <a:picLocks noChangeAspect="1"/>
          </p:cNvPicPr>
          <p:nvPr/>
        </p:nvPicPr>
        <p:blipFill rotWithShape="1">
          <a:blip r:embed="rId3">
            <a:extLst>
              <a:ext uri="{28A0092B-C50C-407E-A947-70E740481C1C}">
                <a14:useLocalDpi xmlns:a14="http://schemas.microsoft.com/office/drawing/2010/main" val="0"/>
              </a:ext>
            </a:extLst>
          </a:blip>
          <a:srcRect l="15529" t="33482" r="15523" b="22405"/>
          <a:stretch/>
        </p:blipFill>
        <p:spPr>
          <a:xfrm>
            <a:off x="1090322" y="731657"/>
            <a:ext cx="7180374" cy="5486400"/>
          </a:xfrm>
          <a:prstGeom prst="rect">
            <a:avLst/>
          </a:prstGeom>
        </p:spPr>
      </p:pic>
      <p:sp>
        <p:nvSpPr>
          <p:cNvPr id="3" name="正方形/長方形 2">
            <a:extLst>
              <a:ext uri="{FF2B5EF4-FFF2-40B4-BE49-F238E27FC236}">
                <a16:creationId xmlns:a16="http://schemas.microsoft.com/office/drawing/2014/main" id="{ACADE8E2-0163-4710-B603-0FADEE48C9EB}"/>
              </a:ext>
            </a:extLst>
          </p:cNvPr>
          <p:cNvSpPr/>
          <p:nvPr/>
        </p:nvSpPr>
        <p:spPr>
          <a:xfrm>
            <a:off x="1058240" y="6399446"/>
            <a:ext cx="7818632" cy="45855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dirty="0">
                <a:latin typeface="+mj-ea"/>
                <a:ea typeface="+mj-ea"/>
              </a:rPr>
              <a:t>出典：「人権擁護に関する世論調査」の概要</a:t>
            </a:r>
            <a:r>
              <a:rPr lang="en-US" altLang="ja-JP" dirty="0">
                <a:latin typeface="+mj-ea"/>
                <a:ea typeface="+mj-ea"/>
              </a:rPr>
              <a:t>(</a:t>
            </a:r>
            <a:r>
              <a:rPr lang="ja-JP" altLang="en-US" dirty="0">
                <a:latin typeface="+mj-ea"/>
                <a:ea typeface="+mj-ea"/>
              </a:rPr>
              <a:t>令和４年</a:t>
            </a:r>
            <a:r>
              <a:rPr lang="en-US" altLang="ja-JP" dirty="0">
                <a:latin typeface="+mj-ea"/>
                <a:ea typeface="+mj-ea"/>
              </a:rPr>
              <a:t>11</a:t>
            </a:r>
            <a:r>
              <a:rPr lang="ja-JP" altLang="en-US" dirty="0">
                <a:latin typeface="+mj-ea"/>
                <a:ea typeface="+mj-ea"/>
              </a:rPr>
              <a:t>月　</a:t>
            </a:r>
            <a:r>
              <a:rPr lang="zh-TW" altLang="en-US" dirty="0">
                <a:latin typeface="+mj-ea"/>
                <a:ea typeface="+mj-ea"/>
              </a:rPr>
              <a:t>内閣府政府広報室</a:t>
            </a:r>
            <a:r>
              <a:rPr lang="en-US" altLang="zh-TW" dirty="0">
                <a:latin typeface="+mj-ea"/>
                <a:ea typeface="+mj-ea"/>
              </a:rPr>
              <a:t>)</a:t>
            </a:r>
            <a:r>
              <a:rPr lang="ja-JP" altLang="en-US" dirty="0">
                <a:latin typeface="+mj-ea"/>
                <a:ea typeface="+mj-ea"/>
              </a:rPr>
              <a:t>　</a:t>
            </a:r>
            <a:endParaRPr kumimoji="1" lang="ja-JP" altLang="en-US" dirty="0">
              <a:latin typeface="+mj-ea"/>
              <a:ea typeface="+mj-ea"/>
            </a:endParaRPr>
          </a:p>
        </p:txBody>
      </p:sp>
      <p:sp>
        <p:nvSpPr>
          <p:cNvPr id="7" name="正方形/長方形 6">
            <a:extLst>
              <a:ext uri="{FF2B5EF4-FFF2-40B4-BE49-F238E27FC236}">
                <a16:creationId xmlns:a16="http://schemas.microsoft.com/office/drawing/2014/main" id="{F16E0792-EE6E-4A97-9DF1-E891CE1180B4}"/>
              </a:ext>
            </a:extLst>
          </p:cNvPr>
          <p:cNvSpPr/>
          <p:nvPr/>
        </p:nvSpPr>
        <p:spPr>
          <a:xfrm>
            <a:off x="562130" y="325478"/>
            <a:ext cx="8117175"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ja-JP" altLang="en-US" dirty="0"/>
              <a:t>あなたが、女性に関し、体験したことや、身の回りで見聞きしたことで、人権問題だと思ったことはどのようなことですか。（○はいくつでも）</a:t>
            </a:r>
          </a:p>
        </p:txBody>
      </p:sp>
    </p:spTree>
    <p:extLst>
      <p:ext uri="{BB962C8B-B14F-4D97-AF65-F5344CB8AC3E}">
        <p14:creationId xmlns:p14="http://schemas.microsoft.com/office/powerpoint/2010/main" val="3766281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38813" y="1465151"/>
            <a:ext cx="8572224" cy="1090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solidFill>
                <a:srgbClr val="FF0000"/>
              </a:solidFill>
            </a:endParaRPr>
          </a:p>
          <a:p>
            <a:r>
              <a:rPr kumimoji="1" lang="ja-JP" altLang="en-US" sz="3600" dirty="0">
                <a:solidFill>
                  <a:srgbClr val="FF0000"/>
                </a:solidFill>
                <a:latin typeface="BIZ UDPゴシック" panose="020B0400000000000000" pitchFamily="50" charset="-128"/>
                <a:ea typeface="BIZ UDPゴシック" panose="020B0400000000000000" pitchFamily="50" charset="-128"/>
              </a:rPr>
              <a:t>ジェンダー</a:t>
            </a:r>
            <a:r>
              <a:rPr lang="ja-JP" altLang="en-US" sz="3200" dirty="0">
                <a:solidFill>
                  <a:schemeClr val="tx1"/>
                </a:solidFill>
                <a:latin typeface="BIZ UDPゴシック" panose="020B0400000000000000" pitchFamily="50" charset="-128"/>
                <a:ea typeface="BIZ UDPゴシック" panose="020B0400000000000000" pitchFamily="50" charset="-128"/>
              </a:rPr>
              <a:t>＝</a:t>
            </a:r>
            <a:r>
              <a:rPr kumimoji="1" lang="ja-JP" altLang="en-US" sz="3200" dirty="0">
                <a:solidFill>
                  <a:schemeClr val="tx1"/>
                </a:solidFill>
                <a:latin typeface="BIZ UDPゴシック" panose="020B0400000000000000" pitchFamily="50" charset="-128"/>
                <a:ea typeface="BIZ UDPゴシック" panose="020B0400000000000000" pitchFamily="50" charset="-128"/>
              </a:rPr>
              <a:t>社会的・文化的に形成された性別</a:t>
            </a:r>
            <a:r>
              <a:rPr lang="ja-JP" altLang="en-US" sz="2800" dirty="0">
                <a:solidFill>
                  <a:schemeClr val="tx1"/>
                </a:solidFill>
                <a:latin typeface="BIZ UDPゴシック" panose="020B0400000000000000" pitchFamily="50" charset="-128"/>
                <a:ea typeface="BIZ UDPゴシック" panose="020B0400000000000000" pitchFamily="50" charset="-128"/>
              </a:rPr>
              <a:t>　</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r>
              <a:rPr lang="ja-JP" altLang="en-US" sz="2800" dirty="0">
                <a:solidFill>
                  <a:srgbClr val="329442"/>
                </a:solidFill>
                <a:latin typeface="BIZ UDPゴシック" panose="020B0400000000000000" pitchFamily="50" charset="-128"/>
                <a:ea typeface="BIZ UDPゴシック" panose="020B0400000000000000" pitchFamily="50" charset="-128"/>
              </a:rPr>
              <a:t>　　</a:t>
            </a:r>
            <a:r>
              <a:rPr lang="ja-JP" altLang="en-US" sz="2800" dirty="0">
                <a:solidFill>
                  <a:schemeClr val="tx1"/>
                </a:solidFill>
                <a:latin typeface="BIZ UDPゴシック" panose="020B0400000000000000" pitchFamily="50" charset="-128"/>
                <a:ea typeface="BIZ UDPゴシック" panose="020B0400000000000000" pitchFamily="50" charset="-128"/>
              </a:rPr>
              <a:t>　　</a:t>
            </a:r>
            <a:endParaRPr kumimoji="1" lang="ja-JP" altLang="en-US" sz="2800" dirty="0">
              <a:solidFill>
                <a:srgbClr val="FF0000"/>
              </a:solidFill>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3"/>
          <a:stretch>
            <a:fillRect/>
          </a:stretch>
        </p:blipFill>
        <p:spPr>
          <a:xfrm>
            <a:off x="6640499" y="336302"/>
            <a:ext cx="2076945" cy="1128849"/>
          </a:xfrm>
          <a:prstGeom prst="rect">
            <a:avLst/>
          </a:prstGeom>
        </p:spPr>
      </p:pic>
      <p:sp>
        <p:nvSpPr>
          <p:cNvPr id="5" name="角丸四角形吹き出し 4"/>
          <p:cNvSpPr/>
          <p:nvPr/>
        </p:nvSpPr>
        <p:spPr>
          <a:xfrm>
            <a:off x="409301" y="260146"/>
            <a:ext cx="5800999" cy="1205005"/>
          </a:xfrm>
          <a:prstGeom prst="wedgeRoundRectCallout">
            <a:avLst>
              <a:gd name="adj1" fmla="val 59785"/>
              <a:gd name="adj2" fmla="val 4130"/>
              <a:gd name="adj3" fmla="val 1666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tx1"/>
                </a:solidFill>
                <a:latin typeface="BIZ UDPゴシック" panose="020B0400000000000000" pitchFamily="50" charset="-128"/>
                <a:ea typeface="BIZ UDPゴシック" panose="020B0400000000000000" pitchFamily="50" charset="-128"/>
              </a:rPr>
              <a:t>　法律を学ぶ前に，</a:t>
            </a:r>
            <a:endParaRPr kumimoji="1" lang="en-US" altLang="ja-JP" sz="2800" dirty="0">
              <a:solidFill>
                <a:schemeClr val="tx1"/>
              </a:solidFill>
              <a:latin typeface="BIZ UDPゴシック" panose="020B0400000000000000" pitchFamily="50" charset="-128"/>
              <a:ea typeface="BIZ UDPゴシック" panose="020B0400000000000000" pitchFamily="50" charset="-128"/>
            </a:endParaRPr>
          </a:p>
          <a:p>
            <a:r>
              <a:rPr lang="ja-JP" altLang="en-US" sz="2800" dirty="0">
                <a:solidFill>
                  <a:schemeClr val="tx1"/>
                </a:solidFill>
                <a:latin typeface="BIZ UDPゴシック" panose="020B0400000000000000" pitchFamily="50" charset="-128"/>
                <a:ea typeface="BIZ UDPゴシック" panose="020B0400000000000000" pitchFamily="50" charset="-128"/>
              </a:rPr>
              <a:t>　</a:t>
            </a:r>
            <a:r>
              <a:rPr kumimoji="1" lang="ja-JP" altLang="en-US" sz="2800" dirty="0">
                <a:solidFill>
                  <a:schemeClr val="tx1"/>
                </a:solidFill>
                <a:latin typeface="BIZ UDPゴシック" panose="020B0400000000000000" pitchFamily="50" charset="-128"/>
                <a:ea typeface="BIZ UDPゴシック" panose="020B0400000000000000" pitchFamily="50" charset="-128"/>
              </a:rPr>
              <a:t>いくつか</a:t>
            </a:r>
            <a:r>
              <a:rPr lang="ja-JP" altLang="en-US" sz="2800" dirty="0">
                <a:solidFill>
                  <a:schemeClr val="tx1"/>
                </a:solidFill>
                <a:latin typeface="BIZ UDPゴシック" panose="020B0400000000000000" pitchFamily="50" charset="-128"/>
                <a:ea typeface="BIZ UDPゴシック" panose="020B0400000000000000" pitchFamily="50" charset="-128"/>
              </a:rPr>
              <a:t>用語の</a:t>
            </a:r>
            <a:r>
              <a:rPr kumimoji="1" lang="ja-JP" altLang="en-US" sz="2800" dirty="0">
                <a:solidFill>
                  <a:schemeClr val="tx1"/>
                </a:solidFill>
                <a:latin typeface="BIZ UDPゴシック" panose="020B0400000000000000" pitchFamily="50" charset="-128"/>
                <a:ea typeface="BIZ UDPゴシック" panose="020B0400000000000000" pitchFamily="50" charset="-128"/>
              </a:rPr>
              <a:t>説明をします！</a:t>
            </a:r>
          </a:p>
        </p:txBody>
      </p:sp>
      <p:sp>
        <p:nvSpPr>
          <p:cNvPr id="10" name="正方形/長方形 9"/>
          <p:cNvSpPr/>
          <p:nvPr/>
        </p:nvSpPr>
        <p:spPr>
          <a:xfrm>
            <a:off x="238813" y="2187043"/>
            <a:ext cx="8630751" cy="1480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a:solidFill>
                  <a:srgbClr val="FF0000"/>
                </a:solidFill>
                <a:latin typeface="BIZ UDPゴシック" panose="020B0400000000000000" pitchFamily="50" charset="-128"/>
                <a:ea typeface="BIZ UDPゴシック" panose="020B0400000000000000" pitchFamily="50" charset="-128"/>
              </a:rPr>
              <a:t>バイアス</a:t>
            </a:r>
            <a:r>
              <a:rPr kumimoji="1" lang="ja-JP" altLang="en-US" sz="3200" dirty="0">
                <a:solidFill>
                  <a:schemeClr val="tx1"/>
                </a:solidFill>
                <a:latin typeface="BIZ UDPゴシック" panose="020B0400000000000000" pitchFamily="50" charset="-128"/>
                <a:ea typeface="BIZ UDPゴシック" panose="020B0400000000000000" pitchFamily="50" charset="-128"/>
              </a:rPr>
              <a:t>＝偏見</a:t>
            </a:r>
            <a:r>
              <a:rPr kumimoji="1" lang="ja-JP" altLang="en-US" sz="2800" dirty="0">
                <a:solidFill>
                  <a:srgbClr val="FF0000"/>
                </a:solidFill>
                <a:latin typeface="BIZ UDPゴシック" panose="020B0400000000000000" pitchFamily="50" charset="-128"/>
                <a:ea typeface="BIZ UDPゴシック" panose="020B0400000000000000" pitchFamily="50" charset="-128"/>
              </a:rPr>
              <a:t>　</a:t>
            </a:r>
            <a:endParaRPr kumimoji="1" lang="en-US" altLang="ja-JP" sz="2800" dirty="0">
              <a:solidFill>
                <a:srgbClr val="FF0000"/>
              </a:solidFill>
              <a:latin typeface="BIZ UDPゴシック" panose="020B0400000000000000" pitchFamily="50" charset="-128"/>
              <a:ea typeface="BIZ UDPゴシック" panose="020B0400000000000000" pitchFamily="50" charset="-128"/>
            </a:endParaRPr>
          </a:p>
          <a:p>
            <a:endParaRPr lang="en-US" altLang="ja-JP" sz="1100" dirty="0">
              <a:solidFill>
                <a:srgbClr val="329442"/>
              </a:solidFill>
              <a:latin typeface="BIZ UDPゴシック" panose="020B0400000000000000" pitchFamily="50" charset="-128"/>
              <a:ea typeface="BIZ UDPゴシック" panose="020B0400000000000000" pitchFamily="50" charset="-128"/>
            </a:endParaRPr>
          </a:p>
          <a:p>
            <a:r>
              <a:rPr lang="ja-JP" altLang="en-US" sz="3000" b="1" dirty="0">
                <a:solidFill>
                  <a:schemeClr val="accent2">
                    <a:lumMod val="75000"/>
                  </a:schemeClr>
                </a:solidFill>
                <a:latin typeface="BIZ UDPゴシック" panose="020B0400000000000000" pitchFamily="50" charset="-128"/>
                <a:ea typeface="BIZ UDPゴシック" panose="020B0400000000000000" pitchFamily="50" charset="-128"/>
              </a:rPr>
              <a:t>アンコンシャス・バイアス</a:t>
            </a:r>
            <a:r>
              <a:rPr lang="ja-JP" altLang="en-US" sz="2800" dirty="0">
                <a:solidFill>
                  <a:schemeClr val="tx1"/>
                </a:solidFill>
                <a:latin typeface="BIZ UDPゴシック" panose="020B0400000000000000" pitchFamily="50" charset="-128"/>
                <a:ea typeface="BIZ UDPゴシック" panose="020B0400000000000000" pitchFamily="50" charset="-128"/>
              </a:rPr>
              <a:t>＝無意識の差別や思い込み　</a:t>
            </a:r>
            <a:r>
              <a:rPr kumimoji="1" lang="ja-JP" altLang="en-US" sz="2800" dirty="0">
                <a:solidFill>
                  <a:srgbClr val="FF0000"/>
                </a:solidFill>
                <a:latin typeface="BIZ UDPゴシック" panose="020B0400000000000000" pitchFamily="50" charset="-128"/>
                <a:ea typeface="BIZ UDPゴシック" panose="020B0400000000000000" pitchFamily="50" charset="-128"/>
              </a:rPr>
              <a:t>　</a:t>
            </a:r>
          </a:p>
        </p:txBody>
      </p:sp>
      <p:sp>
        <p:nvSpPr>
          <p:cNvPr id="13" name="角丸四角形吹き出し 12"/>
          <p:cNvSpPr/>
          <p:nvPr/>
        </p:nvSpPr>
        <p:spPr>
          <a:xfrm>
            <a:off x="297180" y="5391944"/>
            <a:ext cx="8189321" cy="1114879"/>
          </a:xfrm>
          <a:prstGeom prst="wedgeRoundRectCallout">
            <a:avLst>
              <a:gd name="adj1" fmla="val 4217"/>
              <a:gd name="adj2" fmla="val -74487"/>
              <a:gd name="adj3" fmla="val 16667"/>
            </a:avLst>
          </a:prstGeom>
          <a:solidFill>
            <a:srgbClr val="F3FFF7"/>
          </a:solidFill>
          <a:ln w="38100">
            <a:solidFill>
              <a:srgbClr val="3294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mn-ea"/>
              </a:rPr>
              <a:t>　 </a:t>
            </a:r>
            <a:r>
              <a:rPr lang="ja-JP" altLang="en-US" sz="2400" b="1" dirty="0">
                <a:solidFill>
                  <a:schemeClr val="tx1"/>
                </a:solidFill>
                <a:latin typeface="BIZ UDPゴシック" panose="020B0400000000000000" pitchFamily="50" charset="-128"/>
                <a:ea typeface="BIZ UDPゴシック" panose="020B0400000000000000" pitchFamily="50" charset="-128"/>
              </a:rPr>
              <a:t>児童生徒等が自身のライフ・キャリアを固定的な性別役割分担にとらわれず考えられるようにすることが大切！</a:t>
            </a:r>
            <a:endParaRPr lang="en-US" altLang="ja-JP" sz="2400" b="1" dirty="0">
              <a:solidFill>
                <a:schemeClr val="tx1"/>
              </a:solidFill>
              <a:latin typeface="BIZ UDPゴシック" panose="020B0400000000000000" pitchFamily="50" charset="-128"/>
              <a:ea typeface="BIZ UDPゴシック" panose="020B0400000000000000" pitchFamily="50" charset="-128"/>
            </a:endParaRPr>
          </a:p>
        </p:txBody>
      </p:sp>
      <p:sp>
        <p:nvSpPr>
          <p:cNvPr id="11" name="角丸四角形吹き出し 10"/>
          <p:cNvSpPr/>
          <p:nvPr/>
        </p:nvSpPr>
        <p:spPr>
          <a:xfrm>
            <a:off x="319677" y="3667822"/>
            <a:ext cx="8710023" cy="1358222"/>
          </a:xfrm>
          <a:prstGeom prst="wedgeRoundRectCallout">
            <a:avLst>
              <a:gd name="adj1" fmla="val -31700"/>
              <a:gd name="adj2" fmla="val -48857"/>
              <a:gd name="adj3" fmla="val 16667"/>
            </a:avLst>
          </a:prstGeom>
          <a:solidFill>
            <a:srgbClr val="FFFFCC"/>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2400" dirty="0">
                <a:solidFill>
                  <a:schemeClr val="tx1"/>
                </a:solidFill>
                <a:latin typeface="BIZ UDゴシック" panose="020B0400000000000000" pitchFamily="49" charset="-128"/>
                <a:ea typeface="BIZ UDゴシック" panose="020B0400000000000000" pitchFamily="49" charset="-128"/>
              </a:rPr>
              <a:t>　 例えば，「裁縫は女子が得意，</a:t>
            </a:r>
            <a:r>
              <a:rPr lang="ja-JP" altLang="en-US" sz="2400" dirty="0" err="1">
                <a:solidFill>
                  <a:schemeClr val="tx1"/>
                </a:solidFill>
                <a:latin typeface="BIZ UDゴシック" panose="020B0400000000000000" pitchFamily="49" charset="-128"/>
                <a:ea typeface="BIZ UDゴシック" panose="020B0400000000000000" pitchFamily="49" charset="-128"/>
              </a:rPr>
              <a:t>かなづちや</a:t>
            </a:r>
            <a:r>
              <a:rPr lang="ja-JP" altLang="en-US" sz="2400" dirty="0">
                <a:solidFill>
                  <a:schemeClr val="tx1"/>
                </a:solidFill>
                <a:latin typeface="BIZ UDゴシック" panose="020B0400000000000000" pitchFamily="49" charset="-128"/>
                <a:ea typeface="BIZ UDゴシック" panose="020B0400000000000000" pitchFamily="49" charset="-128"/>
              </a:rPr>
              <a:t>のこぎりを扱うのは男子が得意」「運動会の応援団長は男子，副応援団長は女子」「女子は赤，男子は青に色分けする」</a:t>
            </a:r>
            <a:endParaRPr lang="en-US" altLang="ja-JP" sz="2400" dirty="0">
              <a:solidFill>
                <a:schemeClr val="tx1"/>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22043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90237AB0-5452-4974-B0D6-AAC534A68F92}" type="slidenum">
              <a:rPr kumimoji="1" lang="ja-JP" altLang="en-US" smtClean="0"/>
              <a:t>6</a:t>
            </a:fld>
            <a:endParaRPr kumimoji="1" lang="ja-JP" altLang="en-US"/>
          </a:p>
        </p:txBody>
      </p:sp>
      <p:sp>
        <p:nvSpPr>
          <p:cNvPr id="6" name="角丸四角形 5"/>
          <p:cNvSpPr/>
          <p:nvPr/>
        </p:nvSpPr>
        <p:spPr>
          <a:xfrm>
            <a:off x="230621" y="207308"/>
            <a:ext cx="8621546" cy="707885"/>
          </a:xfrm>
          <a:prstGeom prst="roundRect">
            <a:avLst>
              <a:gd name="adj" fmla="val 50000"/>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91059" y="247570"/>
            <a:ext cx="8300670" cy="646331"/>
          </a:xfrm>
          <a:prstGeom prst="rect">
            <a:avLst/>
          </a:prstGeom>
          <a:noFill/>
        </p:spPr>
        <p:txBody>
          <a:bodyPr wrap="none" lIns="91440" tIns="45720" rIns="91440" bIns="45720">
            <a:spAutoFit/>
          </a:bodyPr>
          <a:lstStyle/>
          <a:p>
            <a:pPr algn="ctr"/>
            <a:r>
              <a:rPr lang="ja-JP" altLang="en-US" sz="3600" b="1" spc="-15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ＤＨＰ特太ゴシック体" panose="020B0500000000000000" pitchFamily="50" charset="-128"/>
                <a:ea typeface="ＤＨＰ特太ゴシック体" panose="020B0500000000000000" pitchFamily="50" charset="-128"/>
              </a:rPr>
              <a:t>２　女性の人権問題に係る法律等について</a:t>
            </a:r>
          </a:p>
        </p:txBody>
      </p:sp>
      <p:sp>
        <p:nvSpPr>
          <p:cNvPr id="9" name="角丸四角形 8"/>
          <p:cNvSpPr/>
          <p:nvPr/>
        </p:nvSpPr>
        <p:spPr>
          <a:xfrm>
            <a:off x="671754" y="1469928"/>
            <a:ext cx="7587575" cy="719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4000" dirty="0">
                <a:latin typeface="BIZ UDゴシック" panose="020B0400000000000000" pitchFamily="49" charset="-128"/>
                <a:ea typeface="BIZ UDゴシック" panose="020B0400000000000000" pitchFamily="49" charset="-128"/>
              </a:rPr>
              <a:t>男女共同参画社会基本法</a:t>
            </a:r>
            <a:r>
              <a:rPr kumimoji="1"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a:t>
            </a:r>
            <a:r>
              <a:rPr lang="en-US" altLang="ja-JP" sz="2800" dirty="0">
                <a:latin typeface="BIZ UDゴシック" panose="020B0400000000000000" pitchFamily="49" charset="-128"/>
                <a:ea typeface="BIZ UDゴシック" panose="020B0400000000000000" pitchFamily="49" charset="-128"/>
              </a:rPr>
              <a:t>11</a:t>
            </a:r>
            <a:r>
              <a:rPr lang="ja-JP" altLang="en-US" sz="2800" dirty="0">
                <a:latin typeface="BIZ UDゴシック" panose="020B0400000000000000" pitchFamily="49" charset="-128"/>
                <a:ea typeface="BIZ UDゴシック" panose="020B0400000000000000" pitchFamily="49" charset="-128"/>
              </a:rPr>
              <a:t>年</a:t>
            </a:r>
            <a:r>
              <a:rPr kumimoji="1" lang="en-US" altLang="ja-JP" sz="2800" dirty="0">
                <a:latin typeface="BIZ UDゴシック" panose="020B0400000000000000" pitchFamily="49" charset="-128"/>
                <a:ea typeface="BIZ UDゴシック" panose="020B0400000000000000" pitchFamily="49" charset="-128"/>
              </a:rPr>
              <a:t>)</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11" name="角丸四角形 10"/>
          <p:cNvSpPr/>
          <p:nvPr/>
        </p:nvSpPr>
        <p:spPr>
          <a:xfrm>
            <a:off x="671756" y="3245815"/>
            <a:ext cx="7587575" cy="245013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200" b="1" dirty="0">
                <a:latin typeface="BIZ UDゴシック" panose="020B0400000000000000" pitchFamily="49" charset="-128"/>
                <a:ea typeface="BIZ UDゴシック" panose="020B0400000000000000" pitchFamily="49" charset="-128"/>
              </a:rPr>
              <a:t>かごしまハーモニープラン</a:t>
            </a:r>
            <a:r>
              <a:rPr lang="en-US" altLang="ja-JP" sz="2400" dirty="0">
                <a:latin typeface="BIZ UDゴシック" panose="020B0400000000000000" pitchFamily="49" charset="-128"/>
                <a:ea typeface="BIZ UDゴシック" panose="020B0400000000000000" pitchFamily="49" charset="-128"/>
              </a:rPr>
              <a:t>【</a:t>
            </a:r>
            <a:r>
              <a:rPr lang="ja-JP" altLang="en-US" sz="2400" dirty="0">
                <a:latin typeface="BIZ UDゴシック" panose="020B0400000000000000" pitchFamily="49" charset="-128"/>
                <a:ea typeface="BIZ UDゴシック" panose="020B0400000000000000" pitchFamily="49" charset="-128"/>
              </a:rPr>
              <a:t>平成</a:t>
            </a:r>
            <a:r>
              <a:rPr lang="en-US" altLang="ja-JP" sz="2400" dirty="0">
                <a:latin typeface="BIZ UDゴシック" panose="020B0400000000000000" pitchFamily="49" charset="-128"/>
                <a:ea typeface="BIZ UDゴシック" panose="020B0400000000000000" pitchFamily="49" charset="-128"/>
              </a:rPr>
              <a:t>11</a:t>
            </a:r>
            <a:r>
              <a:rPr lang="ja-JP" altLang="en-US" sz="2400" dirty="0">
                <a:latin typeface="BIZ UDゴシック" panose="020B0400000000000000" pitchFamily="49" charset="-128"/>
                <a:ea typeface="BIZ UDゴシック" panose="020B0400000000000000" pitchFamily="49" charset="-128"/>
              </a:rPr>
              <a:t>年からの</a:t>
            </a:r>
            <a:endParaRPr lang="en-US" altLang="ja-JP" sz="2400" dirty="0">
              <a:latin typeface="BIZ UDゴシック" panose="020B0400000000000000" pitchFamily="49" charset="-128"/>
              <a:ea typeface="BIZ UDゴシック" panose="020B0400000000000000" pitchFamily="49" charset="-128"/>
            </a:endParaRPr>
          </a:p>
          <a:p>
            <a:pPr algn="ctr"/>
            <a:r>
              <a:rPr lang="ja-JP" altLang="en-US" sz="2400" dirty="0">
                <a:latin typeface="BIZ UDゴシック" panose="020B0400000000000000" pitchFamily="49" charset="-128"/>
                <a:ea typeface="BIZ UDゴシック" panose="020B0400000000000000" pitchFamily="49" charset="-128"/>
              </a:rPr>
              <a:t>　　　　　　　　　　　　　　　　</a:t>
            </a:r>
            <a:r>
              <a:rPr lang="en-US" altLang="ja-JP" sz="2400" dirty="0">
                <a:latin typeface="BIZ UDゴシック" panose="020B0400000000000000" pitchFamily="49" charset="-128"/>
                <a:ea typeface="BIZ UDゴシック" panose="020B0400000000000000" pitchFamily="49" charset="-128"/>
              </a:rPr>
              <a:t>10</a:t>
            </a:r>
            <a:r>
              <a:rPr lang="ja-JP" altLang="en-US" sz="2400" dirty="0">
                <a:latin typeface="BIZ UDゴシック" panose="020B0400000000000000" pitchFamily="49" charset="-128"/>
                <a:ea typeface="BIZ UDゴシック" panose="020B0400000000000000" pitchFamily="49" charset="-128"/>
              </a:rPr>
              <a:t>年間・県</a:t>
            </a:r>
            <a:r>
              <a:rPr lang="en-US" altLang="ja-JP" sz="2400" dirty="0">
                <a:latin typeface="BIZ UDゴシック" panose="020B0400000000000000" pitchFamily="49" charset="-128"/>
                <a:ea typeface="BIZ UDゴシック" panose="020B0400000000000000" pitchFamily="49" charset="-128"/>
              </a:rPr>
              <a:t>】</a:t>
            </a:r>
          </a:p>
          <a:p>
            <a:r>
              <a:rPr lang="ja-JP" altLang="en-US" sz="3200" b="1" dirty="0">
                <a:solidFill>
                  <a:srgbClr val="FFFF00"/>
                </a:solidFill>
                <a:latin typeface="BIZ UDゴシック" panose="020B0400000000000000" pitchFamily="49" charset="-128"/>
                <a:ea typeface="BIZ UDゴシック" panose="020B0400000000000000" pitchFamily="49" charset="-128"/>
              </a:rPr>
              <a:t>男女共同参画推進条例</a:t>
            </a:r>
            <a:r>
              <a:rPr kumimoji="1" lang="en-US" altLang="ja-JP" sz="2800" b="1" dirty="0">
                <a:solidFill>
                  <a:srgbClr val="FFFF00"/>
                </a:solidFill>
                <a:latin typeface="BIZ UDゴシック" panose="020B0400000000000000" pitchFamily="49" charset="-128"/>
                <a:ea typeface="BIZ UDゴシック" panose="020B0400000000000000" pitchFamily="49" charset="-128"/>
              </a:rPr>
              <a:t>(</a:t>
            </a:r>
            <a:r>
              <a:rPr lang="ja-JP" altLang="en-US" sz="2800" b="1" dirty="0">
                <a:solidFill>
                  <a:srgbClr val="FFFF00"/>
                </a:solidFill>
                <a:latin typeface="BIZ UDゴシック" panose="020B0400000000000000" pitchFamily="49" charset="-128"/>
                <a:ea typeface="BIZ UDゴシック" panose="020B0400000000000000" pitchFamily="49" charset="-128"/>
              </a:rPr>
              <a:t>平成</a:t>
            </a:r>
            <a:r>
              <a:rPr lang="en-US" altLang="ja-JP" sz="2800" b="1" dirty="0">
                <a:solidFill>
                  <a:srgbClr val="FFFF00"/>
                </a:solidFill>
                <a:latin typeface="BIZ UDゴシック" panose="020B0400000000000000" pitchFamily="49" charset="-128"/>
                <a:ea typeface="BIZ UDゴシック" panose="020B0400000000000000" pitchFamily="49" charset="-128"/>
              </a:rPr>
              <a:t>13</a:t>
            </a:r>
            <a:r>
              <a:rPr lang="ja-JP" altLang="en-US" sz="2800" b="1" dirty="0">
                <a:solidFill>
                  <a:srgbClr val="FFFF00"/>
                </a:solidFill>
                <a:latin typeface="BIZ UDゴシック" panose="020B0400000000000000" pitchFamily="49" charset="-128"/>
                <a:ea typeface="BIZ UDゴシック" panose="020B0400000000000000" pitchFamily="49" charset="-128"/>
              </a:rPr>
              <a:t>年･県</a:t>
            </a:r>
            <a:r>
              <a:rPr kumimoji="1" lang="en-US" altLang="ja-JP" sz="2800" b="1" dirty="0">
                <a:solidFill>
                  <a:srgbClr val="FFFF00"/>
                </a:solidFill>
                <a:latin typeface="BIZ UDゴシック" panose="020B0400000000000000" pitchFamily="49" charset="-128"/>
                <a:ea typeface="BIZ UDゴシック" panose="020B0400000000000000" pitchFamily="49" charset="-128"/>
              </a:rPr>
              <a:t>)</a:t>
            </a:r>
          </a:p>
          <a:p>
            <a:r>
              <a:rPr kumimoji="1" lang="ja-JP" altLang="en-US" sz="2800" b="1" dirty="0">
                <a:latin typeface="BIZ UDゴシック" panose="020B0400000000000000" pitchFamily="49" charset="-128"/>
                <a:ea typeface="BIZ UDゴシック" panose="020B0400000000000000" pitchFamily="49" charset="-128"/>
              </a:rPr>
              <a:t>男女共同参画基本計画</a:t>
            </a:r>
            <a:r>
              <a:rPr kumimoji="1" lang="en-US" altLang="ja-JP" sz="2800" b="1" dirty="0">
                <a:latin typeface="BIZ UDゴシック" panose="020B0400000000000000" pitchFamily="49" charset="-128"/>
                <a:ea typeface="BIZ UDゴシック" panose="020B0400000000000000" pitchFamily="49" charset="-128"/>
              </a:rPr>
              <a:t>【</a:t>
            </a:r>
            <a:r>
              <a:rPr lang="ja-JP" altLang="en-US" sz="2800" b="1" dirty="0">
                <a:latin typeface="BIZ UDゴシック" panose="020B0400000000000000" pitchFamily="49" charset="-128"/>
                <a:ea typeface="BIZ UDゴシック" panose="020B0400000000000000" pitchFamily="49" charset="-128"/>
              </a:rPr>
              <a:t>平成</a:t>
            </a:r>
            <a:r>
              <a:rPr lang="en-US" altLang="ja-JP" sz="2800" b="1" dirty="0">
                <a:latin typeface="BIZ UDゴシック" panose="020B0400000000000000" pitchFamily="49" charset="-128"/>
                <a:ea typeface="BIZ UDゴシック" panose="020B0400000000000000" pitchFamily="49" charset="-128"/>
              </a:rPr>
              <a:t>20</a:t>
            </a:r>
            <a:r>
              <a:rPr lang="ja-JP" altLang="en-US" sz="2800" b="1" dirty="0">
                <a:latin typeface="BIZ UDゴシック" panose="020B0400000000000000" pitchFamily="49" charset="-128"/>
                <a:ea typeface="BIZ UDゴシック" panose="020B0400000000000000" pitchFamily="49" charset="-128"/>
              </a:rPr>
              <a:t>年・県</a:t>
            </a:r>
            <a:r>
              <a:rPr kumimoji="1" lang="en-US" altLang="ja-JP" sz="2800" b="1" dirty="0">
                <a:latin typeface="BIZ UDゴシック" panose="020B0400000000000000" pitchFamily="49" charset="-128"/>
                <a:ea typeface="BIZ UDゴシック" panose="020B0400000000000000" pitchFamily="49" charset="-128"/>
              </a:rPr>
              <a:t>】</a:t>
            </a:r>
          </a:p>
          <a:p>
            <a:r>
              <a:rPr lang="en-US" altLang="ja-JP" sz="2800" b="1" spc="-150" dirty="0">
                <a:latin typeface="BIZ UDゴシック" panose="020B0400000000000000" pitchFamily="49" charset="-128"/>
                <a:ea typeface="BIZ UDゴシック" panose="020B0400000000000000" pitchFamily="49" charset="-128"/>
              </a:rPr>
              <a:t>  </a:t>
            </a:r>
            <a:r>
              <a:rPr lang="en-US" altLang="ja-JP" sz="2800" spc="-150" dirty="0">
                <a:latin typeface="BIZ UDゴシック" panose="020B0400000000000000" pitchFamily="49" charset="-128"/>
                <a:ea typeface="BIZ UDゴシック" panose="020B0400000000000000" pitchFamily="49" charset="-128"/>
              </a:rPr>
              <a:t>※</a:t>
            </a:r>
            <a:r>
              <a:rPr lang="ja-JP" altLang="en-US" sz="2800" spc="-150" dirty="0">
                <a:latin typeface="BIZ UDゴシック" panose="020B0400000000000000" pitchFamily="49" charset="-128"/>
                <a:ea typeface="BIZ UDゴシック" panose="020B0400000000000000" pitchFamily="49" charset="-128"/>
              </a:rPr>
              <a:t>第２次</a:t>
            </a:r>
            <a:r>
              <a:rPr lang="en-US" altLang="ja-JP" sz="2800" spc="-150" dirty="0">
                <a:latin typeface="BIZ UDゴシック" panose="020B0400000000000000" pitchFamily="49" charset="-128"/>
                <a:ea typeface="BIZ UDゴシック" panose="020B0400000000000000" pitchFamily="49" charset="-128"/>
              </a:rPr>
              <a:t>:H25</a:t>
            </a:r>
            <a:r>
              <a:rPr lang="ja-JP" altLang="en-US" sz="2800" spc="-150" dirty="0">
                <a:latin typeface="BIZ UDゴシック" panose="020B0400000000000000" pitchFamily="49" charset="-128"/>
                <a:ea typeface="BIZ UDゴシック" panose="020B0400000000000000" pitchFamily="49" charset="-128"/>
              </a:rPr>
              <a:t>年，第３次</a:t>
            </a:r>
            <a:r>
              <a:rPr lang="en-US" altLang="ja-JP" sz="2800" spc="-150" dirty="0">
                <a:latin typeface="BIZ UDゴシック" panose="020B0400000000000000" pitchFamily="49" charset="-128"/>
                <a:ea typeface="BIZ UDゴシック" panose="020B0400000000000000" pitchFamily="49" charset="-128"/>
              </a:rPr>
              <a:t>:H30</a:t>
            </a:r>
            <a:r>
              <a:rPr lang="ja-JP" altLang="en-US" sz="2800" spc="-150" dirty="0">
                <a:latin typeface="BIZ UDゴシック" panose="020B0400000000000000" pitchFamily="49" charset="-128"/>
                <a:ea typeface="BIZ UDゴシック" panose="020B0400000000000000" pitchFamily="49" charset="-128"/>
              </a:rPr>
              <a:t>年，</a:t>
            </a:r>
            <a:r>
              <a:rPr lang="ja-JP" altLang="en-US" sz="2800" b="1" u="sng" spc="-150" dirty="0">
                <a:latin typeface="BIZ UDゴシック" panose="020B0400000000000000" pitchFamily="49" charset="-128"/>
                <a:ea typeface="BIZ UDゴシック" panose="020B0400000000000000" pitchFamily="49" charset="-128"/>
              </a:rPr>
              <a:t>第４次</a:t>
            </a:r>
            <a:r>
              <a:rPr lang="en-US" altLang="ja-JP" sz="2800" b="1" u="sng" spc="-150" dirty="0">
                <a:latin typeface="BIZ UDゴシック" panose="020B0400000000000000" pitchFamily="49" charset="-128"/>
                <a:ea typeface="BIZ UDゴシック" panose="020B0400000000000000" pitchFamily="49" charset="-128"/>
              </a:rPr>
              <a:t>:R</a:t>
            </a:r>
            <a:r>
              <a:rPr lang="ja-JP" altLang="en-US" sz="2800" b="1" u="sng" spc="-150" dirty="0">
                <a:latin typeface="BIZ UDゴシック" panose="020B0400000000000000" pitchFamily="49" charset="-128"/>
                <a:ea typeface="BIZ UDゴシック" panose="020B0400000000000000" pitchFamily="49" charset="-128"/>
              </a:rPr>
              <a:t>５年</a:t>
            </a:r>
            <a:endParaRPr kumimoji="1" lang="ja-JP" altLang="en-US" sz="2800" b="1" u="sng" spc="-150" dirty="0">
              <a:latin typeface="BIZ UDゴシック" panose="020B0400000000000000" pitchFamily="49" charset="-128"/>
              <a:ea typeface="BIZ UDゴシック" panose="020B0400000000000000" pitchFamily="49" charset="-128"/>
            </a:endParaRPr>
          </a:p>
        </p:txBody>
      </p:sp>
      <p:sp>
        <p:nvSpPr>
          <p:cNvPr id="12" name="角丸四角形吹き出し 11"/>
          <p:cNvSpPr/>
          <p:nvPr/>
        </p:nvSpPr>
        <p:spPr>
          <a:xfrm>
            <a:off x="671755" y="2160051"/>
            <a:ext cx="7587575" cy="660400"/>
          </a:xfrm>
          <a:prstGeom prst="wedgeRoundRectCallout">
            <a:avLst>
              <a:gd name="adj1" fmla="val -622"/>
              <a:gd name="adj2" fmla="val -40894"/>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男女がともに個性や能力を発揮できる社会の形成</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3" name="角丸四角形吹き出し 12"/>
          <p:cNvSpPr/>
          <p:nvPr/>
        </p:nvSpPr>
        <p:spPr>
          <a:xfrm>
            <a:off x="671756" y="5674659"/>
            <a:ext cx="7587575" cy="660400"/>
          </a:xfrm>
          <a:prstGeom prst="wedgeRoundRectCallout">
            <a:avLst>
              <a:gd name="adj1" fmla="val -622"/>
              <a:gd name="adj2" fmla="val -40894"/>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男女共同参画社会の実現</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7303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411480" y="263389"/>
            <a:ext cx="8161020" cy="1722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3600" dirty="0">
                <a:latin typeface="BIZ UDゴシック" panose="020B0400000000000000" pitchFamily="49" charset="-128"/>
                <a:ea typeface="BIZ UDゴシック" panose="020B0400000000000000" pitchFamily="49" charset="-128"/>
              </a:rPr>
              <a:t>配偶者からの暴力の防止及び被害者の保護等に関する法律</a:t>
            </a:r>
            <a:r>
              <a:rPr kumimoji="1" lang="en-US" altLang="ja-JP" sz="3600" dirty="0">
                <a:latin typeface="BIZ UDゴシック" panose="020B0400000000000000" pitchFamily="49" charset="-128"/>
                <a:ea typeface="BIZ UDゴシック" panose="020B0400000000000000" pitchFamily="49" charset="-128"/>
              </a:rPr>
              <a:t>(DV</a:t>
            </a:r>
            <a:r>
              <a:rPr kumimoji="1" lang="ja-JP" altLang="en-US" sz="3600" dirty="0">
                <a:latin typeface="BIZ UDゴシック" panose="020B0400000000000000" pitchFamily="49" charset="-128"/>
                <a:ea typeface="BIZ UDゴシック" panose="020B0400000000000000" pitchFamily="49" charset="-128"/>
              </a:rPr>
              <a:t>防止法</a:t>
            </a:r>
            <a:r>
              <a:rPr kumimoji="1" lang="en-US" altLang="ja-JP" sz="3600" dirty="0">
                <a:latin typeface="BIZ UDゴシック" panose="020B0400000000000000" pitchFamily="49" charset="-128"/>
                <a:ea typeface="BIZ UDゴシック" panose="020B0400000000000000" pitchFamily="49" charset="-128"/>
              </a:rPr>
              <a:t>)</a:t>
            </a:r>
          </a:p>
          <a:p>
            <a:r>
              <a:rPr lang="ja-JP" altLang="en-US" sz="3200" dirty="0">
                <a:latin typeface="BIZ UDゴシック" panose="020B0400000000000000" pitchFamily="49" charset="-128"/>
                <a:ea typeface="BIZ UDゴシック" panose="020B0400000000000000" pitchFamily="49" charset="-128"/>
              </a:rPr>
              <a:t>　　　　　　　　　　　　　</a:t>
            </a:r>
            <a:r>
              <a:rPr kumimoji="1"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a:t>
            </a:r>
            <a:r>
              <a:rPr lang="en-US" altLang="ja-JP" sz="2800" dirty="0">
                <a:latin typeface="BIZ UDゴシック" panose="020B0400000000000000" pitchFamily="49" charset="-128"/>
                <a:ea typeface="BIZ UDゴシック" panose="020B0400000000000000" pitchFamily="49" charset="-128"/>
              </a:rPr>
              <a:t>13</a:t>
            </a:r>
            <a:r>
              <a:rPr lang="ja-JP" altLang="en-US" sz="2800" dirty="0">
                <a:latin typeface="BIZ UDゴシック" panose="020B0400000000000000" pitchFamily="49" charset="-128"/>
                <a:ea typeface="BIZ UDゴシック" panose="020B0400000000000000" pitchFamily="49" charset="-128"/>
              </a:rPr>
              <a:t>年）</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10" name="角丸四角形 9"/>
          <p:cNvSpPr/>
          <p:nvPr/>
        </p:nvSpPr>
        <p:spPr>
          <a:xfrm>
            <a:off x="694619" y="2495881"/>
            <a:ext cx="7587575" cy="778912"/>
          </a:xfrm>
          <a:prstGeom prst="roundRect">
            <a:avLst/>
          </a:prstGeom>
          <a:solidFill>
            <a:schemeClr val="accent2">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4000" dirty="0">
                <a:latin typeface="BIZ UDゴシック" panose="020B0400000000000000" pitchFamily="49" charset="-128"/>
                <a:ea typeface="BIZ UDゴシック" panose="020B0400000000000000" pitchFamily="49" charset="-128"/>
              </a:rPr>
              <a:t>県配偶者等暴力防止計画</a:t>
            </a:r>
            <a:r>
              <a:rPr kumimoji="1" lang="en-US" altLang="ja-JP" sz="2800" dirty="0">
                <a:latin typeface="BIZ UDゴシック" panose="020B0400000000000000" pitchFamily="49" charset="-128"/>
                <a:ea typeface="BIZ UDゴシック" panose="020B0400000000000000" pitchFamily="49" charset="-128"/>
              </a:rPr>
              <a:t>(</a:t>
            </a:r>
            <a:r>
              <a:rPr lang="ja-JP" altLang="en-US" sz="2800" dirty="0">
                <a:latin typeface="BIZ UDゴシック" panose="020B0400000000000000" pitchFamily="49" charset="-128"/>
                <a:ea typeface="BIZ UDゴシック" panose="020B0400000000000000" pitchFamily="49" charset="-128"/>
              </a:rPr>
              <a:t>平成</a:t>
            </a:r>
            <a:r>
              <a:rPr lang="en-US" altLang="ja-JP" sz="2800" dirty="0">
                <a:latin typeface="BIZ UDゴシック" panose="020B0400000000000000" pitchFamily="49" charset="-128"/>
                <a:ea typeface="BIZ UDゴシック" panose="020B0400000000000000" pitchFamily="49" charset="-128"/>
              </a:rPr>
              <a:t>18</a:t>
            </a:r>
            <a:r>
              <a:rPr lang="ja-JP" altLang="en-US" sz="2800" dirty="0">
                <a:latin typeface="BIZ UDゴシック" panose="020B0400000000000000" pitchFamily="49" charset="-128"/>
                <a:ea typeface="BIZ UDゴシック" panose="020B0400000000000000" pitchFamily="49" charset="-128"/>
              </a:rPr>
              <a:t>年</a:t>
            </a:r>
            <a:r>
              <a:rPr kumimoji="1" lang="en-US" altLang="ja-JP" sz="2800" dirty="0">
                <a:latin typeface="BIZ UDゴシック" panose="020B0400000000000000" pitchFamily="49" charset="-128"/>
                <a:ea typeface="BIZ UDゴシック" panose="020B0400000000000000" pitchFamily="49" charset="-128"/>
              </a:rPr>
              <a:t>)</a:t>
            </a:r>
            <a:endParaRPr kumimoji="1" lang="ja-JP" altLang="en-US" sz="2800" dirty="0">
              <a:latin typeface="BIZ UDゴシック" panose="020B0400000000000000" pitchFamily="49" charset="-128"/>
              <a:ea typeface="BIZ UDゴシック" panose="020B0400000000000000" pitchFamily="49" charset="-128"/>
            </a:endParaRPr>
          </a:p>
        </p:txBody>
      </p:sp>
      <p:sp>
        <p:nvSpPr>
          <p:cNvPr id="15" name="角丸四角形 14"/>
          <p:cNvSpPr/>
          <p:nvPr/>
        </p:nvSpPr>
        <p:spPr>
          <a:xfrm>
            <a:off x="308611" y="3861917"/>
            <a:ext cx="8195310" cy="1338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600" spc="-150" dirty="0">
                <a:latin typeface="BIZ UDゴシック" panose="020B0400000000000000" pitchFamily="49" charset="-128"/>
                <a:ea typeface="BIZ UDゴシック" panose="020B0400000000000000" pitchFamily="49" charset="-128"/>
              </a:rPr>
              <a:t>持続可能な開発のための</a:t>
            </a:r>
            <a:r>
              <a:rPr lang="en-US" altLang="ja-JP" sz="3600" spc="-150" dirty="0">
                <a:latin typeface="BIZ UDゴシック" panose="020B0400000000000000" pitchFamily="49" charset="-128"/>
                <a:ea typeface="BIZ UDゴシック" panose="020B0400000000000000" pitchFamily="49" charset="-128"/>
              </a:rPr>
              <a:t>2030</a:t>
            </a:r>
            <a:r>
              <a:rPr lang="ja-JP" altLang="en-US" sz="3600" spc="-150" dirty="0">
                <a:latin typeface="BIZ UDゴシック" panose="020B0400000000000000" pitchFamily="49" charset="-128"/>
                <a:ea typeface="BIZ UDゴシック" panose="020B0400000000000000" pitchFamily="49" charset="-128"/>
              </a:rPr>
              <a:t>アジェンダ</a:t>
            </a:r>
            <a:r>
              <a:rPr lang="ja-JP" altLang="en-US" sz="3600" spc="-150" dirty="0">
                <a:solidFill>
                  <a:srgbClr val="FF0000"/>
                </a:solidFill>
                <a:latin typeface="BIZ UDゴシック" panose="020B0400000000000000" pitchFamily="49" charset="-128"/>
                <a:ea typeface="BIZ UDゴシック" panose="020B0400000000000000" pitchFamily="49" charset="-128"/>
              </a:rPr>
              <a:t>（</a:t>
            </a:r>
            <a:r>
              <a:rPr lang="en-US" altLang="ja-JP" sz="3600" spc="-150" dirty="0">
                <a:solidFill>
                  <a:srgbClr val="FF0000"/>
                </a:solidFill>
                <a:latin typeface="BIZ UDゴシック" panose="020B0400000000000000" pitchFamily="49" charset="-128"/>
                <a:ea typeface="BIZ UDゴシック" panose="020B0400000000000000" pitchFamily="49" charset="-128"/>
              </a:rPr>
              <a:t>SDGs</a:t>
            </a:r>
            <a:r>
              <a:rPr lang="ja-JP" altLang="en-US" sz="3600" spc="-150" dirty="0">
                <a:solidFill>
                  <a:srgbClr val="FF0000"/>
                </a:solidFill>
                <a:latin typeface="BIZ UDゴシック" panose="020B0400000000000000" pitchFamily="49" charset="-128"/>
                <a:ea typeface="BIZ UDゴシック" panose="020B0400000000000000" pitchFamily="49" charset="-128"/>
              </a:rPr>
              <a:t>）</a:t>
            </a:r>
            <a:r>
              <a:rPr lang="ja-JP" altLang="en-US" sz="3600" spc="-150" dirty="0">
                <a:latin typeface="BIZ UDゴシック" panose="020B0400000000000000" pitchFamily="49" charset="-128"/>
                <a:ea typeface="BIZ UDゴシック" panose="020B0400000000000000" pitchFamily="49" charset="-128"/>
              </a:rPr>
              <a:t>が国連総会で採択</a:t>
            </a:r>
            <a:r>
              <a:rPr lang="ja-JP" altLang="en-US" sz="2800" spc="-300" dirty="0">
                <a:latin typeface="BIZ UDゴシック" panose="020B0400000000000000" pitchFamily="49" charset="-128"/>
                <a:ea typeface="BIZ UDゴシック" panose="020B0400000000000000" pitchFamily="49" charset="-128"/>
              </a:rPr>
              <a:t>（平成</a:t>
            </a:r>
            <a:r>
              <a:rPr lang="en-US" altLang="ja-JP" sz="2800" spc="-300" dirty="0">
                <a:latin typeface="BIZ UDゴシック" panose="020B0400000000000000" pitchFamily="49" charset="-128"/>
                <a:ea typeface="BIZ UDゴシック" panose="020B0400000000000000" pitchFamily="49" charset="-128"/>
              </a:rPr>
              <a:t>27</a:t>
            </a:r>
            <a:r>
              <a:rPr lang="ja-JP" altLang="en-US" sz="2800" spc="-300" dirty="0">
                <a:latin typeface="BIZ UDゴシック" panose="020B0400000000000000" pitchFamily="49" charset="-128"/>
                <a:ea typeface="BIZ UDゴシック" panose="020B0400000000000000" pitchFamily="49" charset="-128"/>
              </a:rPr>
              <a:t>年</a:t>
            </a:r>
            <a:r>
              <a:rPr kumimoji="1" lang="en-US" altLang="ja-JP" sz="2800" spc="-300" dirty="0">
                <a:latin typeface="BIZ UDゴシック" panose="020B0400000000000000" pitchFamily="49" charset="-128"/>
                <a:ea typeface="BIZ UDゴシック" panose="020B0400000000000000" pitchFamily="49" charset="-128"/>
              </a:rPr>
              <a:t>)</a:t>
            </a:r>
            <a:endParaRPr kumimoji="1" lang="ja-JP" altLang="en-US" sz="2800" spc="-300" dirty="0">
              <a:latin typeface="BIZ UDゴシック" panose="020B0400000000000000" pitchFamily="49" charset="-128"/>
              <a:ea typeface="BIZ UDゴシック" panose="020B0400000000000000" pitchFamily="49" charset="-128"/>
            </a:endParaRPr>
          </a:p>
        </p:txBody>
      </p:sp>
      <p:sp>
        <p:nvSpPr>
          <p:cNvPr id="16" name="角丸四角形吹き出し 15"/>
          <p:cNvSpPr/>
          <p:nvPr/>
        </p:nvSpPr>
        <p:spPr>
          <a:xfrm>
            <a:off x="320040" y="5200554"/>
            <a:ext cx="8218169" cy="660400"/>
          </a:xfrm>
          <a:prstGeom prst="wedgeRoundRectCallout">
            <a:avLst>
              <a:gd name="adj1" fmla="val -622"/>
              <a:gd name="adj2" fmla="val -40894"/>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ジェンダー平等とすべての女性と女児の能力強化達成</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7" name="下矢印 16"/>
          <p:cNvSpPr/>
          <p:nvPr/>
        </p:nvSpPr>
        <p:spPr>
          <a:xfrm>
            <a:off x="3894363" y="2039831"/>
            <a:ext cx="837566" cy="40201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0337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649316" y="359770"/>
            <a:ext cx="7587575" cy="17557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ja-JP" altLang="en-US" sz="3600" spc="-150" dirty="0">
                <a:latin typeface="BIZ UDゴシック" panose="020B0400000000000000" pitchFamily="49" charset="-128"/>
                <a:ea typeface="BIZ UDゴシック" panose="020B0400000000000000" pitchFamily="49" charset="-128"/>
              </a:rPr>
              <a:t> 女性の職業生活における活躍の推進 </a:t>
            </a:r>
            <a:endParaRPr lang="en-US" altLang="ja-JP" sz="3600" spc="-150" dirty="0">
              <a:latin typeface="BIZ UDゴシック" panose="020B0400000000000000" pitchFamily="49" charset="-128"/>
              <a:ea typeface="BIZ UDゴシック" panose="020B0400000000000000" pitchFamily="49" charset="-128"/>
            </a:endParaRPr>
          </a:p>
          <a:p>
            <a:r>
              <a:rPr lang="en-US" altLang="ja-JP" sz="3600" spc="-150" dirty="0">
                <a:latin typeface="BIZ UDゴシック" panose="020B0400000000000000" pitchFamily="49" charset="-128"/>
                <a:ea typeface="BIZ UDゴシック" panose="020B0400000000000000" pitchFamily="49" charset="-128"/>
              </a:rPr>
              <a:t> </a:t>
            </a:r>
            <a:r>
              <a:rPr lang="ja-JP" altLang="en-US" sz="3600" spc="-150" dirty="0">
                <a:latin typeface="BIZ UDゴシック" panose="020B0400000000000000" pitchFamily="49" charset="-128"/>
                <a:ea typeface="BIZ UDゴシック" panose="020B0400000000000000" pitchFamily="49" charset="-128"/>
              </a:rPr>
              <a:t>に関する法</a:t>
            </a:r>
            <a:r>
              <a:rPr kumimoji="1" lang="ja-JP" altLang="en-US" sz="3600" spc="-150" dirty="0">
                <a:latin typeface="BIZ UDゴシック" panose="020B0400000000000000" pitchFamily="49" charset="-128"/>
                <a:ea typeface="BIZ UDゴシック" panose="020B0400000000000000" pitchFamily="49" charset="-128"/>
              </a:rPr>
              <a:t>律（女性活躍推進法）</a:t>
            </a:r>
            <a:endParaRPr kumimoji="1" lang="en-US" altLang="ja-JP" sz="3600" spc="-150" dirty="0">
              <a:latin typeface="BIZ UDゴシック" panose="020B0400000000000000" pitchFamily="49" charset="-128"/>
              <a:ea typeface="BIZ UDゴシック" panose="020B0400000000000000" pitchFamily="49" charset="-128"/>
            </a:endParaRPr>
          </a:p>
          <a:p>
            <a:r>
              <a:rPr lang="ja-JP" altLang="en-US" sz="3600" spc="-150" dirty="0">
                <a:latin typeface="BIZ UDゴシック" panose="020B0400000000000000" pitchFamily="49" charset="-128"/>
                <a:ea typeface="BIZ UDゴシック" panose="020B0400000000000000" pitchFamily="49" charset="-128"/>
              </a:rPr>
              <a:t>　　　　　　　　　　　</a:t>
            </a:r>
            <a:r>
              <a:rPr kumimoji="1" lang="en-US" altLang="ja-JP" sz="2800" spc="-300" dirty="0">
                <a:latin typeface="BIZ UDゴシック" panose="020B0400000000000000" pitchFamily="49" charset="-128"/>
                <a:ea typeface="BIZ UDゴシック" panose="020B0400000000000000" pitchFamily="49" charset="-128"/>
              </a:rPr>
              <a:t>(</a:t>
            </a:r>
            <a:r>
              <a:rPr lang="ja-JP" altLang="en-US" sz="2800" spc="-300" dirty="0">
                <a:latin typeface="BIZ UDゴシック" panose="020B0400000000000000" pitchFamily="49" charset="-128"/>
                <a:ea typeface="BIZ UDゴシック" panose="020B0400000000000000" pitchFamily="49" charset="-128"/>
              </a:rPr>
              <a:t>平成</a:t>
            </a:r>
            <a:r>
              <a:rPr lang="en-US" altLang="ja-JP" sz="2800" spc="-300" dirty="0">
                <a:latin typeface="BIZ UDゴシック" panose="020B0400000000000000" pitchFamily="49" charset="-128"/>
                <a:ea typeface="BIZ UDゴシック" panose="020B0400000000000000" pitchFamily="49" charset="-128"/>
              </a:rPr>
              <a:t>27</a:t>
            </a:r>
            <a:r>
              <a:rPr lang="ja-JP" altLang="en-US" sz="2800" spc="-300" dirty="0">
                <a:latin typeface="BIZ UDゴシック" panose="020B0400000000000000" pitchFamily="49" charset="-128"/>
                <a:ea typeface="BIZ UDゴシック" panose="020B0400000000000000" pitchFamily="49" charset="-128"/>
              </a:rPr>
              <a:t>年施行</a:t>
            </a:r>
            <a:r>
              <a:rPr kumimoji="1" lang="en-US" altLang="ja-JP" sz="2800" spc="-300" dirty="0">
                <a:latin typeface="BIZ UDゴシック" panose="020B0400000000000000" pitchFamily="49" charset="-128"/>
                <a:ea typeface="BIZ UDゴシック" panose="020B0400000000000000" pitchFamily="49" charset="-128"/>
              </a:rPr>
              <a:t>)</a:t>
            </a:r>
            <a:endParaRPr kumimoji="1" lang="ja-JP" altLang="en-US" sz="2800" spc="-300" dirty="0">
              <a:latin typeface="BIZ UDゴシック" panose="020B0400000000000000" pitchFamily="49" charset="-128"/>
              <a:ea typeface="BIZ UDゴシック" panose="020B0400000000000000" pitchFamily="49" charset="-128"/>
            </a:endParaRPr>
          </a:p>
        </p:txBody>
      </p:sp>
      <p:sp>
        <p:nvSpPr>
          <p:cNvPr id="10" name="角丸四角形吹き出し 9"/>
          <p:cNvSpPr/>
          <p:nvPr/>
        </p:nvSpPr>
        <p:spPr>
          <a:xfrm>
            <a:off x="649316" y="2100733"/>
            <a:ext cx="7587575" cy="660400"/>
          </a:xfrm>
          <a:prstGeom prst="wedgeRoundRectCallout">
            <a:avLst>
              <a:gd name="adj1" fmla="val -622"/>
              <a:gd name="adj2" fmla="val -40894"/>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女性の職業生活における活躍の推進</a:t>
            </a:r>
          </a:p>
        </p:txBody>
      </p:sp>
      <p:sp>
        <p:nvSpPr>
          <p:cNvPr id="12" name="角丸四角形 11"/>
          <p:cNvSpPr/>
          <p:nvPr/>
        </p:nvSpPr>
        <p:spPr>
          <a:xfrm>
            <a:off x="649316" y="2914650"/>
            <a:ext cx="7587575" cy="1603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3800"/>
              </a:lnSpc>
            </a:pPr>
            <a:r>
              <a:rPr lang="en-US" altLang="ja-JP" sz="3600" dirty="0"/>
              <a:t>  </a:t>
            </a:r>
            <a:r>
              <a:rPr lang="ja-JP" altLang="ja-JP" sz="3600" dirty="0"/>
              <a:t>改正男女雇用機会均等法及び</a:t>
            </a:r>
            <a:endParaRPr lang="en-US" altLang="ja-JP" sz="3600" dirty="0"/>
          </a:p>
          <a:p>
            <a:pPr>
              <a:lnSpc>
                <a:spcPts val="3800"/>
              </a:lnSpc>
            </a:pPr>
            <a:r>
              <a:rPr lang="en-US" altLang="ja-JP" sz="3600" dirty="0"/>
              <a:t>  </a:t>
            </a:r>
            <a:r>
              <a:rPr lang="ja-JP" altLang="ja-JP" sz="3600" dirty="0"/>
              <a:t>改正育児・介護休業法</a:t>
            </a:r>
            <a:r>
              <a:rPr lang="ja-JP" altLang="en-US" sz="3600" dirty="0"/>
              <a:t>　</a:t>
            </a:r>
            <a:endParaRPr lang="en-US" altLang="ja-JP" sz="3600" dirty="0"/>
          </a:p>
          <a:p>
            <a:pPr>
              <a:lnSpc>
                <a:spcPts val="3800"/>
              </a:lnSpc>
            </a:pPr>
            <a:r>
              <a:rPr lang="ja-JP" altLang="en-US" sz="3600" dirty="0">
                <a:latin typeface="BIZ UDPゴシック" panose="020B0400000000000000" pitchFamily="50" charset="-128"/>
                <a:ea typeface="BIZ UDPゴシック" panose="020B0400000000000000" pitchFamily="50" charset="-128"/>
              </a:rPr>
              <a:t>　　　　　　　　　　　</a:t>
            </a:r>
            <a:r>
              <a:rPr lang="ja-JP" altLang="ja-JP" sz="2800" dirty="0">
                <a:latin typeface="BIZ UDPゴシック" panose="020B0400000000000000" pitchFamily="50" charset="-128"/>
                <a:ea typeface="BIZ UDPゴシック" panose="020B0400000000000000" pitchFamily="50" charset="-128"/>
              </a:rPr>
              <a:t>（平成</a:t>
            </a:r>
            <a:r>
              <a:rPr lang="en-US" altLang="ja-JP" sz="2800" dirty="0">
                <a:latin typeface="BIZ UDPゴシック" panose="020B0400000000000000" pitchFamily="50" charset="-128"/>
                <a:ea typeface="BIZ UDPゴシック" panose="020B0400000000000000" pitchFamily="50" charset="-128"/>
              </a:rPr>
              <a:t>29</a:t>
            </a:r>
            <a:r>
              <a:rPr lang="ja-JP" altLang="ja-JP" sz="2800" dirty="0">
                <a:latin typeface="BIZ UDPゴシック" panose="020B0400000000000000" pitchFamily="50" charset="-128"/>
                <a:ea typeface="BIZ UDPゴシック" panose="020B0400000000000000" pitchFamily="50" charset="-128"/>
              </a:rPr>
              <a:t>年</a:t>
            </a:r>
            <a:r>
              <a:rPr lang="en-US" altLang="ja-JP" sz="2800" dirty="0">
                <a:latin typeface="BIZ UDPゴシック" panose="020B0400000000000000" pitchFamily="50" charset="-128"/>
                <a:ea typeface="BIZ UDPゴシック" panose="020B0400000000000000" pitchFamily="50" charset="-128"/>
              </a:rPr>
              <a:t>1</a:t>
            </a:r>
            <a:r>
              <a:rPr lang="ja-JP" altLang="ja-JP" sz="2800" dirty="0">
                <a:latin typeface="BIZ UDPゴシック" panose="020B0400000000000000" pitchFamily="50" charset="-128"/>
                <a:ea typeface="BIZ UDPゴシック" panose="020B0400000000000000" pitchFamily="50" charset="-128"/>
              </a:rPr>
              <a:t>月</a:t>
            </a:r>
            <a:r>
              <a:rPr lang="en-US" altLang="ja-JP" sz="2800" dirty="0">
                <a:latin typeface="BIZ UDPゴシック" panose="020B0400000000000000" pitchFamily="50" charset="-128"/>
                <a:ea typeface="BIZ UDPゴシック" panose="020B0400000000000000" pitchFamily="50" charset="-128"/>
              </a:rPr>
              <a:t>1</a:t>
            </a:r>
            <a:r>
              <a:rPr lang="ja-JP" altLang="ja-JP" sz="2800" dirty="0">
                <a:latin typeface="BIZ UDPゴシック" panose="020B0400000000000000" pitchFamily="50" charset="-128"/>
                <a:ea typeface="BIZ UDPゴシック" panose="020B0400000000000000" pitchFamily="50" charset="-128"/>
              </a:rPr>
              <a:t>日施行）</a:t>
            </a:r>
          </a:p>
          <a:p>
            <a:endParaRPr kumimoji="1" lang="en-US" altLang="ja-JP" sz="3600" spc="-150" dirty="0">
              <a:latin typeface="BIZ UDゴシック" panose="020B0400000000000000" pitchFamily="49" charset="-128"/>
              <a:ea typeface="BIZ UDゴシック" panose="020B0400000000000000" pitchFamily="49" charset="-128"/>
            </a:endParaRPr>
          </a:p>
          <a:p>
            <a:r>
              <a:rPr lang="ja-JP" altLang="en-US" sz="3600" spc="-150" dirty="0">
                <a:latin typeface="BIZ UDゴシック" panose="020B0400000000000000" pitchFamily="49" charset="-128"/>
                <a:ea typeface="BIZ UDゴシック" panose="020B0400000000000000" pitchFamily="49" charset="-128"/>
              </a:rPr>
              <a:t>　　　　　　　　</a:t>
            </a:r>
            <a:r>
              <a:rPr kumimoji="1" lang="en-US" altLang="ja-JP" sz="2800" spc="-300" dirty="0">
                <a:latin typeface="BIZ UDゴシック" panose="020B0400000000000000" pitchFamily="49" charset="-128"/>
                <a:ea typeface="BIZ UDゴシック" panose="020B0400000000000000" pitchFamily="49" charset="-128"/>
              </a:rPr>
              <a:t>(</a:t>
            </a:r>
            <a:r>
              <a:rPr lang="ja-JP" altLang="en-US" sz="2800" spc="-300" dirty="0">
                <a:latin typeface="BIZ UDゴシック" panose="020B0400000000000000" pitchFamily="49" charset="-128"/>
                <a:ea typeface="BIZ UDゴシック" panose="020B0400000000000000" pitchFamily="49" charset="-128"/>
              </a:rPr>
              <a:t>平成</a:t>
            </a:r>
            <a:r>
              <a:rPr lang="en-US" altLang="ja-JP" sz="2800" spc="-300" dirty="0">
                <a:latin typeface="BIZ UDゴシック" panose="020B0400000000000000" pitchFamily="49" charset="-128"/>
                <a:ea typeface="BIZ UDゴシック" panose="020B0400000000000000" pitchFamily="49" charset="-128"/>
              </a:rPr>
              <a:t>27</a:t>
            </a:r>
            <a:r>
              <a:rPr lang="ja-JP" altLang="en-US" sz="2800" spc="-300" dirty="0">
                <a:latin typeface="BIZ UDゴシック" panose="020B0400000000000000" pitchFamily="49" charset="-128"/>
                <a:ea typeface="BIZ UDゴシック" panose="020B0400000000000000" pitchFamily="49" charset="-128"/>
              </a:rPr>
              <a:t>年，</a:t>
            </a:r>
            <a:r>
              <a:rPr kumimoji="1" lang="ja-JP" altLang="en-US" sz="2800" spc="-300" dirty="0">
                <a:latin typeface="BIZ UDゴシック" panose="020B0400000000000000" pitchFamily="49" charset="-128"/>
                <a:ea typeface="BIZ UDゴシック" panose="020B0400000000000000" pitchFamily="49" charset="-128"/>
              </a:rPr>
              <a:t>令和元年改正</a:t>
            </a:r>
            <a:r>
              <a:rPr kumimoji="1" lang="en-US" altLang="ja-JP" sz="2800" spc="-300" dirty="0">
                <a:latin typeface="BIZ UDゴシック" panose="020B0400000000000000" pitchFamily="49" charset="-128"/>
                <a:ea typeface="BIZ UDゴシック" panose="020B0400000000000000" pitchFamily="49" charset="-128"/>
              </a:rPr>
              <a:t>)</a:t>
            </a:r>
            <a:endParaRPr kumimoji="1" lang="ja-JP" altLang="en-US" sz="2800" spc="-300" dirty="0">
              <a:latin typeface="BIZ UDゴシック" panose="020B0400000000000000" pitchFamily="49" charset="-128"/>
              <a:ea typeface="BIZ UDゴシック" panose="020B0400000000000000" pitchFamily="49" charset="-128"/>
            </a:endParaRPr>
          </a:p>
        </p:txBody>
      </p:sp>
      <p:sp>
        <p:nvSpPr>
          <p:cNvPr id="13" name="角丸四角形吹き出し 12"/>
          <p:cNvSpPr/>
          <p:nvPr/>
        </p:nvSpPr>
        <p:spPr>
          <a:xfrm>
            <a:off x="695036" y="4553685"/>
            <a:ext cx="7587575" cy="1006191"/>
          </a:xfrm>
          <a:prstGeom prst="wedgeRoundRectCallout">
            <a:avLst>
              <a:gd name="adj1" fmla="val -622"/>
              <a:gd name="adj2" fmla="val -40894"/>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BIZ UDPゴシック" panose="020B0400000000000000" pitchFamily="50" charset="-128"/>
                <a:ea typeface="BIZ UDPゴシック" panose="020B0400000000000000" pitchFamily="50" charset="-128"/>
              </a:rPr>
              <a:t>　 職場における妊娠，出産，育児，または，介護に関するハラスメントについて</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4" name="角丸四角形吹き出し 13"/>
          <p:cNvSpPr/>
          <p:nvPr/>
        </p:nvSpPr>
        <p:spPr>
          <a:xfrm>
            <a:off x="1482090" y="5904560"/>
            <a:ext cx="7086600" cy="749541"/>
          </a:xfrm>
          <a:prstGeom prst="wedgeRoundRectCallout">
            <a:avLst>
              <a:gd name="adj1" fmla="val -37296"/>
              <a:gd name="adj2" fmla="val -84734"/>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prstClr val="black"/>
                </a:solidFill>
              </a:rPr>
              <a:t>　</a:t>
            </a:r>
            <a:r>
              <a:rPr lang="ja-JP" altLang="en-US" sz="2400" b="1" dirty="0">
                <a:solidFill>
                  <a:prstClr val="black"/>
                </a:solidFill>
              </a:rPr>
              <a:t>妊娠等だけでなく，介護に関するものも含まれます。</a:t>
            </a:r>
          </a:p>
        </p:txBody>
      </p:sp>
    </p:spTree>
    <p:extLst>
      <p:ext uri="{BB962C8B-B14F-4D97-AF65-F5344CB8AC3E}">
        <p14:creationId xmlns:p14="http://schemas.microsoft.com/office/powerpoint/2010/main" val="110321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3223260"/>
            <a:ext cx="8069580" cy="128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normAutofit fontScale="90000"/>
          </a:bodyPr>
          <a:lstStyle/>
          <a:p>
            <a:r>
              <a:rPr lang="ja-JP" altLang="en-US" sz="3600" spc="-300" dirty="0">
                <a:latin typeface="BIZ UDゴシック" panose="020B0400000000000000" pitchFamily="49" charset="-128"/>
                <a:ea typeface="BIZ UDゴシック" panose="020B0400000000000000" pitchFamily="49" charset="-128"/>
              </a:rPr>
              <a:t>　改正労働施策総合推進法</a:t>
            </a:r>
            <a:r>
              <a:rPr lang="en-US" altLang="ja-JP" sz="3600" spc="-300" dirty="0">
                <a:latin typeface="BIZ UDゴシック" panose="020B0400000000000000" pitchFamily="49" charset="-128"/>
                <a:ea typeface="BIZ UDゴシック" panose="020B0400000000000000" pitchFamily="49" charset="-128"/>
              </a:rPr>
              <a:t>(</a:t>
            </a:r>
            <a:r>
              <a:rPr lang="ja-JP" altLang="en-US" sz="3600" spc="-300" dirty="0">
                <a:latin typeface="BIZ UDゴシック" panose="020B0400000000000000" pitchFamily="49" charset="-128"/>
                <a:ea typeface="BIZ UDゴシック" panose="020B0400000000000000" pitchFamily="49" charset="-128"/>
              </a:rPr>
              <a:t>パワハラ防止法</a:t>
            </a:r>
            <a:r>
              <a:rPr lang="en-US" altLang="ja-JP" sz="3600" spc="-300" dirty="0">
                <a:latin typeface="BIZ UDゴシック" panose="020B0400000000000000" pitchFamily="49" charset="-128"/>
                <a:ea typeface="BIZ UDゴシック" panose="020B0400000000000000" pitchFamily="49" charset="-128"/>
              </a:rPr>
              <a:t>)</a:t>
            </a:r>
            <a:br>
              <a:rPr lang="en-US" altLang="ja-JP" sz="3600" spc="-300" dirty="0">
                <a:latin typeface="BIZ UDゴシック" panose="020B0400000000000000" pitchFamily="49" charset="-128"/>
                <a:ea typeface="BIZ UDゴシック" panose="020B0400000000000000" pitchFamily="49" charset="-128"/>
              </a:rPr>
            </a:br>
            <a:r>
              <a:rPr lang="en-US" altLang="ja-JP" sz="3600" spc="-300" dirty="0">
                <a:latin typeface="BIZ UDゴシック" panose="020B0400000000000000" pitchFamily="49" charset="-128"/>
                <a:ea typeface="BIZ UDゴシック" panose="020B0400000000000000" pitchFamily="49" charset="-128"/>
              </a:rPr>
              <a:t>                            </a:t>
            </a:r>
            <a:r>
              <a:rPr lang="ja-JP" altLang="en-US" sz="3600" spc="-300" dirty="0">
                <a:latin typeface="BIZ UDゴシック" panose="020B0400000000000000" pitchFamily="49" charset="-128"/>
                <a:ea typeface="BIZ UDゴシック" panose="020B0400000000000000" pitchFamily="49" charset="-128"/>
              </a:rPr>
              <a:t>　</a:t>
            </a:r>
            <a:r>
              <a:rPr lang="en-US" altLang="ja-JP" sz="3600" spc="-300" dirty="0">
                <a:latin typeface="BIZ UDゴシック" panose="020B0400000000000000" pitchFamily="49" charset="-128"/>
                <a:ea typeface="BIZ UDゴシック" panose="020B0400000000000000" pitchFamily="49" charset="-128"/>
              </a:rPr>
              <a:t>   </a:t>
            </a:r>
            <a:r>
              <a:rPr kumimoji="1" lang="en-US" altLang="ja-JP" sz="2800" spc="-300" dirty="0">
                <a:latin typeface="BIZ UDゴシック" panose="020B0400000000000000" pitchFamily="49" charset="-128"/>
                <a:ea typeface="BIZ UDゴシック" panose="020B0400000000000000" pitchFamily="49" charset="-128"/>
              </a:rPr>
              <a:t>(</a:t>
            </a:r>
            <a:r>
              <a:rPr kumimoji="1" lang="ja-JP" altLang="en-US" sz="2800" spc="-300" dirty="0">
                <a:latin typeface="BIZ UDゴシック" panose="020B0400000000000000" pitchFamily="49" charset="-128"/>
                <a:ea typeface="BIZ UDゴシック" panose="020B0400000000000000" pitchFamily="49" charset="-128"/>
              </a:rPr>
              <a:t>令和元年改正</a:t>
            </a:r>
            <a:r>
              <a:rPr kumimoji="1" lang="en-US" altLang="ja-JP" sz="2800" spc="-300" dirty="0">
                <a:latin typeface="BIZ UDゴシック" panose="020B0400000000000000" pitchFamily="49" charset="-128"/>
                <a:ea typeface="BIZ UDゴシック" panose="020B0400000000000000" pitchFamily="49" charset="-128"/>
              </a:rPr>
              <a:t>)</a:t>
            </a:r>
            <a:endParaRPr kumimoji="1" lang="ja-JP" altLang="en-US" sz="2800" spc="-300" dirty="0">
              <a:latin typeface="BIZ UDゴシック" panose="020B0400000000000000" pitchFamily="49" charset="-128"/>
              <a:ea typeface="BIZ UDゴシック" panose="020B0400000000000000" pitchFamily="49" charset="-128"/>
            </a:endParaRPr>
          </a:p>
        </p:txBody>
      </p:sp>
      <p:sp>
        <p:nvSpPr>
          <p:cNvPr id="8" name="角丸四角形 7"/>
          <p:cNvSpPr/>
          <p:nvPr/>
        </p:nvSpPr>
        <p:spPr>
          <a:xfrm>
            <a:off x="480060" y="589512"/>
            <a:ext cx="8012430" cy="1338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3600" spc="-150" dirty="0">
                <a:latin typeface="BIZ UDゴシック" panose="020B0400000000000000" pitchFamily="49" charset="-128"/>
                <a:ea typeface="BIZ UDゴシック" panose="020B0400000000000000" pitchFamily="49" charset="-128"/>
              </a:rPr>
              <a:t>  政治分野における男女共同参画の推進   </a:t>
            </a:r>
            <a:endParaRPr kumimoji="1" lang="en-US" altLang="ja-JP" sz="3600" spc="-150" dirty="0">
              <a:latin typeface="BIZ UDゴシック" panose="020B0400000000000000" pitchFamily="49" charset="-128"/>
              <a:ea typeface="BIZ UDゴシック" panose="020B0400000000000000" pitchFamily="49" charset="-128"/>
            </a:endParaRPr>
          </a:p>
          <a:p>
            <a:r>
              <a:rPr lang="en-US" altLang="ja-JP" sz="3600" spc="-150" dirty="0">
                <a:latin typeface="BIZ UDゴシック" panose="020B0400000000000000" pitchFamily="49" charset="-128"/>
                <a:ea typeface="BIZ UDゴシック" panose="020B0400000000000000" pitchFamily="49" charset="-128"/>
              </a:rPr>
              <a:t>  </a:t>
            </a:r>
            <a:r>
              <a:rPr kumimoji="1" lang="ja-JP" altLang="en-US" sz="3600" spc="-150" dirty="0">
                <a:latin typeface="BIZ UDゴシック" panose="020B0400000000000000" pitchFamily="49" charset="-128"/>
                <a:ea typeface="BIZ UDゴシック" panose="020B0400000000000000" pitchFamily="49" charset="-128"/>
              </a:rPr>
              <a:t>に関する法律</a:t>
            </a:r>
            <a:r>
              <a:rPr kumimoji="1" lang="en-US" altLang="ja-JP" sz="2800" spc="-300" dirty="0">
                <a:latin typeface="BIZ UDゴシック" panose="020B0400000000000000" pitchFamily="49" charset="-128"/>
                <a:ea typeface="BIZ UDゴシック" panose="020B0400000000000000" pitchFamily="49" charset="-128"/>
              </a:rPr>
              <a:t>(</a:t>
            </a:r>
            <a:r>
              <a:rPr lang="ja-JP" altLang="en-US" sz="2800" spc="-300" dirty="0">
                <a:latin typeface="BIZ UDゴシック" panose="020B0400000000000000" pitchFamily="49" charset="-128"/>
                <a:ea typeface="BIZ UDゴシック" panose="020B0400000000000000" pitchFamily="49" charset="-128"/>
              </a:rPr>
              <a:t>平成</a:t>
            </a:r>
            <a:r>
              <a:rPr lang="en-US" altLang="ja-JP" sz="2800" spc="-300" dirty="0">
                <a:latin typeface="BIZ UDゴシック" panose="020B0400000000000000" pitchFamily="49" charset="-128"/>
                <a:ea typeface="BIZ UDゴシック" panose="020B0400000000000000" pitchFamily="49" charset="-128"/>
              </a:rPr>
              <a:t>30</a:t>
            </a:r>
            <a:r>
              <a:rPr lang="ja-JP" altLang="en-US" sz="2800" spc="-300" dirty="0">
                <a:latin typeface="BIZ UDゴシック" panose="020B0400000000000000" pitchFamily="49" charset="-128"/>
                <a:ea typeface="BIZ UDゴシック" panose="020B0400000000000000" pitchFamily="49" charset="-128"/>
              </a:rPr>
              <a:t>年</a:t>
            </a:r>
            <a:r>
              <a:rPr kumimoji="1" lang="en-US" altLang="ja-JP" sz="2800" spc="-300" dirty="0">
                <a:latin typeface="BIZ UDゴシック" panose="020B0400000000000000" pitchFamily="49" charset="-128"/>
                <a:ea typeface="BIZ UDゴシック" panose="020B0400000000000000" pitchFamily="49" charset="-128"/>
              </a:rPr>
              <a:t>)</a:t>
            </a:r>
            <a:endParaRPr kumimoji="1" lang="ja-JP" altLang="en-US" sz="2800" spc="-300" dirty="0">
              <a:latin typeface="BIZ UDゴシック" panose="020B0400000000000000" pitchFamily="49" charset="-128"/>
              <a:ea typeface="BIZ UDゴシック" panose="020B0400000000000000" pitchFamily="49" charset="-128"/>
            </a:endParaRPr>
          </a:p>
        </p:txBody>
      </p:sp>
      <p:sp>
        <p:nvSpPr>
          <p:cNvPr id="9" name="角丸四角形吹き出し 8"/>
          <p:cNvSpPr/>
          <p:nvPr/>
        </p:nvSpPr>
        <p:spPr>
          <a:xfrm>
            <a:off x="480060" y="1939579"/>
            <a:ext cx="7978140" cy="660400"/>
          </a:xfrm>
          <a:prstGeom prst="wedgeRoundRectCallout">
            <a:avLst>
              <a:gd name="adj1" fmla="val -622"/>
              <a:gd name="adj2" fmla="val -40894"/>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BIZ UDPゴシック" panose="020B0400000000000000" pitchFamily="50" charset="-128"/>
                <a:ea typeface="BIZ UDPゴシック" panose="020B0400000000000000" pitchFamily="50" charset="-128"/>
              </a:rPr>
              <a:t>国会議員や地方議員における女性の割合を増やす</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11" name="角丸四角形吹き出し 10"/>
          <p:cNvSpPr/>
          <p:nvPr/>
        </p:nvSpPr>
        <p:spPr>
          <a:xfrm>
            <a:off x="422910" y="4509107"/>
            <a:ext cx="8081010" cy="660400"/>
          </a:xfrm>
          <a:prstGeom prst="wedgeRoundRectCallout">
            <a:avLst>
              <a:gd name="adj1" fmla="val -622"/>
              <a:gd name="adj2" fmla="val -40894"/>
              <a:gd name="adj3" fmla="val 16667"/>
            </a:avLst>
          </a:prstGeom>
          <a:solidFill>
            <a:srgbClr val="FFFFCC"/>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BIZ UDPゴシック" panose="020B0400000000000000" pitchFamily="50" charset="-128"/>
                <a:ea typeface="BIZ UDPゴシック" panose="020B0400000000000000" pitchFamily="50" charset="-128"/>
              </a:rPr>
              <a:t>職場におけるパワハラ対策の義務化</a:t>
            </a:r>
          </a:p>
        </p:txBody>
      </p:sp>
      <p:sp>
        <p:nvSpPr>
          <p:cNvPr id="7" name="角丸四角形吹き出し 6"/>
          <p:cNvSpPr/>
          <p:nvPr/>
        </p:nvSpPr>
        <p:spPr>
          <a:xfrm>
            <a:off x="3175664" y="5505450"/>
            <a:ext cx="5301586" cy="1129140"/>
          </a:xfrm>
          <a:prstGeom prst="wedgeRoundRectCallout">
            <a:avLst>
              <a:gd name="adj1" fmla="val -35180"/>
              <a:gd name="adj2" fmla="val -75554"/>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prstClr val="black"/>
                </a:solidFill>
              </a:rPr>
              <a:t>　 </a:t>
            </a:r>
            <a:r>
              <a:rPr lang="ja-JP" altLang="en-US" sz="2400" b="1" dirty="0">
                <a:solidFill>
                  <a:prstClr val="black"/>
                </a:solidFill>
              </a:rPr>
              <a:t>セクハラやマタハラ等に対しても対策を講じるよう求めています。</a:t>
            </a:r>
          </a:p>
        </p:txBody>
      </p:sp>
    </p:spTree>
    <p:extLst>
      <p:ext uri="{BB962C8B-B14F-4D97-AF65-F5344CB8AC3E}">
        <p14:creationId xmlns:p14="http://schemas.microsoft.com/office/powerpoint/2010/main" val="289923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6158</TotalTime>
  <Words>3347</Words>
  <Application>Microsoft Office PowerPoint</Application>
  <PresentationFormat>画面に合わせる (4:3)</PresentationFormat>
  <Paragraphs>218</Paragraphs>
  <Slides>16</Slides>
  <Notes>16</Notes>
  <HiddenSlides>0</HiddenSlides>
  <MMClips>0</MMClips>
  <ScaleCrop>false</ScaleCrop>
  <HeadingPairs>
    <vt:vector size="6" baseType="variant">
      <vt:variant>
        <vt:lpstr>使用されているフォント</vt:lpstr>
      </vt:variant>
      <vt:variant>
        <vt:i4>16</vt:i4>
      </vt:variant>
      <vt:variant>
        <vt:lpstr>テーマ</vt:lpstr>
      </vt:variant>
      <vt:variant>
        <vt:i4>2</vt:i4>
      </vt:variant>
      <vt:variant>
        <vt:lpstr>スライド タイトル</vt:lpstr>
      </vt:variant>
      <vt:variant>
        <vt:i4>16</vt:i4>
      </vt:variant>
    </vt:vector>
  </HeadingPairs>
  <TitlesOfParts>
    <vt:vector size="34" baseType="lpstr">
      <vt:lpstr>BIZ UDPゴシック</vt:lpstr>
      <vt:lpstr>BIZ UDゴシック</vt:lpstr>
      <vt:lpstr>BIZ UD明朝 Medium</vt:lpstr>
      <vt:lpstr>ＤＨＰ特太ゴシック体</vt:lpstr>
      <vt:lpstr>HGP創英角ｺﾞｼｯｸUB</vt:lpstr>
      <vt:lpstr>HGｺﾞｼｯｸM</vt:lpstr>
      <vt:lpstr>HG丸ｺﾞｼｯｸM-PRO</vt:lpstr>
      <vt:lpstr>ＭＳ Ｐゴシック</vt:lpstr>
      <vt:lpstr>ＭＳ ゴシック</vt:lpstr>
      <vt:lpstr>新細明體</vt:lpstr>
      <vt:lpstr>Arial</vt:lpstr>
      <vt:lpstr>Calibri</vt:lpstr>
      <vt:lpstr>Calibri Light</vt:lpstr>
      <vt:lpstr>Comic Sans MS</vt:lpstr>
      <vt:lpstr>Georgia</vt:lpstr>
      <vt:lpstr>Trebuchet MS</vt:lpstr>
      <vt:lpstr>Office テーマ</vt:lpstr>
      <vt:lpstr>スリップストリーム</vt:lpstr>
      <vt:lpstr>　女性の人権を守ろう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改正労働施策総合推進法(パワハラ防止法)                             　   (令和元年改正)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鹿児島県</dc:creator>
  <cp:lastModifiedBy>涌井 英明</cp:lastModifiedBy>
  <cp:revision>408</cp:revision>
  <cp:lastPrinted>2021-03-30T07:56:20Z</cp:lastPrinted>
  <dcterms:created xsi:type="dcterms:W3CDTF">2020-05-11T09:35:31Z</dcterms:created>
  <dcterms:modified xsi:type="dcterms:W3CDTF">2023-03-24T01:35:37Z</dcterms:modified>
</cp:coreProperties>
</file>