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4139" r:id="rId2"/>
  </p:sldMasterIdLst>
  <p:notesMasterIdLst>
    <p:notesMasterId r:id="rId63"/>
  </p:notesMasterIdLst>
  <p:handoutMasterIdLst>
    <p:handoutMasterId r:id="rId64"/>
  </p:handoutMasterIdLst>
  <p:sldIdLst>
    <p:sldId id="256" r:id="rId3"/>
    <p:sldId id="394" r:id="rId4"/>
    <p:sldId id="405" r:id="rId5"/>
    <p:sldId id="395" r:id="rId6"/>
    <p:sldId id="401" r:id="rId7"/>
    <p:sldId id="457" r:id="rId8"/>
    <p:sldId id="516" r:id="rId9"/>
    <p:sldId id="406" r:id="rId10"/>
    <p:sldId id="466" r:id="rId11"/>
    <p:sldId id="493" r:id="rId12"/>
    <p:sldId id="475" r:id="rId13"/>
    <p:sldId id="477" r:id="rId14"/>
    <p:sldId id="476" r:id="rId15"/>
    <p:sldId id="478" r:id="rId16"/>
    <p:sldId id="479" r:id="rId17"/>
    <p:sldId id="357" r:id="rId18"/>
    <p:sldId id="356" r:id="rId19"/>
    <p:sldId id="358" r:id="rId20"/>
    <p:sldId id="423" r:id="rId21"/>
    <p:sldId id="442" r:id="rId22"/>
    <p:sldId id="414" r:id="rId23"/>
    <p:sldId id="369" r:id="rId24"/>
    <p:sldId id="363" r:id="rId25"/>
    <p:sldId id="364" r:id="rId26"/>
    <p:sldId id="413" r:id="rId27"/>
    <p:sldId id="416" r:id="rId28"/>
    <p:sldId id="480" r:id="rId29"/>
    <p:sldId id="481" r:id="rId30"/>
    <p:sldId id="452" r:id="rId31"/>
    <p:sldId id="449" r:id="rId32"/>
    <p:sldId id="349" r:id="rId33"/>
    <p:sldId id="417" r:id="rId34"/>
    <p:sldId id="482" r:id="rId35"/>
    <p:sldId id="455" r:id="rId36"/>
    <p:sldId id="451" r:id="rId37"/>
    <p:sldId id="422" r:id="rId38"/>
    <p:sldId id="354" r:id="rId39"/>
    <p:sldId id="483" r:id="rId40"/>
    <p:sldId id="420" r:id="rId41"/>
    <p:sldId id="484" r:id="rId42"/>
    <p:sldId id="486" r:id="rId43"/>
    <p:sldId id="487" r:id="rId44"/>
    <p:sldId id="485" r:id="rId45"/>
    <p:sldId id="488" r:id="rId46"/>
    <p:sldId id="495" r:id="rId47"/>
    <p:sldId id="496" r:id="rId48"/>
    <p:sldId id="497" r:id="rId49"/>
    <p:sldId id="498" r:id="rId50"/>
    <p:sldId id="501" r:id="rId51"/>
    <p:sldId id="500" r:id="rId52"/>
    <p:sldId id="502" r:id="rId53"/>
    <p:sldId id="505" r:id="rId54"/>
    <p:sldId id="504" r:id="rId55"/>
    <p:sldId id="506" r:id="rId56"/>
    <p:sldId id="507" r:id="rId57"/>
    <p:sldId id="503" r:id="rId58"/>
    <p:sldId id="508" r:id="rId59"/>
    <p:sldId id="519" r:id="rId60"/>
    <p:sldId id="518" r:id="rId61"/>
    <p:sldId id="520" r:id="rId62"/>
  </p:sldIdLst>
  <p:sldSz cx="9144000" cy="6858000" type="screen4x3"/>
  <p:notesSz cx="6770688" cy="9902825"/>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CCCC"/>
    <a:srgbClr val="99FF66"/>
    <a:srgbClr val="99FF99"/>
    <a:srgbClr val="FF99CC"/>
    <a:srgbClr val="1616B4"/>
    <a:srgbClr val="FFCCFF"/>
    <a:srgbClr val="FF99FF"/>
    <a:srgbClr val="FF33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3995" autoAdjust="0"/>
  </p:normalViewPr>
  <p:slideViewPr>
    <p:cSldViewPr>
      <p:cViewPr varScale="1">
        <p:scale>
          <a:sx n="116" d="100"/>
          <a:sy n="116" d="100"/>
        </p:scale>
        <p:origin x="14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40" y="9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217257E-5B70-4452-97D0-9E76B14E7E7E}"/>
              </a:ext>
            </a:extLst>
          </p:cNvPr>
          <p:cNvSpPr>
            <a:spLocks noGrp="1" noChangeArrowheads="1"/>
          </p:cNvSpPr>
          <p:nvPr>
            <p:ph type="hdr" sz="quarter"/>
          </p:nvPr>
        </p:nvSpPr>
        <p:spPr bwMode="auto">
          <a:xfrm>
            <a:off x="0" y="1"/>
            <a:ext cx="2933857" cy="494218"/>
          </a:xfrm>
          <a:prstGeom prst="rect">
            <a:avLst/>
          </a:prstGeom>
          <a:noFill/>
          <a:ln w="9525">
            <a:noFill/>
            <a:miter lim="800000"/>
            <a:headEnd/>
            <a:tailEnd/>
          </a:ln>
          <a:effectLst/>
        </p:spPr>
        <p:txBody>
          <a:bodyPr vert="horz" wrap="square" lIns="91120" tIns="45560" rIns="91120" bIns="45560" numCol="1" anchor="t" anchorCtr="0" compatLnSpc="1">
            <a:prstTxWarp prst="textNoShape">
              <a:avLst/>
            </a:prstTxWarp>
          </a:bodyPr>
          <a:lstStyle>
            <a:lvl1pPr defTabSz="911807" eaLnBrk="1" hangingPunct="1">
              <a:defRPr sz="1200">
                <a:latin typeface="Arial" charset="0"/>
                <a:ea typeface="ＭＳ Ｐゴシック" pitchFamily="50" charset="-128"/>
              </a:defRPr>
            </a:lvl1pPr>
          </a:lstStyle>
          <a:p>
            <a:pPr>
              <a:defRPr/>
            </a:pPr>
            <a:endParaRPr lang="en-US" altLang="ja-JP"/>
          </a:p>
        </p:txBody>
      </p:sp>
      <p:sp>
        <p:nvSpPr>
          <p:cNvPr id="107523" name="Rectangle 3">
            <a:extLst>
              <a:ext uri="{FF2B5EF4-FFF2-40B4-BE49-F238E27FC236}">
                <a16:creationId xmlns:a16="http://schemas.microsoft.com/office/drawing/2014/main" id="{4F7B648C-CB86-451F-9455-A569A82E2BC2}"/>
              </a:ext>
            </a:extLst>
          </p:cNvPr>
          <p:cNvSpPr>
            <a:spLocks noGrp="1" noChangeArrowheads="1"/>
          </p:cNvSpPr>
          <p:nvPr>
            <p:ph type="dt" sz="quarter" idx="1"/>
          </p:nvPr>
        </p:nvSpPr>
        <p:spPr bwMode="auto">
          <a:xfrm>
            <a:off x="3836831" y="1"/>
            <a:ext cx="2932775" cy="494218"/>
          </a:xfrm>
          <a:prstGeom prst="rect">
            <a:avLst/>
          </a:prstGeom>
          <a:noFill/>
          <a:ln w="9525">
            <a:noFill/>
            <a:miter lim="800000"/>
            <a:headEnd/>
            <a:tailEnd/>
          </a:ln>
          <a:effectLst/>
        </p:spPr>
        <p:txBody>
          <a:bodyPr vert="horz" wrap="square" lIns="91120" tIns="45560" rIns="91120" bIns="45560" numCol="1" anchor="t" anchorCtr="0" compatLnSpc="1">
            <a:prstTxWarp prst="textNoShape">
              <a:avLst/>
            </a:prstTxWarp>
          </a:bodyPr>
          <a:lstStyle>
            <a:lvl1pPr algn="r" defTabSz="911807" eaLnBrk="1" hangingPunct="1">
              <a:defRPr sz="1200">
                <a:latin typeface="Arial" charset="0"/>
                <a:ea typeface="ＭＳ Ｐゴシック" pitchFamily="50" charset="-128"/>
              </a:defRPr>
            </a:lvl1pPr>
          </a:lstStyle>
          <a:p>
            <a:pPr>
              <a:defRPr/>
            </a:pPr>
            <a:endParaRPr lang="en-US" altLang="ja-JP"/>
          </a:p>
        </p:txBody>
      </p:sp>
      <p:sp>
        <p:nvSpPr>
          <p:cNvPr id="107524" name="Rectangle 4">
            <a:extLst>
              <a:ext uri="{FF2B5EF4-FFF2-40B4-BE49-F238E27FC236}">
                <a16:creationId xmlns:a16="http://schemas.microsoft.com/office/drawing/2014/main" id="{80598429-73BF-4D6F-A5D6-ED8F9B4879BB}"/>
              </a:ext>
            </a:extLst>
          </p:cNvPr>
          <p:cNvSpPr>
            <a:spLocks noGrp="1" noChangeArrowheads="1"/>
          </p:cNvSpPr>
          <p:nvPr>
            <p:ph type="ftr" sz="quarter" idx="2"/>
          </p:nvPr>
        </p:nvSpPr>
        <p:spPr bwMode="auto">
          <a:xfrm>
            <a:off x="0" y="9406300"/>
            <a:ext cx="2933857" cy="494218"/>
          </a:xfrm>
          <a:prstGeom prst="rect">
            <a:avLst/>
          </a:prstGeom>
          <a:noFill/>
          <a:ln w="9525">
            <a:noFill/>
            <a:miter lim="800000"/>
            <a:headEnd/>
            <a:tailEnd/>
          </a:ln>
          <a:effectLst/>
        </p:spPr>
        <p:txBody>
          <a:bodyPr vert="horz" wrap="square" lIns="91120" tIns="45560" rIns="91120" bIns="45560" numCol="1" anchor="b" anchorCtr="0" compatLnSpc="1">
            <a:prstTxWarp prst="textNoShape">
              <a:avLst/>
            </a:prstTxWarp>
          </a:bodyPr>
          <a:lstStyle>
            <a:lvl1pPr defTabSz="911807" eaLnBrk="1" hangingPunct="1">
              <a:defRPr sz="1200">
                <a:latin typeface="Arial" charset="0"/>
                <a:ea typeface="ＭＳ Ｐゴシック" pitchFamily="50" charset="-128"/>
              </a:defRPr>
            </a:lvl1pPr>
          </a:lstStyle>
          <a:p>
            <a:pPr>
              <a:defRPr/>
            </a:pPr>
            <a:endParaRPr lang="en-US" altLang="ja-JP"/>
          </a:p>
        </p:txBody>
      </p:sp>
      <p:sp>
        <p:nvSpPr>
          <p:cNvPr id="107525" name="Rectangle 5">
            <a:extLst>
              <a:ext uri="{FF2B5EF4-FFF2-40B4-BE49-F238E27FC236}">
                <a16:creationId xmlns:a16="http://schemas.microsoft.com/office/drawing/2014/main" id="{35CCD897-1DFD-4DAA-B69A-F3473C6AB05D}"/>
              </a:ext>
            </a:extLst>
          </p:cNvPr>
          <p:cNvSpPr>
            <a:spLocks noGrp="1" noChangeArrowheads="1"/>
          </p:cNvSpPr>
          <p:nvPr>
            <p:ph type="sldNum" sz="quarter" idx="3"/>
          </p:nvPr>
        </p:nvSpPr>
        <p:spPr bwMode="auto">
          <a:xfrm>
            <a:off x="3836831" y="9406300"/>
            <a:ext cx="2932775" cy="494218"/>
          </a:xfrm>
          <a:prstGeom prst="rect">
            <a:avLst/>
          </a:prstGeom>
          <a:noFill/>
          <a:ln w="9525">
            <a:noFill/>
            <a:miter lim="800000"/>
            <a:headEnd/>
            <a:tailEnd/>
          </a:ln>
          <a:effectLst/>
        </p:spPr>
        <p:txBody>
          <a:bodyPr vert="horz" wrap="square" lIns="91120" tIns="45560" rIns="91120" bIns="45560" numCol="1" anchor="b" anchorCtr="0" compatLnSpc="1">
            <a:prstTxWarp prst="textNoShape">
              <a:avLst/>
            </a:prstTxWarp>
          </a:bodyPr>
          <a:lstStyle>
            <a:lvl1pPr algn="r" eaLnBrk="1" hangingPunct="1">
              <a:defRPr sz="1200"/>
            </a:lvl1pPr>
          </a:lstStyle>
          <a:p>
            <a:pPr>
              <a:defRPr/>
            </a:pPr>
            <a:fld id="{1C52807B-D39E-4A42-A72F-2918BE110E1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58A96F-5C90-4CFF-8DC8-E9DFEDEE096B}"/>
              </a:ext>
            </a:extLst>
          </p:cNvPr>
          <p:cNvSpPr>
            <a:spLocks noGrp="1" noChangeArrowheads="1"/>
          </p:cNvSpPr>
          <p:nvPr>
            <p:ph type="hdr" sz="quarter"/>
          </p:nvPr>
        </p:nvSpPr>
        <p:spPr bwMode="auto">
          <a:xfrm>
            <a:off x="0" y="1"/>
            <a:ext cx="2933857" cy="494218"/>
          </a:xfrm>
          <a:prstGeom prst="rect">
            <a:avLst/>
          </a:prstGeom>
          <a:noFill/>
          <a:ln w="9525">
            <a:noFill/>
            <a:miter lim="800000"/>
            <a:headEnd/>
            <a:tailEnd/>
          </a:ln>
          <a:effectLst/>
        </p:spPr>
        <p:txBody>
          <a:bodyPr vert="horz" wrap="square" lIns="91120" tIns="45560" rIns="91120" bIns="45560" numCol="1" anchor="t" anchorCtr="0" compatLnSpc="1">
            <a:prstTxWarp prst="textNoShape">
              <a:avLst/>
            </a:prstTxWarp>
          </a:bodyPr>
          <a:lstStyle>
            <a:lvl1pPr defTabSz="911807" eaLnBrk="1" hangingPunct="1">
              <a:defRPr sz="1200">
                <a:latin typeface="Arial" charset="0"/>
                <a:ea typeface="ＭＳ Ｐゴシック" pitchFamily="50" charset="-128"/>
              </a:defRPr>
            </a:lvl1pPr>
          </a:lstStyle>
          <a:p>
            <a:pPr>
              <a:defRPr/>
            </a:pPr>
            <a:endParaRPr lang="en-US" altLang="ja-JP"/>
          </a:p>
        </p:txBody>
      </p:sp>
      <p:sp>
        <p:nvSpPr>
          <p:cNvPr id="8195" name="Rectangle 3">
            <a:extLst>
              <a:ext uri="{FF2B5EF4-FFF2-40B4-BE49-F238E27FC236}">
                <a16:creationId xmlns:a16="http://schemas.microsoft.com/office/drawing/2014/main" id="{34462AB5-439F-4E43-A58B-726D1B0D2F16}"/>
              </a:ext>
            </a:extLst>
          </p:cNvPr>
          <p:cNvSpPr>
            <a:spLocks noGrp="1" noChangeArrowheads="1"/>
          </p:cNvSpPr>
          <p:nvPr>
            <p:ph type="dt" idx="1"/>
          </p:nvPr>
        </p:nvSpPr>
        <p:spPr bwMode="auto">
          <a:xfrm>
            <a:off x="3836831" y="1"/>
            <a:ext cx="2932775" cy="494218"/>
          </a:xfrm>
          <a:prstGeom prst="rect">
            <a:avLst/>
          </a:prstGeom>
          <a:noFill/>
          <a:ln w="9525">
            <a:noFill/>
            <a:miter lim="800000"/>
            <a:headEnd/>
            <a:tailEnd/>
          </a:ln>
          <a:effectLst/>
        </p:spPr>
        <p:txBody>
          <a:bodyPr vert="horz" wrap="square" lIns="91120" tIns="45560" rIns="91120" bIns="45560" numCol="1" anchor="t" anchorCtr="0" compatLnSpc="1">
            <a:prstTxWarp prst="textNoShape">
              <a:avLst/>
            </a:prstTxWarp>
          </a:bodyPr>
          <a:lstStyle>
            <a:lvl1pPr algn="r" defTabSz="911807" eaLnBrk="1" hangingPunct="1">
              <a:defRPr sz="1200">
                <a:latin typeface="Arial" charset="0"/>
                <a:ea typeface="ＭＳ Ｐゴシック" pitchFamily="50" charset="-128"/>
              </a:defRPr>
            </a:lvl1pPr>
          </a:lstStyle>
          <a:p>
            <a:pPr>
              <a:defRPr/>
            </a:pPr>
            <a:endParaRPr lang="en-US" altLang="ja-JP"/>
          </a:p>
        </p:txBody>
      </p:sp>
      <p:sp>
        <p:nvSpPr>
          <p:cNvPr id="6148" name="Rectangle 4">
            <a:extLst>
              <a:ext uri="{FF2B5EF4-FFF2-40B4-BE49-F238E27FC236}">
                <a16:creationId xmlns:a16="http://schemas.microsoft.com/office/drawing/2014/main" id="{38162A3A-F275-4CE8-A289-AA62B3D9FD78}"/>
              </a:ext>
            </a:extLst>
          </p:cNvPr>
          <p:cNvSpPr>
            <a:spLocks noGrp="1" noRot="1" noChangeAspect="1" noChangeArrowheads="1" noTextEdit="1"/>
          </p:cNvSpPr>
          <p:nvPr>
            <p:ph type="sldImg" idx="2"/>
          </p:nvPr>
        </p:nvSpPr>
        <p:spPr bwMode="auto">
          <a:xfrm>
            <a:off x="911225" y="741363"/>
            <a:ext cx="4951413"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474BEB2-41CA-428C-A2D5-205606E1D10A}"/>
              </a:ext>
            </a:extLst>
          </p:cNvPr>
          <p:cNvSpPr>
            <a:spLocks noGrp="1" noChangeArrowheads="1"/>
          </p:cNvSpPr>
          <p:nvPr>
            <p:ph type="body" sz="quarter" idx="3"/>
          </p:nvPr>
        </p:nvSpPr>
        <p:spPr bwMode="auto">
          <a:xfrm>
            <a:off x="676961" y="4704306"/>
            <a:ext cx="5416766" cy="4457195"/>
          </a:xfrm>
          <a:prstGeom prst="rect">
            <a:avLst/>
          </a:prstGeom>
          <a:noFill/>
          <a:ln w="9525">
            <a:noFill/>
            <a:miter lim="800000"/>
            <a:headEnd/>
            <a:tailEnd/>
          </a:ln>
          <a:effectLst/>
        </p:spPr>
        <p:txBody>
          <a:bodyPr vert="horz" wrap="square" lIns="91120" tIns="45560" rIns="91120" bIns="4556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a:extLst>
              <a:ext uri="{FF2B5EF4-FFF2-40B4-BE49-F238E27FC236}">
                <a16:creationId xmlns:a16="http://schemas.microsoft.com/office/drawing/2014/main" id="{3EF1B896-15A6-480F-A3C9-D7E2D7EF0C56}"/>
              </a:ext>
            </a:extLst>
          </p:cNvPr>
          <p:cNvSpPr>
            <a:spLocks noGrp="1" noChangeArrowheads="1"/>
          </p:cNvSpPr>
          <p:nvPr>
            <p:ph type="ftr" sz="quarter" idx="4"/>
          </p:nvPr>
        </p:nvSpPr>
        <p:spPr bwMode="auto">
          <a:xfrm>
            <a:off x="0" y="9406300"/>
            <a:ext cx="2933857" cy="494218"/>
          </a:xfrm>
          <a:prstGeom prst="rect">
            <a:avLst/>
          </a:prstGeom>
          <a:noFill/>
          <a:ln w="9525">
            <a:noFill/>
            <a:miter lim="800000"/>
            <a:headEnd/>
            <a:tailEnd/>
          </a:ln>
          <a:effectLst/>
        </p:spPr>
        <p:txBody>
          <a:bodyPr vert="horz" wrap="square" lIns="91120" tIns="45560" rIns="91120" bIns="45560" numCol="1" anchor="b" anchorCtr="0" compatLnSpc="1">
            <a:prstTxWarp prst="textNoShape">
              <a:avLst/>
            </a:prstTxWarp>
          </a:bodyPr>
          <a:lstStyle>
            <a:lvl1pPr defTabSz="911807" eaLnBrk="1" hangingPunct="1">
              <a:defRPr sz="1200">
                <a:latin typeface="Arial" charset="0"/>
                <a:ea typeface="ＭＳ Ｐゴシック" pitchFamily="50" charset="-128"/>
              </a:defRPr>
            </a:lvl1pPr>
          </a:lstStyle>
          <a:p>
            <a:pPr>
              <a:defRPr/>
            </a:pPr>
            <a:endParaRPr lang="en-US" altLang="ja-JP"/>
          </a:p>
        </p:txBody>
      </p:sp>
      <p:sp>
        <p:nvSpPr>
          <p:cNvPr id="8199" name="Rectangle 7">
            <a:extLst>
              <a:ext uri="{FF2B5EF4-FFF2-40B4-BE49-F238E27FC236}">
                <a16:creationId xmlns:a16="http://schemas.microsoft.com/office/drawing/2014/main" id="{B4D21AB2-95D7-4C80-A7FC-F5D9B741D0DF}"/>
              </a:ext>
            </a:extLst>
          </p:cNvPr>
          <p:cNvSpPr>
            <a:spLocks noGrp="1" noChangeArrowheads="1"/>
          </p:cNvSpPr>
          <p:nvPr>
            <p:ph type="sldNum" sz="quarter" idx="5"/>
          </p:nvPr>
        </p:nvSpPr>
        <p:spPr bwMode="auto">
          <a:xfrm>
            <a:off x="3836831" y="9406300"/>
            <a:ext cx="2932775" cy="494218"/>
          </a:xfrm>
          <a:prstGeom prst="rect">
            <a:avLst/>
          </a:prstGeom>
          <a:noFill/>
          <a:ln w="9525">
            <a:noFill/>
            <a:miter lim="800000"/>
            <a:headEnd/>
            <a:tailEnd/>
          </a:ln>
          <a:effectLst/>
        </p:spPr>
        <p:txBody>
          <a:bodyPr vert="horz" wrap="square" lIns="91120" tIns="45560" rIns="91120" bIns="45560" numCol="1" anchor="b" anchorCtr="0" compatLnSpc="1">
            <a:prstTxWarp prst="textNoShape">
              <a:avLst/>
            </a:prstTxWarp>
          </a:bodyPr>
          <a:lstStyle>
            <a:lvl1pPr algn="r" eaLnBrk="1" hangingPunct="1">
              <a:defRPr sz="1200"/>
            </a:lvl1pPr>
          </a:lstStyle>
          <a:p>
            <a:pPr>
              <a:defRPr/>
            </a:pPr>
            <a:fld id="{34645B55-FB01-4BEA-A9E0-49162662A66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7F4D8794-84C4-45E2-8C06-C90CB1D60E9E}"/>
              </a:ext>
            </a:extLst>
          </p:cNvPr>
          <p:cNvSpPr>
            <a:spLocks noGrp="1" noRot="1" noChangeAspect="1" noChangeArrowheads="1" noTextEdit="1"/>
          </p:cNvSpPr>
          <p:nvPr>
            <p:ph type="sldImg"/>
          </p:nvPr>
        </p:nvSpPr>
        <p:spPr>
          <a:ln/>
        </p:spPr>
      </p:sp>
      <p:sp>
        <p:nvSpPr>
          <p:cNvPr id="9219" name="ノート プレースホルダー 2">
            <a:extLst>
              <a:ext uri="{FF2B5EF4-FFF2-40B4-BE49-F238E27FC236}">
                <a16:creationId xmlns:a16="http://schemas.microsoft.com/office/drawing/2014/main" id="{45A75CC0-DD66-4B7D-9EB3-442D8AB34C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475776C5-8672-4173-AF32-B927615A86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83D0831-6074-45CF-BB44-01D1681EAB2D}" type="slidenum">
              <a:rPr lang="en-US" altLang="ja-JP"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36520491-702D-487A-8DE5-CB1050DB3F7E}"/>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5C9974E3-B45C-45ED-94BD-630DA2AECE9C}"/>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28676" name="スライド番号プレースホルダ 3">
            <a:extLst>
              <a:ext uri="{FF2B5EF4-FFF2-40B4-BE49-F238E27FC236}">
                <a16:creationId xmlns:a16="http://schemas.microsoft.com/office/drawing/2014/main" id="{0DE1FCA7-9B6F-4569-BD3A-A7206E01BC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D4CD70B-328D-4245-9F6E-1978C544C23F}" type="slidenum">
              <a:rPr lang="en-US" altLang="ja-JP" smtClean="0">
                <a:solidFill>
                  <a:srgbClr val="000000"/>
                </a:solidFill>
                <a:ea typeface="ＭＳ Ｐゴシック" panose="020B0600070205080204" pitchFamily="50" charset="-128"/>
              </a:rPr>
              <a:pPr>
                <a:spcBef>
                  <a:spcPct val="0"/>
                </a:spcBef>
              </a:pPr>
              <a:t>11</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a:extLst>
              <a:ext uri="{FF2B5EF4-FFF2-40B4-BE49-F238E27FC236}">
                <a16:creationId xmlns:a16="http://schemas.microsoft.com/office/drawing/2014/main" id="{DC6E39C0-08CB-4005-89F5-78E39E09A26B}"/>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E0F8F56-C818-4707-A27D-68D57B4EBEC3}"/>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30724" name="スライド番号プレースホルダ 3">
            <a:extLst>
              <a:ext uri="{FF2B5EF4-FFF2-40B4-BE49-F238E27FC236}">
                <a16:creationId xmlns:a16="http://schemas.microsoft.com/office/drawing/2014/main" id="{54B2678D-6B23-458A-83FA-3F8D5AF47D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1DF042-618A-4E92-A690-0FFDFD4263F5}" type="slidenum">
              <a:rPr lang="en-US" altLang="ja-JP" smtClean="0">
                <a:solidFill>
                  <a:srgbClr val="000000"/>
                </a:solidFill>
                <a:ea typeface="ＭＳ Ｐゴシック" panose="020B0600070205080204" pitchFamily="50" charset="-128"/>
              </a:rPr>
              <a:pPr>
                <a:spcBef>
                  <a:spcPct val="0"/>
                </a:spcBef>
              </a:pPr>
              <a:t>12</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F98DA69B-8ECE-4FFC-B349-5A360E5FA8C4}"/>
              </a:ext>
            </a:extLst>
          </p:cNvPr>
          <p:cNvSpPr>
            <a:spLocks noGrp="1" noRot="1" noChangeAspect="1" noChangeArrowheads="1" noTextEdit="1"/>
          </p:cNvSpPr>
          <p:nvPr>
            <p:ph type="sldImg"/>
          </p:nvPr>
        </p:nvSpPr>
        <p:spPr>
          <a:ln/>
        </p:spPr>
      </p:sp>
      <p:sp>
        <p:nvSpPr>
          <p:cNvPr id="32771" name="ノート プレースホルダ 2">
            <a:extLst>
              <a:ext uri="{FF2B5EF4-FFF2-40B4-BE49-F238E27FC236}">
                <a16:creationId xmlns:a16="http://schemas.microsoft.com/office/drawing/2014/main" id="{E3D7F463-01CA-493F-A8AF-76EC7B4B02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2772" name="スライド番号プレースホルダ 3">
            <a:extLst>
              <a:ext uri="{FF2B5EF4-FFF2-40B4-BE49-F238E27FC236}">
                <a16:creationId xmlns:a16="http://schemas.microsoft.com/office/drawing/2014/main" id="{393AA54E-7B74-48F7-82ED-22FFEBF6DC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8BD26-6745-499C-8F72-E5BD49BD000E}" type="slidenum">
              <a:rPr lang="en-US" altLang="ja-JP" smtClean="0">
                <a:solidFill>
                  <a:srgbClr val="000000"/>
                </a:solidFill>
                <a:ea typeface="ＭＳ Ｐゴシック" panose="020B0600070205080204" pitchFamily="50" charset="-128"/>
              </a:rPr>
              <a:pPr>
                <a:spcBef>
                  <a:spcPct val="0"/>
                </a:spcBef>
              </a:pPr>
              <a:t>13</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5FD5698C-7782-4366-A148-673266182C9D}"/>
              </a:ext>
            </a:extLst>
          </p:cNvPr>
          <p:cNvSpPr>
            <a:spLocks noGrp="1" noRot="1" noChangeAspect="1" noChangeArrowheads="1" noTextEdit="1"/>
          </p:cNvSpPr>
          <p:nvPr>
            <p:ph type="sldImg"/>
          </p:nvPr>
        </p:nvSpPr>
        <p:spPr>
          <a:ln/>
        </p:spPr>
      </p:sp>
      <p:sp>
        <p:nvSpPr>
          <p:cNvPr id="34819" name="ノート プレースホルダ 2">
            <a:extLst>
              <a:ext uri="{FF2B5EF4-FFF2-40B4-BE49-F238E27FC236}">
                <a16:creationId xmlns:a16="http://schemas.microsoft.com/office/drawing/2014/main" id="{4701889C-91D0-450B-80C1-BAFD1326C9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4820" name="スライド番号プレースホルダ 3">
            <a:extLst>
              <a:ext uri="{FF2B5EF4-FFF2-40B4-BE49-F238E27FC236}">
                <a16:creationId xmlns:a16="http://schemas.microsoft.com/office/drawing/2014/main" id="{556BEB6B-B8E9-4009-9AD6-0498B82EE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4B178EC-909F-47DE-B727-9037C7A21E74}" type="slidenum">
              <a:rPr lang="en-US" altLang="ja-JP" smtClean="0">
                <a:solidFill>
                  <a:srgbClr val="000000"/>
                </a:solidFill>
                <a:ea typeface="ＭＳ Ｐゴシック" panose="020B0600070205080204" pitchFamily="50" charset="-128"/>
              </a:rPr>
              <a:pPr>
                <a:spcBef>
                  <a:spcPct val="0"/>
                </a:spcBef>
              </a:pPr>
              <a:t>14</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65AF4308-12F6-4EB3-B0B5-AFF4BA85C666}"/>
              </a:ext>
            </a:extLst>
          </p:cNvPr>
          <p:cNvSpPr>
            <a:spLocks noGrp="1" noRot="1" noChangeAspect="1" noChangeArrowheads="1" noTextEdit="1"/>
          </p:cNvSpPr>
          <p:nvPr>
            <p:ph type="sldImg"/>
          </p:nvPr>
        </p:nvSpPr>
        <p:spPr>
          <a:ln/>
        </p:spPr>
      </p:sp>
      <p:sp>
        <p:nvSpPr>
          <p:cNvPr id="53251" name="ノート プレースホルダ 2">
            <a:extLst>
              <a:ext uri="{FF2B5EF4-FFF2-40B4-BE49-F238E27FC236}">
                <a16:creationId xmlns:a16="http://schemas.microsoft.com/office/drawing/2014/main" id="{C6CFB1C8-DCCA-4326-9AD7-E146E06124E1}"/>
              </a:ext>
            </a:extLst>
          </p:cNvPr>
          <p:cNvSpPr>
            <a:spLocks noGrp="1"/>
          </p:cNvSpPr>
          <p:nvPr>
            <p:ph type="body" idx="1"/>
          </p:nvPr>
        </p:nvSpPr>
        <p:spPr>
          <a:ln/>
          <a:extLst/>
        </p:spPr>
        <p:txBody>
          <a:bodyPr>
            <a:normAutofit fontScale="92500" lnSpcReduction="10000"/>
          </a:bodyPr>
          <a:lstStyle/>
          <a:p>
            <a:pPr>
              <a:spcBef>
                <a:spcPts val="602"/>
              </a:spcBef>
              <a:spcAft>
                <a:spcPts val="1206"/>
              </a:spcAft>
              <a:defRPr/>
            </a:pPr>
            <a:r>
              <a:rPr lang="ja-JP" altLang="en-US" dirty="0">
                <a:effectLst>
                  <a:outerShdw blurRad="38100" dist="38100" dir="2700000" algn="tl">
                    <a:srgbClr val="000000">
                      <a:alpha val="43137"/>
                    </a:srgbClr>
                  </a:outerShdw>
                </a:effectLst>
                <a:latin typeface="+mn-ea"/>
              </a:rPr>
              <a:t>・ 品名</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剤型</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濃度別に口座を設けて記載する。 </a:t>
            </a:r>
          </a:p>
          <a:p>
            <a:pPr>
              <a:spcBef>
                <a:spcPts val="602"/>
              </a:spcBef>
              <a:spcAft>
                <a:spcPts val="1206"/>
              </a:spcAft>
              <a:defRPr/>
            </a:pPr>
            <a:r>
              <a:rPr lang="ja-JP" altLang="en-US" dirty="0">
                <a:effectLst>
                  <a:outerShdw blurRad="38100" dist="38100" dir="2700000" algn="tl">
                    <a:srgbClr val="000000">
                      <a:alpha val="43137"/>
                    </a:srgbClr>
                  </a:outerShdw>
                </a:effectLst>
                <a:latin typeface="+mn-ea"/>
              </a:rPr>
              <a:t>・ 記載には</a:t>
            </a:r>
            <a:r>
              <a:rPr lang="en-US" altLang="ja-JP" dirty="0">
                <a:effectLst>
                  <a:outerShdw blurRad="38100" dist="38100" dir="2700000" algn="tl">
                    <a:srgbClr val="000000">
                      <a:alpha val="43137"/>
                    </a:srgbClr>
                  </a:outerShdw>
                </a:effectLst>
                <a:latin typeface="+mn-ea"/>
              </a:rPr>
              <a:t>､</a:t>
            </a:r>
            <a:r>
              <a:rPr lang="ja-JP" altLang="en-US" dirty="0">
                <a:solidFill>
                  <a:srgbClr val="FF0000"/>
                </a:solidFill>
                <a:effectLst>
                  <a:outerShdw blurRad="38100" dist="38100" dir="2700000" algn="tl">
                    <a:srgbClr val="000000">
                      <a:alpha val="43137"/>
                    </a:srgbClr>
                  </a:outerShdw>
                </a:effectLst>
                <a:latin typeface="+mn-ea"/>
              </a:rPr>
              <a:t>ボールペン等の字が消えないもの</a:t>
            </a:r>
            <a:r>
              <a:rPr lang="ja-JP" altLang="en-US" dirty="0">
                <a:effectLst>
                  <a:outerShdw blurRad="38100" dist="38100" dir="2700000" algn="tl">
                    <a:srgbClr val="000000">
                      <a:alpha val="43137"/>
                    </a:srgbClr>
                  </a:outerShdw>
                </a:effectLst>
                <a:latin typeface="+mn-ea"/>
              </a:rPr>
              <a:t>を用いる。 </a:t>
            </a:r>
          </a:p>
          <a:p>
            <a:pPr>
              <a:spcBef>
                <a:spcPts val="602"/>
              </a:spcBef>
              <a:spcAft>
                <a:spcPts val="1206"/>
              </a:spcAft>
              <a:defRPr/>
            </a:pPr>
            <a:r>
              <a:rPr lang="ja-JP" altLang="en-US" dirty="0">
                <a:effectLst>
                  <a:outerShdw blurRad="38100" dist="38100" dir="2700000" algn="tl">
                    <a:srgbClr val="000000">
                      <a:alpha val="43137"/>
                    </a:srgbClr>
                  </a:outerShdw>
                </a:effectLst>
                <a:latin typeface="+mn-ea"/>
              </a:rPr>
              <a:t>・ 訂正は</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訂正すべき事項を判読可能なように抹消し</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訂正印を押し、正しい文字等を記載する。 </a:t>
            </a:r>
          </a:p>
          <a:p>
            <a:pPr>
              <a:spcBef>
                <a:spcPts val="602"/>
              </a:spcBef>
              <a:spcAft>
                <a:spcPts val="1206"/>
              </a:spcAft>
              <a:defRPr/>
            </a:pPr>
            <a:r>
              <a:rPr lang="ja-JP" altLang="en-US" dirty="0">
                <a:effectLst>
                  <a:outerShdw blurRad="38100" dist="38100" dir="2700000" algn="tl">
                    <a:srgbClr val="000000">
                      <a:alpha val="43137"/>
                    </a:srgbClr>
                  </a:outerShdw>
                </a:effectLst>
                <a:latin typeface="+mn-ea"/>
              </a:rPr>
              <a:t>・記載は</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麻薬の受入れ又は払出しの都度行う。 </a:t>
            </a:r>
          </a:p>
          <a:p>
            <a:pPr>
              <a:spcBef>
                <a:spcPts val="602"/>
              </a:spcBef>
              <a:spcAft>
                <a:spcPts val="1206"/>
              </a:spcAft>
              <a:defRPr/>
            </a:pPr>
            <a:r>
              <a:rPr lang="ja-JP" altLang="en-US" dirty="0">
                <a:effectLst>
                  <a:outerShdw blurRad="38100" dist="38100" dir="2700000" algn="tl">
                    <a:srgbClr val="000000">
                      <a:alpha val="43137"/>
                    </a:srgbClr>
                  </a:outerShdw>
                </a:effectLst>
                <a:latin typeface="+mn-ea"/>
              </a:rPr>
              <a:t>・最終の記載の日から</a:t>
            </a:r>
            <a:r>
              <a:rPr lang="en-US" altLang="ja-JP" dirty="0">
                <a:solidFill>
                  <a:srgbClr val="FF0000"/>
                </a:solidFill>
                <a:effectLst>
                  <a:outerShdw blurRad="38100" dist="38100" dir="2700000" algn="tl">
                    <a:srgbClr val="000000">
                      <a:alpha val="43137"/>
                    </a:srgbClr>
                  </a:outerShdw>
                </a:effectLst>
                <a:latin typeface="+mn-ea"/>
              </a:rPr>
              <a:t>2</a:t>
            </a:r>
            <a:r>
              <a:rPr lang="ja-JP" altLang="en-US" dirty="0">
                <a:solidFill>
                  <a:srgbClr val="FF0000"/>
                </a:solidFill>
                <a:effectLst>
                  <a:outerShdw blurRad="38100" dist="38100" dir="2700000" algn="tl">
                    <a:srgbClr val="000000">
                      <a:alpha val="43137"/>
                    </a:srgbClr>
                  </a:outerShdw>
                </a:effectLst>
                <a:latin typeface="+mn-ea"/>
              </a:rPr>
              <a:t>年間保存</a:t>
            </a:r>
            <a:r>
              <a:rPr lang="ja-JP" altLang="en-US" dirty="0">
                <a:effectLst>
                  <a:outerShdw blurRad="38100" dist="38100" dir="2700000" algn="tl">
                    <a:srgbClr val="000000">
                      <a:alpha val="43137"/>
                    </a:srgbClr>
                  </a:outerShdw>
                </a:effectLst>
                <a:latin typeface="+mn-ea"/>
              </a:rPr>
              <a:t>する。</a:t>
            </a:r>
            <a:endParaRPr lang="en-US" altLang="ja-JP" dirty="0">
              <a:effectLst>
                <a:outerShdw blurRad="38100" dist="38100" dir="2700000" algn="tl">
                  <a:srgbClr val="000000">
                    <a:alpha val="43137"/>
                  </a:srgbClr>
                </a:outerShdw>
              </a:effectLst>
              <a:latin typeface="+mn-ea"/>
            </a:endParaRPr>
          </a:p>
          <a:p>
            <a:pPr>
              <a:spcBef>
                <a:spcPts val="602"/>
              </a:spcBef>
              <a:spcAft>
                <a:spcPts val="1206"/>
              </a:spcAft>
              <a:defRPr/>
            </a:pPr>
            <a:r>
              <a:rPr lang="ja-JP" altLang="en-US" dirty="0">
                <a:effectLst>
                  <a:outerShdw blurRad="38100" dist="38100" dir="2700000" algn="tl">
                    <a:srgbClr val="000000">
                      <a:alpha val="43137"/>
                    </a:srgbClr>
                  </a:outerShdw>
                </a:effectLst>
                <a:latin typeface="+mn-ea"/>
              </a:rPr>
              <a:t>・院外麻薬処方せんのみを交付し、麻薬を保管していない診療施設でも麻薬帳簿は備える。 </a:t>
            </a:r>
            <a:endParaRPr lang="en-US" altLang="ja-JP" dirty="0">
              <a:effectLst>
                <a:outerShdw blurRad="38100" dist="38100" dir="2700000" algn="tl">
                  <a:srgbClr val="000000">
                    <a:alpha val="43137"/>
                  </a:srgbClr>
                </a:outerShdw>
              </a:effectLst>
              <a:latin typeface="+mn-ea"/>
            </a:endParaRPr>
          </a:p>
          <a:p>
            <a:pPr>
              <a:spcBef>
                <a:spcPts val="602"/>
              </a:spcBef>
              <a:spcAft>
                <a:spcPts val="1206"/>
              </a:spcAft>
              <a:defRPr/>
            </a:pPr>
            <a:r>
              <a:rPr lang="ja-JP" altLang="en-US" dirty="0">
                <a:effectLst>
                  <a:outerShdw blurRad="38100" dist="38100" dir="2700000" algn="tl">
                    <a:srgbClr val="000000">
                      <a:alpha val="43137"/>
                    </a:srgbClr>
                  </a:outerShdw>
                </a:effectLst>
                <a:latin typeface="+mn-ea"/>
              </a:rPr>
              <a:t>・定期的に</a:t>
            </a:r>
            <a:r>
              <a:rPr lang="ja-JP" altLang="en-US" dirty="0">
                <a:solidFill>
                  <a:srgbClr val="FF0000"/>
                </a:solidFill>
                <a:effectLst>
                  <a:outerShdw blurRad="38100" dist="38100" dir="2700000" algn="tl">
                    <a:srgbClr val="000000">
                      <a:alpha val="43137"/>
                    </a:srgbClr>
                  </a:outerShdw>
                </a:effectLst>
                <a:latin typeface="+mn-ea"/>
              </a:rPr>
              <a:t>在庫数量と帳簿数量を照合</a:t>
            </a:r>
            <a:r>
              <a:rPr lang="ja-JP" altLang="en-US" dirty="0">
                <a:effectLst>
                  <a:outerShdw blurRad="38100" dist="38100" dir="2700000" algn="tl">
                    <a:srgbClr val="000000">
                      <a:alpha val="43137"/>
                    </a:srgbClr>
                  </a:outerShdw>
                </a:effectLst>
                <a:latin typeface="+mn-ea"/>
              </a:rPr>
              <a:t>すること。</a:t>
            </a:r>
            <a:endParaRPr lang="en-US" altLang="ja-JP" dirty="0">
              <a:effectLst>
                <a:outerShdw blurRad="38100" dist="38100" dir="2700000" algn="tl">
                  <a:srgbClr val="000000">
                    <a:alpha val="43137"/>
                  </a:srgbClr>
                </a:outerShdw>
              </a:effectLst>
              <a:latin typeface="+mn-ea"/>
            </a:endParaRPr>
          </a:p>
          <a:p>
            <a:pPr>
              <a:spcBef>
                <a:spcPts val="602"/>
              </a:spcBef>
              <a:spcAft>
                <a:spcPts val="1206"/>
              </a:spcAft>
              <a:defRPr/>
            </a:pPr>
            <a:endParaRPr lang="en-US" altLang="ja-JP" dirty="0">
              <a:effectLst>
                <a:outerShdw blurRad="38100" dist="38100" dir="2700000" algn="tl">
                  <a:srgbClr val="000000">
                    <a:alpha val="43137"/>
                  </a:srgbClr>
                </a:outerShdw>
              </a:effectLst>
              <a:latin typeface="+mn-ea"/>
            </a:endParaRPr>
          </a:p>
          <a:p>
            <a:pPr>
              <a:defRPr/>
            </a:pPr>
            <a:r>
              <a:rPr lang="ja-JP" altLang="en-US" dirty="0"/>
              <a:t>適正な麻薬の管理を行うため、帳簿は麻薬専用のものを使用してください。</a:t>
            </a:r>
            <a:endParaRPr lang="en-US" altLang="ja-JP" dirty="0"/>
          </a:p>
          <a:p>
            <a:pPr eaLnBrk="1" hangingPunct="1">
              <a:spcBef>
                <a:spcPct val="0"/>
              </a:spcBef>
              <a:defRPr/>
            </a:pPr>
            <a:r>
              <a:rPr lang="ja-JP" altLang="en-US" dirty="0">
                <a:solidFill>
                  <a:srgbClr val="000000"/>
                </a:solidFill>
                <a:latin typeface="HGP明朝E" pitchFamily="18" charset="-128"/>
                <a:ea typeface="HGP明朝E" pitchFamily="18" charset="-128"/>
              </a:rPr>
              <a:t>　電子的に作成・管理することは可能ですが、使用量に応じて</a:t>
            </a:r>
            <a:r>
              <a:rPr lang="ja-JP" altLang="en-US" dirty="0">
                <a:solidFill>
                  <a:srgbClr val="FF0000"/>
                </a:solidFill>
                <a:latin typeface="HGP明朝E" pitchFamily="18" charset="-128"/>
                <a:ea typeface="HGP明朝E" pitchFamily="18" charset="-128"/>
              </a:rPr>
              <a:t>定期的にプリントアウトし、書面としても保存</a:t>
            </a:r>
            <a:r>
              <a:rPr lang="ja-JP" altLang="en-US" dirty="0">
                <a:solidFill>
                  <a:srgbClr val="000000"/>
                </a:solidFill>
                <a:latin typeface="HGP明朝E" pitchFamily="18" charset="-128"/>
                <a:ea typeface="HGP明朝E" pitchFamily="18" charset="-128"/>
              </a:rPr>
              <a:t>しておくことが必要です。</a:t>
            </a:r>
          </a:p>
          <a:p>
            <a:pPr eaLnBrk="1" hangingPunct="1">
              <a:spcBef>
                <a:spcPct val="0"/>
              </a:spcBef>
              <a:defRPr/>
            </a:pPr>
            <a:r>
              <a:rPr lang="ja-JP" altLang="en-US" dirty="0">
                <a:solidFill>
                  <a:srgbClr val="000000"/>
                </a:solidFill>
                <a:latin typeface="HGP明朝E" pitchFamily="18" charset="-128"/>
                <a:ea typeface="HGP明朝E" pitchFamily="18" charset="-128"/>
              </a:rPr>
              <a:t>　また、電子ファイルの管理にあたっては厳密なパスワード設定等、麻薬管理者以外の改ざんを防ぐよう適切な措置を講ずるとともに、</a:t>
            </a:r>
            <a:r>
              <a:rPr lang="ja-JP" altLang="en-US" dirty="0">
                <a:solidFill>
                  <a:srgbClr val="FF0000"/>
                </a:solidFill>
                <a:latin typeface="HGP明朝E" pitchFamily="18" charset="-128"/>
                <a:ea typeface="HGP明朝E" pitchFamily="18" charset="-128"/>
              </a:rPr>
              <a:t>記載事項変更の際はプリントアウトした書面に対して行うなど、変更訂正の履歴がわかるよう工夫</a:t>
            </a:r>
            <a:r>
              <a:rPr lang="ja-JP" altLang="en-US" dirty="0">
                <a:solidFill>
                  <a:srgbClr val="000000"/>
                </a:solidFill>
                <a:latin typeface="HGP明朝E" pitchFamily="18" charset="-128"/>
                <a:ea typeface="HGP明朝E" pitchFamily="18" charset="-128"/>
              </a:rPr>
              <a:t>してください。</a:t>
            </a:r>
          </a:p>
          <a:p>
            <a:pPr>
              <a:spcBef>
                <a:spcPts val="602"/>
              </a:spcBef>
              <a:spcAft>
                <a:spcPts val="1206"/>
              </a:spcAft>
              <a:defRPr/>
            </a:pPr>
            <a:endParaRPr lang="ja-JP" altLang="en-US" dirty="0">
              <a:effectLst>
                <a:outerShdw blurRad="38100" dist="38100" dir="2700000" algn="tl">
                  <a:srgbClr val="000000">
                    <a:alpha val="43137"/>
                  </a:srgbClr>
                </a:outerShdw>
              </a:effectLst>
              <a:latin typeface="+mn-ea"/>
            </a:endParaRPr>
          </a:p>
          <a:p>
            <a:pPr>
              <a:defRPr/>
            </a:pPr>
            <a:endParaRPr lang="ja-JP" altLang="en-US" dirty="0"/>
          </a:p>
        </p:txBody>
      </p:sp>
      <p:sp>
        <p:nvSpPr>
          <p:cNvPr id="36868" name="スライド番号プレースホルダ 3">
            <a:extLst>
              <a:ext uri="{FF2B5EF4-FFF2-40B4-BE49-F238E27FC236}">
                <a16:creationId xmlns:a16="http://schemas.microsoft.com/office/drawing/2014/main" id="{13578247-8B65-42E1-BE5D-86CDD958AC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538613E-F0A2-46D7-B4A7-0549ED1AF49C}" type="slidenum">
              <a:rPr lang="en-US" altLang="ja-JP" smtClean="0">
                <a:solidFill>
                  <a:srgbClr val="000000"/>
                </a:solidFill>
                <a:ea typeface="ＭＳ Ｐゴシック" panose="020B0600070205080204" pitchFamily="50" charset="-128"/>
              </a:rPr>
              <a:pPr>
                <a:spcBef>
                  <a:spcPct val="0"/>
                </a:spcBef>
              </a:pPr>
              <a:t>15</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0CD8545-20BF-4E81-8363-96D0E5FBD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102130-7E14-4BB8-A75E-E9AF9D0EEB02}"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38915" name="Rectangle 2">
            <a:extLst>
              <a:ext uri="{FF2B5EF4-FFF2-40B4-BE49-F238E27FC236}">
                <a16:creationId xmlns:a16="http://schemas.microsoft.com/office/drawing/2014/main" id="{B6C7C3D9-3E30-4552-AD8F-09A78D5AD65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C12449E-7FBE-4D86-A9EF-E1C537BE39F1}"/>
              </a:ext>
            </a:extLst>
          </p:cNvPr>
          <p:cNvSpPr>
            <a:spLocks noGrp="1" noChangeArrowheads="1"/>
          </p:cNvSpPr>
          <p:nvPr>
            <p:ph type="body" idx="1"/>
          </p:nvPr>
        </p:nvSpPr>
        <p:spPr>
          <a:ln/>
        </p:spPr>
        <p:txBody>
          <a:bodyPr/>
          <a:lstStyle/>
          <a:p>
            <a:pPr eaLnBrk="1" hangingPunct="1">
              <a:defRPr/>
            </a:pPr>
            <a:r>
              <a:rPr lang="ja-JP" altLang="en-US" dirty="0">
                <a:solidFill>
                  <a:srgbClr val="0070C0"/>
                </a:solidFill>
                <a:effectLst>
                  <a:outerShdw blurRad="38100" dist="38100" dir="2700000" algn="tl">
                    <a:srgbClr val="000000">
                      <a:alpha val="43137"/>
                    </a:srgbClr>
                  </a:outerShdw>
                </a:effectLst>
                <a:latin typeface="HGP明朝E"/>
                <a:ea typeface="HGP明朝E"/>
              </a:rPr>
              <a:t>３０日以内であれば，その間の複数の廃棄をまとめて一つの届出書で提出することができる。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8C857B9-1708-4861-BEAE-A71722B17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F8DB931-D2DE-4923-8D59-B8EB5888A94A}"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40963" name="Rectangle 2">
            <a:extLst>
              <a:ext uri="{FF2B5EF4-FFF2-40B4-BE49-F238E27FC236}">
                <a16:creationId xmlns:a16="http://schemas.microsoft.com/office/drawing/2014/main" id="{93A85793-2D73-4B75-B8D5-4AF57DB5232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EBEE189-8834-4242-832A-40B460E722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廃棄届はあっているがすでに廃棄していた。</a:t>
            </a:r>
            <a:endParaRPr lang="ja-JP" altLang="ja-JP">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DB1AF8-4642-44A7-AB99-C92766BF4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313F713-15E0-4A54-8428-5F0AFBFAA455}"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43011" name="Rectangle 2">
            <a:extLst>
              <a:ext uri="{FF2B5EF4-FFF2-40B4-BE49-F238E27FC236}">
                <a16:creationId xmlns:a16="http://schemas.microsoft.com/office/drawing/2014/main" id="{387B6732-0A7E-4158-BD20-19D399F0156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D07649E-AAC3-47DE-81A9-C91F01D19781}"/>
              </a:ext>
            </a:extLst>
          </p:cNvPr>
          <p:cNvSpPr>
            <a:spLocks noGrp="1" noChangeArrowheads="1"/>
          </p:cNvSpPr>
          <p:nvPr>
            <p:ph type="body" idx="1"/>
          </p:nvPr>
        </p:nvSpPr>
        <p:spPr>
          <a:ln/>
          <a:extLst/>
        </p:spPr>
        <p:txBody>
          <a:bodyPr/>
          <a:lstStyle/>
          <a:p>
            <a:pPr marL="983574" indent="-983574" eaLnBrk="1" hangingPunct="1">
              <a:spcBef>
                <a:spcPct val="2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原因１</a:t>
            </a:r>
            <a:r>
              <a:rPr lang="ja-JP" altLang="en-US" dirty="0">
                <a:solidFill>
                  <a:srgbClr val="FFFF00"/>
                </a:solidFill>
                <a:effectLst>
                  <a:outerShdw blurRad="38100" dist="38100" dir="2700000" algn="tl">
                    <a:srgbClr val="000000"/>
                  </a:outerShdw>
                </a:effectLst>
                <a:ea typeface="ＭＳ Ｐゴシック" pitchFamily="50" charset="-128"/>
              </a:rPr>
              <a:t>　空箱，空薬袋と誤認し廃棄。</a:t>
            </a:r>
          </a:p>
          <a:p>
            <a:pPr marL="983574" indent="-983574" eaLnBrk="1" hangingPunct="1">
              <a:spcBef>
                <a:spcPct val="2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分包機で調剤中に不明</a:t>
            </a:r>
            <a:r>
              <a:rPr lang="ja-JP" altLang="en-US" dirty="0">
                <a:solidFill>
                  <a:prstClr val="white"/>
                </a:solidFill>
                <a:effectLst>
                  <a:outerShdw blurRad="38100" dist="38100" dir="2700000" algn="tl">
                    <a:srgbClr val="000000"/>
                  </a:outerShdw>
                </a:effectLst>
                <a:ea typeface="ＭＳ Ｐゴシック" pitchFamily="50" charset="-128"/>
              </a:rPr>
              <a:t>。</a:t>
            </a:r>
          </a:p>
          <a:p>
            <a:pPr marL="983574" indent="-983574" eaLnBrk="1" hangingPunct="1">
              <a:spcBef>
                <a:spcPct val="20000"/>
              </a:spcBef>
              <a:buClr>
                <a:srgbClr val="FFFF00"/>
              </a:buClr>
              <a:buSzPct val="90000"/>
              <a:defRPr/>
            </a:pPr>
            <a:r>
              <a:rPr lang="ja-JP" altLang="en-US" dirty="0">
                <a:solidFill>
                  <a:srgbClr val="FFFF47"/>
                </a:solidFill>
                <a:effectLst>
                  <a:outerShdw blurRad="38100" dist="38100" dir="2700000" algn="tl">
                    <a:srgbClr val="000000"/>
                  </a:outerShdw>
                </a:effectLst>
                <a:ea typeface="ＭＳ Ｐゴシック" pitchFamily="50" charset="-128"/>
              </a:rPr>
              <a:t>　　　　　</a:t>
            </a:r>
            <a:r>
              <a:rPr lang="ja-JP" altLang="en-US" u="sng" dirty="0">
                <a:solidFill>
                  <a:srgbClr val="FFFF00"/>
                </a:solidFill>
                <a:effectLst>
                  <a:outerShdw blurRad="38100" dist="38100" dir="2700000" algn="tl">
                    <a:srgbClr val="000000"/>
                  </a:outerShdw>
                </a:effectLst>
                <a:ea typeface="ＭＳ Ｐゴシック" pitchFamily="50" charset="-128"/>
              </a:rPr>
              <a:t>保管庫（病棟内含）内の残数を確認したとこ</a:t>
            </a:r>
          </a:p>
          <a:p>
            <a:pPr marL="983574" indent="-983574" eaLnBrk="1" hangingPunct="1">
              <a:spcBef>
                <a:spcPct val="2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u="sng" dirty="0" err="1">
                <a:solidFill>
                  <a:srgbClr val="FFFF00"/>
                </a:solidFill>
                <a:effectLst>
                  <a:outerShdw blurRad="38100" dist="38100" dir="2700000" algn="tl">
                    <a:srgbClr val="000000"/>
                  </a:outerShdw>
                </a:effectLst>
                <a:ea typeface="ＭＳ Ｐゴシック" pitchFamily="50" charset="-128"/>
              </a:rPr>
              <a:t>ろ</a:t>
            </a:r>
            <a:r>
              <a:rPr lang="ja-JP" altLang="en-US" u="sng" dirty="0">
                <a:solidFill>
                  <a:srgbClr val="FFFF00"/>
                </a:solidFill>
                <a:effectLst>
                  <a:outerShdw blurRad="38100" dist="38100" dir="2700000" algn="tl">
                    <a:srgbClr val="000000"/>
                  </a:outerShdw>
                </a:effectLst>
                <a:ea typeface="ＭＳ Ｐゴシック" pitchFamily="50" charset="-128"/>
              </a:rPr>
              <a:t>帳簿との残数が一致しなかった。</a:t>
            </a:r>
          </a:p>
          <a:p>
            <a:pPr marL="983574" indent="-983574" eaLnBrk="1" hangingPunct="1">
              <a:spcBef>
                <a:spcPct val="2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原因２</a:t>
            </a: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定数保管の管理及び払出し時の確認不足。</a:t>
            </a:r>
          </a:p>
          <a:p>
            <a:pPr marL="983574" indent="-983574" eaLnBrk="1" hangingPunct="1">
              <a:spcBef>
                <a:spcPct val="4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原因３</a:t>
            </a:r>
            <a:r>
              <a:rPr lang="ja-JP" altLang="en-US" dirty="0">
                <a:solidFill>
                  <a:srgbClr val="FFFF00"/>
                </a:solidFill>
                <a:effectLst>
                  <a:outerShdw blurRad="38100" dist="38100" dir="2700000" algn="tl">
                    <a:srgbClr val="000000"/>
                  </a:outerShdw>
                </a:effectLst>
                <a:ea typeface="ＭＳ Ｐゴシック" pitchFamily="50" charset="-128"/>
              </a:rPr>
              <a:t>　白衣のポケットに入れ病棟巡回，患者対応　　</a:t>
            </a:r>
          </a:p>
          <a:p>
            <a:pPr marL="983574" indent="-983574" eaLnBrk="1" hangingPunct="1">
              <a:spcBef>
                <a:spcPct val="4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してるうちに紛失。</a:t>
            </a:r>
          </a:p>
          <a:p>
            <a:pPr marL="983574" indent="-983574" eaLnBrk="1" hangingPunct="1">
              <a:spcBef>
                <a:spcPct val="4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机・カート上に一時放置時に紛失。</a:t>
            </a:r>
          </a:p>
          <a:p>
            <a:pPr eaLnBrk="1" hangingPunct="1">
              <a:defRPr/>
            </a:pPr>
            <a:r>
              <a:rPr lang="ja-JP" altLang="en-US" dirty="0">
                <a:solidFill>
                  <a:schemeClr val="bg1"/>
                </a:solidFill>
              </a:rPr>
              <a:t>滅失</a:t>
            </a:r>
          </a:p>
          <a:p>
            <a:pPr eaLnBrk="1" hangingPunct="1">
              <a:defRPr/>
            </a:pPr>
            <a:r>
              <a:rPr lang="ja-JP" altLang="en-US" dirty="0">
                <a:solidFill>
                  <a:schemeClr val="bg1"/>
                </a:solidFill>
              </a:rPr>
              <a:t>　麻薬を床に落とし飛散させた場合やアンプル　</a:t>
            </a:r>
          </a:p>
          <a:p>
            <a:pPr eaLnBrk="1" hangingPunct="1">
              <a:defRPr/>
            </a:pPr>
            <a:r>
              <a:rPr lang="ja-JP" altLang="en-US" dirty="0">
                <a:solidFill>
                  <a:schemeClr val="bg1"/>
                </a:solidFill>
              </a:rPr>
              <a:t>　　　　　 を床に落とし，回収不可能となった場合等。</a:t>
            </a:r>
          </a:p>
          <a:p>
            <a:pPr eaLnBrk="1" hangingPunct="1">
              <a:defRPr/>
            </a:pPr>
            <a:r>
              <a:rPr lang="ja-JP" altLang="en-US" dirty="0">
                <a:solidFill>
                  <a:schemeClr val="bg1"/>
                </a:solidFill>
              </a:rPr>
              <a:t>            　　（災害，人為的なものを問わず）</a:t>
            </a:r>
            <a:endParaRPr lang="ja-JP" altLang="en-US" dirty="0"/>
          </a:p>
          <a:p>
            <a:pPr eaLnBrk="1" hangingPunct="1">
              <a:defRPr/>
            </a:pPr>
            <a:r>
              <a:rPr lang="ja-JP" altLang="en-US" dirty="0"/>
              <a:t>所在不明</a:t>
            </a:r>
          </a:p>
          <a:p>
            <a:pPr eaLnBrk="1" hangingPunct="1">
              <a:defRPr/>
            </a:pPr>
            <a:r>
              <a:rPr lang="ja-JP" altLang="en-US" dirty="0"/>
              <a:t>　</a:t>
            </a:r>
            <a:r>
              <a:rPr lang="ja-JP" altLang="en-US" dirty="0">
                <a:solidFill>
                  <a:schemeClr val="bg1"/>
                </a:solidFill>
              </a:rPr>
              <a:t>紛失，亡失等麻薬の所在を見失う場合。</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F6F98A59-F3B6-4E23-9284-D0FF5B5E9B13}"/>
              </a:ext>
            </a:extLst>
          </p:cNvPr>
          <p:cNvSpPr>
            <a:spLocks noGrp="1" noRot="1" noChangeAspect="1" noChangeArrowheads="1" noTextEdit="1"/>
          </p:cNvSpPr>
          <p:nvPr>
            <p:ph type="sldImg"/>
          </p:nvPr>
        </p:nvSpPr>
        <p:spPr>
          <a:ln/>
        </p:spPr>
      </p:sp>
      <p:sp>
        <p:nvSpPr>
          <p:cNvPr id="43011" name="ノート プレースホルダ 2">
            <a:extLst>
              <a:ext uri="{FF2B5EF4-FFF2-40B4-BE49-F238E27FC236}">
                <a16:creationId xmlns:a16="http://schemas.microsoft.com/office/drawing/2014/main" id="{C51480AC-E777-44D3-BC88-08720EDB257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ja-JP" dirty="0">
                <a:latin typeface="Arial" panose="020B0604020202020204" pitchFamily="34" charset="0"/>
              </a:rPr>
              <a:t>H27</a:t>
            </a:r>
            <a:r>
              <a:rPr lang="ja-JP" altLang="en-US" dirty="0">
                <a:latin typeface="Arial" panose="020B0604020202020204" pitchFamily="34" charset="0"/>
              </a:rPr>
              <a:t>　事故件数　４０　その他</a:t>
            </a:r>
            <a:r>
              <a:rPr lang="en-US" altLang="ja-JP" dirty="0">
                <a:latin typeface="Arial" panose="020B0604020202020204" pitchFamily="34" charset="0"/>
              </a:rPr>
              <a:t>4</a:t>
            </a:r>
            <a:r>
              <a:rPr lang="ja-JP" altLang="en-US" dirty="0">
                <a:latin typeface="Arial" panose="020B0604020202020204" pitchFamily="34" charset="0"/>
              </a:rPr>
              <a:t>（誤投与</a:t>
            </a:r>
            <a:r>
              <a:rPr lang="en-US" altLang="ja-JP" dirty="0">
                <a:latin typeface="Arial" panose="020B0604020202020204" pitchFamily="34" charset="0"/>
              </a:rPr>
              <a:t>3</a:t>
            </a:r>
            <a:r>
              <a:rPr lang="ja-JP" altLang="en-US" dirty="0" err="1">
                <a:latin typeface="Arial" panose="020B0604020202020204" pitchFamily="34" charset="0"/>
              </a:rPr>
              <a:t>，</a:t>
            </a:r>
            <a:r>
              <a:rPr lang="ja-JP" altLang="en-US" dirty="0">
                <a:latin typeface="Arial" panose="020B0604020202020204" pitchFamily="34" charset="0"/>
              </a:rPr>
              <a:t>誤調剤１）</a:t>
            </a:r>
            <a:endParaRPr lang="en-US" altLang="ja-JP" dirty="0">
              <a:latin typeface="Arial" panose="020B0604020202020204" pitchFamily="34" charset="0"/>
            </a:endParaRPr>
          </a:p>
          <a:p>
            <a:pPr>
              <a:defRPr/>
            </a:pPr>
            <a:r>
              <a:rPr lang="en-US" altLang="ja-JP" dirty="0">
                <a:latin typeface="Arial" panose="020B0604020202020204" pitchFamily="34" charset="0"/>
              </a:rPr>
              <a:t>H28</a:t>
            </a:r>
            <a:r>
              <a:rPr lang="ja-JP" altLang="en-US" dirty="0">
                <a:latin typeface="Arial" panose="020B0604020202020204" pitchFamily="34" charset="0"/>
              </a:rPr>
              <a:t>　事故件数　４２　その他</a:t>
            </a:r>
            <a:r>
              <a:rPr lang="en-US" altLang="ja-JP" dirty="0">
                <a:latin typeface="Arial" panose="020B0604020202020204" pitchFamily="34" charset="0"/>
              </a:rPr>
              <a:t>3</a:t>
            </a:r>
            <a:r>
              <a:rPr lang="ja-JP" altLang="en-US" dirty="0">
                <a:latin typeface="Arial" panose="020B0604020202020204" pitchFamily="34" charset="0"/>
              </a:rPr>
              <a:t>（誤投与</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誤廃棄１）</a:t>
            </a:r>
            <a:endParaRPr lang="en-US" altLang="ja-JP" dirty="0">
              <a:latin typeface="Arial" panose="020B0604020202020204" pitchFamily="34" charset="0"/>
            </a:endParaRPr>
          </a:p>
          <a:p>
            <a:pPr>
              <a:defRPr/>
            </a:pPr>
            <a:r>
              <a:rPr lang="en-US" altLang="ja-JP" dirty="0">
                <a:latin typeface="Arial" panose="020B0604020202020204" pitchFamily="34" charset="0"/>
              </a:rPr>
              <a:t>H29</a:t>
            </a:r>
            <a:r>
              <a:rPr lang="ja-JP" altLang="en-US" dirty="0">
                <a:latin typeface="Arial" panose="020B0604020202020204" pitchFamily="34" charset="0"/>
              </a:rPr>
              <a:t>　事故件数　６２　その他</a:t>
            </a:r>
            <a:r>
              <a:rPr lang="en-US" altLang="ja-JP" dirty="0">
                <a:latin typeface="Arial" panose="020B0604020202020204" pitchFamily="34" charset="0"/>
              </a:rPr>
              <a:t>8</a:t>
            </a:r>
            <a:r>
              <a:rPr lang="ja-JP" altLang="en-US" dirty="0">
                <a:latin typeface="Arial" panose="020B0604020202020204" pitchFamily="34" charset="0"/>
              </a:rPr>
              <a:t>（誤投与</a:t>
            </a:r>
            <a:r>
              <a:rPr lang="en-US" altLang="ja-JP" dirty="0">
                <a:latin typeface="Arial" panose="020B0604020202020204" pitchFamily="34" charset="0"/>
              </a:rPr>
              <a:t>7</a:t>
            </a:r>
            <a:r>
              <a:rPr lang="ja-JP" altLang="en-US" dirty="0" err="1">
                <a:latin typeface="Arial" panose="020B0604020202020204" pitchFamily="34" charset="0"/>
              </a:rPr>
              <a:t>，</a:t>
            </a:r>
            <a:r>
              <a:rPr lang="ja-JP" altLang="en-US" dirty="0">
                <a:latin typeface="Arial" panose="020B0604020202020204" pitchFamily="34" charset="0"/>
              </a:rPr>
              <a:t>誤廃棄１）</a:t>
            </a:r>
            <a:endParaRPr lang="en-US" altLang="ja-JP" dirty="0">
              <a:latin typeface="Arial" panose="020B0604020202020204" pitchFamily="34" charset="0"/>
            </a:endParaRPr>
          </a:p>
          <a:p>
            <a:pPr>
              <a:defRPr/>
            </a:pPr>
            <a:r>
              <a:rPr lang="en-US" altLang="ja-JP" dirty="0">
                <a:latin typeface="Arial" panose="020B0604020202020204" pitchFamily="34" charset="0"/>
              </a:rPr>
              <a:t>H30  </a:t>
            </a:r>
            <a:r>
              <a:rPr lang="ja-JP" altLang="en-US" dirty="0">
                <a:latin typeface="Arial" panose="020B0604020202020204" pitchFamily="34" charset="0"/>
              </a:rPr>
              <a:t>事故件数　８６　その他</a:t>
            </a:r>
            <a:r>
              <a:rPr lang="en-US" altLang="ja-JP" dirty="0">
                <a:latin typeface="Arial" panose="020B0604020202020204" pitchFamily="34" charset="0"/>
              </a:rPr>
              <a:t>11</a:t>
            </a:r>
            <a:r>
              <a:rPr lang="ja-JP" altLang="en-US" dirty="0">
                <a:latin typeface="Arial" panose="020B0604020202020204" pitchFamily="34" charset="0"/>
              </a:rPr>
              <a:t>（誤投与</a:t>
            </a:r>
            <a:r>
              <a:rPr lang="en-US" altLang="ja-JP" dirty="0">
                <a:latin typeface="Arial" panose="020B0604020202020204" pitchFamily="34" charset="0"/>
              </a:rPr>
              <a:t>6</a:t>
            </a:r>
            <a:r>
              <a:rPr lang="ja-JP" altLang="en-US" dirty="0" err="1">
                <a:latin typeface="Arial" panose="020B0604020202020204" pitchFamily="34" charset="0"/>
              </a:rPr>
              <a:t>，</a:t>
            </a:r>
            <a:r>
              <a:rPr lang="ja-JP" altLang="en-US" dirty="0">
                <a:latin typeface="Arial" panose="020B0604020202020204" pitchFamily="34" charset="0"/>
              </a:rPr>
              <a:t>誤廃棄</a:t>
            </a:r>
            <a:r>
              <a:rPr lang="en-US" altLang="ja-JP" dirty="0">
                <a:latin typeface="Arial" panose="020B0604020202020204" pitchFamily="34" charset="0"/>
              </a:rPr>
              <a:t>5</a:t>
            </a:r>
            <a:r>
              <a:rPr lang="ja-JP" altLang="en-US" dirty="0">
                <a:latin typeface="Arial" panose="020B0604020202020204" pitchFamily="34" charset="0"/>
              </a:rPr>
              <a:t>）</a:t>
            </a:r>
            <a:endParaRPr lang="en-US" altLang="ja-JP" dirty="0">
              <a:latin typeface="Arial" panose="020B0604020202020204" pitchFamily="34" charset="0"/>
            </a:endParaRPr>
          </a:p>
          <a:p>
            <a:pPr>
              <a:defRPr/>
            </a:pPr>
            <a:r>
              <a:rPr lang="ja-JP" altLang="en-US" dirty="0">
                <a:latin typeface="Arial" panose="020B0604020202020204" pitchFamily="34" charset="0"/>
              </a:rPr>
              <a:t>Ｒ１　事故件数　</a:t>
            </a:r>
            <a:r>
              <a:rPr lang="en-US" altLang="ja-JP" dirty="0">
                <a:latin typeface="Arial" panose="020B0604020202020204" pitchFamily="34" charset="0"/>
              </a:rPr>
              <a:t>100</a:t>
            </a:r>
            <a:r>
              <a:rPr lang="ja-JP" altLang="en-US" dirty="0">
                <a:latin typeface="Arial" panose="020B0604020202020204" pitchFamily="34" charset="0"/>
              </a:rPr>
              <a:t>　その他</a:t>
            </a:r>
            <a:r>
              <a:rPr lang="en-US" altLang="ja-JP" dirty="0">
                <a:latin typeface="Arial" panose="020B0604020202020204" pitchFamily="34" charset="0"/>
              </a:rPr>
              <a:t>10</a:t>
            </a:r>
            <a:r>
              <a:rPr lang="ja-JP" altLang="en-US" dirty="0">
                <a:latin typeface="Arial" panose="020B0604020202020204" pitchFamily="34" charset="0"/>
              </a:rPr>
              <a:t>（誤投与</a:t>
            </a:r>
            <a:r>
              <a:rPr lang="en-US" altLang="ja-JP" dirty="0">
                <a:latin typeface="Arial" panose="020B0604020202020204" pitchFamily="34" charset="0"/>
              </a:rPr>
              <a:t>5</a:t>
            </a:r>
            <a:r>
              <a:rPr lang="ja-JP" altLang="en-US" dirty="0" err="1">
                <a:latin typeface="Arial" panose="020B0604020202020204" pitchFamily="34" charset="0"/>
              </a:rPr>
              <a:t>，</a:t>
            </a:r>
            <a:r>
              <a:rPr lang="ja-JP" altLang="en-US" dirty="0">
                <a:latin typeface="Arial" panose="020B0604020202020204" pitchFamily="34" charset="0"/>
              </a:rPr>
              <a:t>誤廃棄</a:t>
            </a:r>
            <a:r>
              <a:rPr lang="en-US" altLang="ja-JP" dirty="0">
                <a:latin typeface="Arial" panose="020B0604020202020204" pitchFamily="34" charset="0"/>
              </a:rPr>
              <a:t>5</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r>
              <a:rPr lang="ja-JP" altLang="en-US" dirty="0">
                <a:latin typeface="Arial" panose="020B0604020202020204" pitchFamily="34" charset="0"/>
              </a:rPr>
              <a:t>Ｒ２　事故件数　</a:t>
            </a:r>
            <a:r>
              <a:rPr lang="en-US" altLang="ja-JP" dirty="0">
                <a:latin typeface="Arial" panose="020B0604020202020204" pitchFamily="34" charset="0"/>
              </a:rPr>
              <a:t>69</a:t>
            </a:r>
            <a:r>
              <a:rPr lang="ja-JP" altLang="en-US" dirty="0">
                <a:latin typeface="Arial" panose="020B0604020202020204" pitchFamily="34" charset="0"/>
              </a:rPr>
              <a:t>　　その他</a:t>
            </a:r>
            <a:r>
              <a:rPr lang="en-US" altLang="ja-JP" dirty="0">
                <a:latin typeface="Arial" panose="020B0604020202020204" pitchFamily="34" charset="0"/>
              </a:rPr>
              <a:t>17</a:t>
            </a:r>
            <a:r>
              <a:rPr lang="ja-JP" altLang="en-US" dirty="0">
                <a:latin typeface="Arial" panose="020B0604020202020204" pitchFamily="34" charset="0"/>
              </a:rPr>
              <a:t>（</a:t>
            </a:r>
            <a:r>
              <a:rPr lang="ja-JP" altLang="en-US" sz="1000" dirty="0">
                <a:latin typeface="+mj-ea"/>
              </a:rPr>
              <a:t>誤投与</a:t>
            </a:r>
            <a:r>
              <a:rPr lang="en-US" altLang="ja-JP" sz="1000" dirty="0">
                <a:latin typeface="+mj-ea"/>
              </a:rPr>
              <a:t>6</a:t>
            </a:r>
            <a:r>
              <a:rPr lang="ja-JP" altLang="en-US" sz="1000" dirty="0" err="1">
                <a:latin typeface="+mj-ea"/>
              </a:rPr>
              <a:t>，</a:t>
            </a:r>
            <a:r>
              <a:rPr lang="ja-JP" altLang="en-US" sz="1000" dirty="0">
                <a:latin typeface="+mj-ea"/>
              </a:rPr>
              <a:t>誤廃棄</a:t>
            </a:r>
            <a:r>
              <a:rPr lang="en-US" altLang="ja-JP" sz="1000" dirty="0">
                <a:latin typeface="+mj-ea"/>
              </a:rPr>
              <a:t>5</a:t>
            </a:r>
            <a:r>
              <a:rPr lang="ja-JP" altLang="en-US" sz="1000" dirty="0" err="1">
                <a:latin typeface="+mj-ea"/>
              </a:rPr>
              <a:t>，</a:t>
            </a:r>
            <a:r>
              <a:rPr lang="ja-JP" altLang="en-US" sz="1000" dirty="0">
                <a:latin typeface="+mj-ea"/>
              </a:rPr>
              <a:t>期限切れ麻薬投与</a:t>
            </a:r>
            <a:r>
              <a:rPr lang="en-US" altLang="ja-JP" sz="1000" dirty="0">
                <a:latin typeface="+mj-ea"/>
              </a:rPr>
              <a:t>3</a:t>
            </a:r>
            <a:r>
              <a:rPr lang="ja-JP" altLang="en-US" sz="1000" dirty="0" err="1">
                <a:latin typeface="+mj-ea"/>
              </a:rPr>
              <a:t>，</a:t>
            </a:r>
            <a:r>
              <a:rPr lang="ja-JP" altLang="en-US" sz="1000" dirty="0">
                <a:latin typeface="+mj-ea"/>
              </a:rPr>
              <a:t>誤調剤</a:t>
            </a:r>
            <a:r>
              <a:rPr lang="en-US" altLang="ja-JP" sz="1000" dirty="0">
                <a:latin typeface="+mj-ea"/>
              </a:rPr>
              <a:t>1</a:t>
            </a:r>
            <a:r>
              <a:rPr lang="ja-JP" altLang="en-US" sz="1000" dirty="0" err="1">
                <a:latin typeface="+mj-ea"/>
              </a:rPr>
              <a:t>，</a:t>
            </a:r>
            <a:r>
              <a:rPr lang="ja-JP" altLang="en-US" sz="1000" dirty="0">
                <a:latin typeface="+mj-ea"/>
              </a:rPr>
              <a:t>誤施用</a:t>
            </a:r>
            <a:r>
              <a:rPr lang="en-US" altLang="ja-JP" sz="1000" dirty="0">
                <a:latin typeface="+mj-ea"/>
              </a:rPr>
              <a:t>1</a:t>
            </a:r>
            <a:r>
              <a:rPr lang="ja-JP" altLang="en-US" sz="1000" dirty="0" err="1">
                <a:latin typeface="+mj-ea"/>
              </a:rPr>
              <a:t>，</a:t>
            </a:r>
            <a:r>
              <a:rPr lang="ja-JP" altLang="en-US" sz="1000" dirty="0">
                <a:latin typeface="+mj-ea"/>
              </a:rPr>
              <a:t>返却分の再利用</a:t>
            </a:r>
            <a:r>
              <a:rPr lang="en-US" altLang="ja-JP" sz="1000" dirty="0">
                <a:latin typeface="+mj-ea"/>
              </a:rPr>
              <a:t>1</a:t>
            </a:r>
            <a:r>
              <a:rPr lang="ja-JP" altLang="en-US" sz="1000" dirty="0">
                <a:latin typeface="+mj-ea"/>
              </a:rPr>
              <a:t>）</a:t>
            </a:r>
            <a:endParaRPr lang="en-US" altLang="ja-JP" sz="1000" dirty="0">
              <a:latin typeface="+mj-ea"/>
            </a:endParaRPr>
          </a:p>
          <a:p>
            <a:pPr eaLnBrk="1" hangingPunct="1">
              <a:defRPr/>
            </a:pPr>
            <a:r>
              <a:rPr lang="ja-JP" altLang="en-US" dirty="0">
                <a:latin typeface="Arial" panose="020B0604020202020204" pitchFamily="34" charset="0"/>
              </a:rPr>
              <a:t>Ｒ３　事故件数　</a:t>
            </a:r>
            <a:r>
              <a:rPr lang="en-US" altLang="ja-JP" dirty="0">
                <a:latin typeface="Arial" panose="020B0604020202020204" pitchFamily="34" charset="0"/>
              </a:rPr>
              <a:t>82</a:t>
            </a:r>
            <a:r>
              <a:rPr lang="ja-JP" altLang="en-US" dirty="0">
                <a:latin typeface="Arial" panose="020B0604020202020204" pitchFamily="34" charset="0"/>
              </a:rPr>
              <a:t>　　その他８（誤投与</a:t>
            </a:r>
            <a:r>
              <a:rPr lang="en-US" altLang="ja-JP" dirty="0">
                <a:latin typeface="Arial" panose="020B0604020202020204" pitchFamily="34" charset="0"/>
              </a:rPr>
              <a:t>1</a:t>
            </a:r>
            <a:r>
              <a:rPr lang="ja-JP" altLang="en-US" dirty="0" err="1">
                <a:latin typeface="Arial" panose="020B0604020202020204" pitchFamily="34" charset="0"/>
              </a:rPr>
              <a:t>，</a:t>
            </a:r>
            <a:r>
              <a:rPr lang="ja-JP" altLang="en-US" dirty="0">
                <a:latin typeface="Arial" panose="020B0604020202020204" pitchFamily="34" charset="0"/>
              </a:rPr>
              <a:t>期限切れ麻薬投与</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期限切れ麻薬交付</a:t>
            </a:r>
            <a:r>
              <a:rPr lang="en-US" altLang="ja-JP" dirty="0">
                <a:latin typeface="Arial" panose="020B0604020202020204" pitchFamily="34" charset="0"/>
              </a:rPr>
              <a:t>1</a:t>
            </a:r>
            <a:r>
              <a:rPr lang="ja-JP" altLang="en-US" dirty="0" err="1">
                <a:latin typeface="Arial" panose="020B0604020202020204" pitchFamily="34" charset="0"/>
              </a:rPr>
              <a:t>，</a:t>
            </a:r>
            <a:r>
              <a:rPr lang="ja-JP" altLang="en-US" dirty="0">
                <a:latin typeface="Arial" panose="020B0604020202020204" pitchFamily="34" charset="0"/>
              </a:rPr>
              <a:t>返却分の再利用</a:t>
            </a:r>
            <a:r>
              <a:rPr lang="en-US" altLang="ja-JP" dirty="0">
                <a:latin typeface="Arial" panose="020B0604020202020204" pitchFamily="34" charset="0"/>
              </a:rPr>
              <a:t>1</a:t>
            </a:r>
            <a:r>
              <a:rPr lang="ja-JP" altLang="en-US" dirty="0" err="1">
                <a:latin typeface="Arial" panose="020B0604020202020204" pitchFamily="34" charset="0"/>
              </a:rPr>
              <a:t>，</a:t>
            </a:r>
            <a:r>
              <a:rPr lang="ja-JP" altLang="en-US" dirty="0">
                <a:latin typeface="Arial" panose="020B0604020202020204" pitchFamily="34" charset="0"/>
              </a:rPr>
              <a:t>無免許施用による麻薬譲渡</a:t>
            </a:r>
            <a:r>
              <a:rPr lang="en-US" altLang="ja-JP" dirty="0">
                <a:latin typeface="Arial" panose="020B0604020202020204" pitchFamily="34" charset="0"/>
              </a:rPr>
              <a:t>3)</a:t>
            </a:r>
          </a:p>
          <a:p>
            <a:pPr eaLnBrk="1" hangingPunct="1">
              <a:defRPr/>
            </a:pPr>
            <a:r>
              <a:rPr lang="ja-JP" altLang="en-US" dirty="0">
                <a:latin typeface="Arial" panose="020B0604020202020204" pitchFamily="34" charset="0"/>
              </a:rPr>
              <a:t>Ｒ４　事故件数　</a:t>
            </a:r>
            <a:r>
              <a:rPr lang="en-US" altLang="ja-JP" dirty="0">
                <a:latin typeface="Arial" panose="020B0604020202020204" pitchFamily="34" charset="0"/>
              </a:rPr>
              <a:t>64</a:t>
            </a:r>
            <a:r>
              <a:rPr lang="ja-JP" altLang="en-US" dirty="0">
                <a:latin typeface="Arial" panose="020B0604020202020204" pitchFamily="34" charset="0"/>
              </a:rPr>
              <a:t>　　その他</a:t>
            </a:r>
            <a:r>
              <a:rPr lang="en-US" altLang="ja-JP" dirty="0">
                <a:latin typeface="Arial" panose="020B0604020202020204" pitchFamily="34" charset="0"/>
              </a:rPr>
              <a:t>12</a:t>
            </a:r>
            <a:r>
              <a:rPr lang="ja-JP" altLang="en-US" dirty="0">
                <a:latin typeface="Arial" panose="020B0604020202020204" pitchFamily="34" charset="0"/>
              </a:rPr>
              <a:t>（</a:t>
            </a:r>
            <a:r>
              <a:rPr lang="ja-JP" altLang="en-US" sz="1200" dirty="0">
                <a:latin typeface="+mj-ea"/>
              </a:rPr>
              <a:t>誤投与</a:t>
            </a:r>
            <a:r>
              <a:rPr lang="en-US" altLang="ja-JP" sz="1200" dirty="0">
                <a:latin typeface="+mj-ea"/>
              </a:rPr>
              <a:t>6</a:t>
            </a:r>
            <a:r>
              <a:rPr lang="ja-JP" altLang="en-US" sz="1200" dirty="0" err="1">
                <a:latin typeface="+mj-ea"/>
              </a:rPr>
              <a:t>，</a:t>
            </a:r>
            <a:r>
              <a:rPr lang="ja-JP" altLang="en-US" sz="1200" dirty="0">
                <a:latin typeface="+mj-ea"/>
              </a:rPr>
              <a:t>誤廃棄</a:t>
            </a:r>
            <a:r>
              <a:rPr lang="en-US" altLang="ja-JP" sz="1200" dirty="0">
                <a:latin typeface="+mj-ea"/>
              </a:rPr>
              <a:t>3</a:t>
            </a:r>
            <a:r>
              <a:rPr lang="ja-JP" altLang="en-US" sz="1200" dirty="0" err="1">
                <a:latin typeface="+mj-ea"/>
              </a:rPr>
              <a:t>，</a:t>
            </a:r>
            <a:r>
              <a:rPr lang="ja-JP" altLang="en-US" sz="1200" dirty="0">
                <a:latin typeface="+mj-ea"/>
              </a:rPr>
              <a:t>誤調剤</a:t>
            </a:r>
            <a:r>
              <a:rPr lang="en-US" altLang="ja-JP" sz="1200" dirty="0">
                <a:latin typeface="+mj-ea"/>
              </a:rPr>
              <a:t>1</a:t>
            </a:r>
            <a:r>
              <a:rPr lang="ja-JP" altLang="en-US" dirty="0" err="1">
                <a:latin typeface="Arial" panose="020B0604020202020204" pitchFamily="34" charset="0"/>
              </a:rPr>
              <a:t>，</a:t>
            </a:r>
            <a:r>
              <a:rPr lang="ja-JP" altLang="en-US" dirty="0">
                <a:latin typeface="Arial" panose="020B0604020202020204" pitchFamily="34" charset="0"/>
              </a:rPr>
              <a:t>期限切れ麻薬投与</a:t>
            </a:r>
            <a:r>
              <a:rPr lang="en-US" altLang="ja-JP" dirty="0">
                <a:latin typeface="Arial" panose="020B0604020202020204" pitchFamily="34" charset="0"/>
              </a:rPr>
              <a:t>2</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r>
              <a:rPr lang="ja-JP" altLang="en-US" dirty="0">
                <a:latin typeface="Arial" panose="020B0604020202020204" pitchFamily="34" charset="0"/>
              </a:rPr>
              <a:t>Ｒ５　事故件数　</a:t>
            </a:r>
            <a:r>
              <a:rPr lang="en-US" altLang="ja-JP" dirty="0">
                <a:latin typeface="Arial" panose="020B0604020202020204" pitchFamily="34" charset="0"/>
              </a:rPr>
              <a:t>61</a:t>
            </a:r>
            <a:r>
              <a:rPr lang="ja-JP" altLang="en-US" dirty="0">
                <a:latin typeface="Arial" panose="020B0604020202020204" pitchFamily="34" charset="0"/>
              </a:rPr>
              <a:t>　　その他７（</a:t>
            </a:r>
            <a:r>
              <a:rPr lang="ja-JP" altLang="en-US" sz="1200" dirty="0">
                <a:latin typeface="+mj-ea"/>
              </a:rPr>
              <a:t>誤投与２，誤廃棄</a:t>
            </a:r>
            <a:r>
              <a:rPr lang="en-US" altLang="ja-JP" sz="1200" dirty="0">
                <a:latin typeface="+mj-ea"/>
              </a:rPr>
              <a:t>1</a:t>
            </a:r>
            <a:r>
              <a:rPr lang="ja-JP" altLang="en-US" sz="1200" dirty="0" err="1">
                <a:latin typeface="+mj-ea"/>
              </a:rPr>
              <a:t>，</a:t>
            </a:r>
            <a:r>
              <a:rPr lang="ja-JP" altLang="en-US" sz="1200" dirty="0">
                <a:latin typeface="+mj-ea"/>
              </a:rPr>
              <a:t>誤調剤</a:t>
            </a:r>
            <a:r>
              <a:rPr lang="en-US" altLang="ja-JP" sz="1200" dirty="0">
                <a:latin typeface="+mj-ea"/>
              </a:rPr>
              <a:t>1</a:t>
            </a:r>
            <a:r>
              <a:rPr lang="ja-JP" altLang="en-US" dirty="0" err="1">
                <a:latin typeface="Arial" panose="020B0604020202020204" pitchFamily="34" charset="0"/>
              </a:rPr>
              <a:t>，</a:t>
            </a:r>
            <a:r>
              <a:rPr lang="ja-JP" altLang="en-US" dirty="0">
                <a:latin typeface="Arial" panose="020B0604020202020204" pitchFamily="34" charset="0"/>
              </a:rPr>
              <a:t>誤施用</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期限切れ麻薬投与</a:t>
            </a:r>
            <a:r>
              <a:rPr lang="en-US" altLang="ja-JP" dirty="0">
                <a:latin typeface="Arial" panose="020B0604020202020204" pitchFamily="34" charset="0"/>
              </a:rPr>
              <a:t>1</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r>
              <a:rPr lang="ja-JP" altLang="en-US" dirty="0">
                <a:latin typeface="Arial" panose="020B0604020202020204" pitchFamily="34" charset="0"/>
              </a:rPr>
              <a:t>所在不明の原因</a:t>
            </a:r>
            <a:endParaRPr lang="en-US" altLang="ja-JP" dirty="0">
              <a:latin typeface="Arial" panose="020B0604020202020204" pitchFamily="34" charset="0"/>
            </a:endParaRPr>
          </a:p>
          <a:p>
            <a:pPr>
              <a:defRPr/>
            </a:pPr>
            <a:r>
              <a:rPr lang="ja-JP" altLang="en-US" dirty="0">
                <a:latin typeface="Arial" panose="020B0604020202020204" pitchFamily="34" charset="0"/>
              </a:rPr>
              <a:t>帳簿の未作成（アンプルの入っている箱に患者氏名，施用日記載）による差違</a:t>
            </a:r>
            <a:endParaRPr lang="en-US" altLang="ja-JP" dirty="0">
              <a:latin typeface="Arial" panose="020B0604020202020204" pitchFamily="34" charset="0"/>
            </a:endParaRPr>
          </a:p>
          <a:p>
            <a:pPr>
              <a:defRPr/>
            </a:pPr>
            <a:r>
              <a:rPr lang="ja-JP" altLang="en-US" dirty="0">
                <a:latin typeface="Arial" panose="020B0604020202020204" pitchFamily="34" charset="0"/>
              </a:rPr>
              <a:t>空箱と思い込み廃棄した可能性（開封済みの箱が複数あったため）</a:t>
            </a:r>
            <a:endParaRPr lang="en-US" altLang="ja-JP" dirty="0">
              <a:latin typeface="Arial" panose="020B0604020202020204" pitchFamily="34" charset="0"/>
            </a:endParaRPr>
          </a:p>
          <a:p>
            <a:pPr>
              <a:defRPr/>
            </a:pPr>
            <a:r>
              <a:rPr lang="ja-JP" altLang="en-US" dirty="0">
                <a:latin typeface="Arial" panose="020B0604020202020204" pitchFamily="34" charset="0"/>
              </a:rPr>
              <a:t>患者に服用させようとしたこところ落下して見当たらない</a:t>
            </a:r>
            <a:endParaRPr lang="en-US" altLang="ja-JP" dirty="0">
              <a:latin typeface="Arial" panose="020B0604020202020204" pitchFamily="34" charset="0"/>
            </a:endParaRPr>
          </a:p>
          <a:p>
            <a:pPr>
              <a:defRPr/>
            </a:pPr>
            <a:r>
              <a:rPr lang="ja-JP" altLang="en-US" dirty="0">
                <a:latin typeface="Arial" panose="020B0604020202020204" pitchFamily="34" charset="0"/>
              </a:rPr>
              <a:t>後日，帳簿に記載しようとしたとろ在庫が合わない。整理整頓不足も原因か。</a:t>
            </a:r>
            <a:endParaRPr lang="en-US" altLang="ja-JP" dirty="0">
              <a:latin typeface="Arial" panose="020B0604020202020204" pitchFamily="34" charset="0"/>
            </a:endParaRPr>
          </a:p>
          <a:p>
            <a:pPr>
              <a:defRPr/>
            </a:pPr>
            <a:r>
              <a:rPr lang="ja-JP" altLang="en-US" dirty="0">
                <a:latin typeface="Arial" panose="020B0604020202020204" pitchFamily="34" charset="0"/>
              </a:rPr>
              <a:t>薬袋が２つあり，１つの薬袋を空の薬袋と思い込み廃棄。など</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r>
              <a:rPr lang="ja-JP" altLang="en-US" dirty="0">
                <a:latin typeface="Arial" panose="020B0604020202020204" pitchFamily="34" charset="0"/>
              </a:rPr>
              <a:t>誤投与</a:t>
            </a:r>
            <a:endParaRPr lang="en-US" altLang="ja-JP" dirty="0">
              <a:latin typeface="Arial" panose="020B0604020202020204" pitchFamily="34" charset="0"/>
            </a:endParaRPr>
          </a:p>
          <a:p>
            <a:pPr>
              <a:defRPr/>
            </a:pPr>
            <a:r>
              <a:rPr lang="ja-JP" altLang="en-US" dirty="0">
                <a:latin typeface="Arial" panose="020B0604020202020204" pitchFamily="34" charset="0"/>
              </a:rPr>
              <a:t>同室内に同成分だが別規格の麻薬を服用する患者がいた→配薬時，投薬時の患者氏名，処方内容のダブルチェックを。</a:t>
            </a:r>
            <a:endParaRPr lang="en-US" altLang="ja-JP" dirty="0">
              <a:latin typeface="Arial" panose="020B0604020202020204" pitchFamily="34" charset="0"/>
            </a:endParaRPr>
          </a:p>
          <a:p>
            <a:pPr>
              <a:defRPr/>
            </a:pPr>
            <a:r>
              <a:rPr lang="ja-JP" altLang="en-US" dirty="0">
                <a:latin typeface="Arial" panose="020B0604020202020204" pitchFamily="34" charset="0"/>
              </a:rPr>
              <a:t>バーコード認証を怠り，別規格（別濃度）の麻薬を更新してしまった。→患者と薬剤の確認及び作業マニュアルの徹底を。</a:t>
            </a:r>
            <a:endParaRPr lang="en-US" altLang="ja-JP" dirty="0">
              <a:latin typeface="Arial" panose="020B0604020202020204" pitchFamily="34" charset="0"/>
            </a:endParaRPr>
          </a:p>
          <a:p>
            <a:pPr>
              <a:defRPr/>
            </a:pPr>
            <a:r>
              <a:rPr lang="ja-JP" altLang="en-US" dirty="0">
                <a:latin typeface="Arial" panose="020B0604020202020204" pitchFamily="34" charset="0"/>
              </a:rPr>
              <a:t>投薬準備中，患者の氏名が書いてある札を別な患者の薬に</a:t>
            </a:r>
            <a:r>
              <a:rPr lang="ja-JP" altLang="ja-JP" dirty="0">
                <a:latin typeface="Arial" panose="020B0604020202020204" pitchFamily="34" charset="0"/>
              </a:rPr>
              <a:t>ホッチキスで止め</a:t>
            </a:r>
            <a:r>
              <a:rPr lang="ja-JP" altLang="en-US" dirty="0">
                <a:latin typeface="Arial" panose="020B0604020202020204" pitchFamily="34" charset="0"/>
              </a:rPr>
              <a:t>てしまい，別な患者に投与。</a:t>
            </a:r>
            <a:endParaRPr lang="en-US" altLang="ja-JP" dirty="0">
              <a:latin typeface="Arial" panose="020B0604020202020204" pitchFamily="34" charset="0"/>
            </a:endParaRPr>
          </a:p>
          <a:p>
            <a:pPr>
              <a:defRPr/>
            </a:pPr>
            <a:r>
              <a:rPr lang="ja-JP" altLang="en-US" dirty="0">
                <a:latin typeface="Arial" panose="020B0604020202020204" pitchFamily="34" charset="0"/>
              </a:rPr>
              <a:t>誤調剤</a:t>
            </a:r>
            <a:endParaRPr lang="en-US" altLang="ja-JP" dirty="0">
              <a:latin typeface="Arial" panose="020B0604020202020204" pitchFamily="34" charset="0"/>
            </a:endParaRPr>
          </a:p>
          <a:p>
            <a:pPr>
              <a:defRPr/>
            </a:pPr>
            <a:r>
              <a:rPr lang="ja-JP" altLang="en-US" dirty="0">
                <a:latin typeface="Arial" panose="020B0604020202020204" pitchFamily="34" charset="0"/>
              </a:rPr>
              <a:t>調剤ミスで６錠多く渡していた。棚卸し時に帳簿と在庫が合わないことが発覚。</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D198F2A6-C83A-493E-8AEC-02FB7D30B7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EE4CCF-D755-4300-90A6-FA82C00B35C4}"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E214C4DE-3E60-4463-9292-CC223B46F088}"/>
              </a:ext>
            </a:extLst>
          </p:cNvPr>
          <p:cNvSpPr>
            <a:spLocks noGrp="1" noRot="1" noChangeAspect="1" noChangeArrowheads="1" noTextEdit="1"/>
          </p:cNvSpPr>
          <p:nvPr>
            <p:ph type="sldImg"/>
          </p:nvPr>
        </p:nvSpPr>
        <p:spPr>
          <a:ln/>
        </p:spPr>
      </p:sp>
      <p:sp>
        <p:nvSpPr>
          <p:cNvPr id="47107" name="ノート プレースホルダ 2">
            <a:extLst>
              <a:ext uri="{FF2B5EF4-FFF2-40B4-BE49-F238E27FC236}">
                <a16:creationId xmlns:a16="http://schemas.microsoft.com/office/drawing/2014/main" id="{D6979506-07B8-4E26-8448-A9A8744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7108" name="スライド番号プレースホルダ 3">
            <a:extLst>
              <a:ext uri="{FF2B5EF4-FFF2-40B4-BE49-F238E27FC236}">
                <a16:creationId xmlns:a16="http://schemas.microsoft.com/office/drawing/2014/main" id="{190DDE96-D41C-4E35-A61E-96513F9851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0BCD5E-95E2-4681-8ADF-B1B314D259BF}"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a:extLst>
              <a:ext uri="{FF2B5EF4-FFF2-40B4-BE49-F238E27FC236}">
                <a16:creationId xmlns:a16="http://schemas.microsoft.com/office/drawing/2014/main" id="{44664413-55BF-421D-9788-8529F0DBDE35}"/>
              </a:ext>
            </a:extLst>
          </p:cNvPr>
          <p:cNvSpPr>
            <a:spLocks noGrp="1" noRot="1" noChangeAspect="1" noChangeArrowheads="1" noTextEdit="1"/>
          </p:cNvSpPr>
          <p:nvPr>
            <p:ph type="sldImg"/>
          </p:nvPr>
        </p:nvSpPr>
        <p:spPr>
          <a:ln/>
        </p:spPr>
      </p:sp>
      <p:sp>
        <p:nvSpPr>
          <p:cNvPr id="11267" name="ノート プレースホルダ 2">
            <a:extLst>
              <a:ext uri="{FF2B5EF4-FFF2-40B4-BE49-F238E27FC236}">
                <a16:creationId xmlns:a16="http://schemas.microsoft.com/office/drawing/2014/main" id="{755F9DA6-7F5D-41E7-888C-E1BA36C7E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268" name="スライド番号プレースホルダ 3">
            <a:extLst>
              <a:ext uri="{FF2B5EF4-FFF2-40B4-BE49-F238E27FC236}">
                <a16:creationId xmlns:a16="http://schemas.microsoft.com/office/drawing/2014/main" id="{E22B7059-AEEB-46E3-8A98-FC54A57264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779D3CD-1098-452E-ABC3-D248C29D858D}"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FF45CEF-9433-406A-919A-DFFBD1A84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613A25F-7146-4D00-BB42-C828E7CD0DE2}"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51203" name="Rectangle 2">
            <a:extLst>
              <a:ext uri="{FF2B5EF4-FFF2-40B4-BE49-F238E27FC236}">
                <a16:creationId xmlns:a16="http://schemas.microsoft.com/office/drawing/2014/main" id="{CF7C9D96-B7EA-422D-B8A9-429B77E2CB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E75C461-156D-445A-93C7-B0EBD5B4B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管理者は業務廃止届，事前に連絡。常に管理者がいる状態に。よく間違える。</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36D46AA-8A6D-46AE-9681-A36DD90D3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045978-CF9B-4E60-A4DE-C9F94D4FF3B7}"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
        <p:nvSpPr>
          <p:cNvPr id="53251" name="Rectangle 2">
            <a:extLst>
              <a:ext uri="{FF2B5EF4-FFF2-40B4-BE49-F238E27FC236}">
                <a16:creationId xmlns:a16="http://schemas.microsoft.com/office/drawing/2014/main" id="{3AA01954-4B62-43AE-BB3A-3B3A1B023A8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62696C0-38C0-47D2-9481-E698D56D65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03911E8-46E4-4C65-9AD5-86A6BD996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0DC0C4-B715-4C9E-BB27-1C1BEABE8CC6}" type="slidenum">
              <a:rPr lang="en-US" altLang="ja-JP" smtClean="0">
                <a:ea typeface="ＭＳ Ｐゴシック" panose="020B0600070205080204" pitchFamily="50" charset="-128"/>
              </a:rPr>
              <a:pPr>
                <a:spcBef>
                  <a:spcPct val="0"/>
                </a:spcBef>
              </a:pPr>
              <a:t>25</a:t>
            </a:fld>
            <a:endParaRPr lang="en-US" altLang="ja-JP">
              <a:ea typeface="ＭＳ Ｐゴシック" panose="020B0600070205080204" pitchFamily="50" charset="-128"/>
            </a:endParaRPr>
          </a:p>
        </p:txBody>
      </p:sp>
      <p:sp>
        <p:nvSpPr>
          <p:cNvPr id="55299" name="Rectangle 2">
            <a:extLst>
              <a:ext uri="{FF2B5EF4-FFF2-40B4-BE49-F238E27FC236}">
                <a16:creationId xmlns:a16="http://schemas.microsoft.com/office/drawing/2014/main" id="{5DE28BB2-0043-431B-AA55-F3A7E500888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2763A91-CE3C-4FA5-AE78-22F4883BA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159DCFF-72FB-4A7A-B7D3-5AE6211C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A56E17-5C42-4750-8BCE-DECB874F1FDB}"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57347" name="Rectangle 2">
            <a:extLst>
              <a:ext uri="{FF2B5EF4-FFF2-40B4-BE49-F238E27FC236}">
                <a16:creationId xmlns:a16="http://schemas.microsoft.com/office/drawing/2014/main" id="{20F13E87-D9E2-4B4D-9D88-EE8E3090DA5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44EE85C-DA2F-4047-8A66-CCD4FD22E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0A3348C-23AF-4B7B-A534-FF7B69A98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AFEF711-28D8-43E3-876B-D1C3E170ECF4}" type="slidenum">
              <a:rPr lang="en-US" altLang="ja-JP" smtClean="0">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
        <p:nvSpPr>
          <p:cNvPr id="62467" name="Rectangle 2">
            <a:extLst>
              <a:ext uri="{FF2B5EF4-FFF2-40B4-BE49-F238E27FC236}">
                <a16:creationId xmlns:a16="http://schemas.microsoft.com/office/drawing/2014/main" id="{D2F29F42-7694-4736-9414-A644A52E033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9CAB1A4-9196-432C-B733-86119CA50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２種：サイレース，ロヒプノール，ソセゴン，ペンタゾン等</a:t>
            </a:r>
          </a:p>
          <a:p>
            <a:pPr eaLnBrk="1" hangingPunct="1"/>
            <a:r>
              <a:rPr lang="ja-JP" altLang="en-US">
                <a:latin typeface="Arial" panose="020B0604020202020204" pitchFamily="34" charset="0"/>
              </a:rPr>
              <a:t>３種：マイスリー，レンドルミン，ハルシオン等</a:t>
            </a:r>
            <a:endParaRPr lang="en-US" altLang="ja-JP">
              <a:latin typeface="Arial" panose="020B0604020202020204" pitchFamily="34" charset="0"/>
            </a:endParaRPr>
          </a:p>
          <a:p>
            <a:pPr eaLnBrk="1" hangingPunct="1"/>
            <a:endParaRPr lang="en-US" altLang="ja-JP">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7A8CBB6-52BE-49D1-8879-C85616608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53E463-6772-414F-AFB6-B851574DD8D2}" type="slidenum">
              <a:rPr lang="en-US" altLang="ja-JP" smtClean="0">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
        <p:nvSpPr>
          <p:cNvPr id="64515" name="Rectangle 2">
            <a:extLst>
              <a:ext uri="{FF2B5EF4-FFF2-40B4-BE49-F238E27FC236}">
                <a16:creationId xmlns:a16="http://schemas.microsoft.com/office/drawing/2014/main" id="{A223AFC7-F5F7-4094-88EF-749E96F0530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64C6498-6606-4315-A8AA-5A62A3248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２種：サイレース，ロヒプノール，ソセゴン，ペンタゾン等</a:t>
            </a:r>
          </a:p>
          <a:p>
            <a:pPr eaLnBrk="1" hangingPunct="1"/>
            <a:r>
              <a:rPr lang="ja-JP" altLang="en-US">
                <a:latin typeface="Arial" panose="020B0604020202020204" pitchFamily="34" charset="0"/>
              </a:rPr>
              <a:t>３種：マイスリー，レンドルミン，ハルシオン等</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2E4C7B2-3443-460F-896D-B3BBB073E7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4C3381A-C338-4F82-B456-1FB52F3C3D22}"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66563" name="Rectangle 2">
            <a:extLst>
              <a:ext uri="{FF2B5EF4-FFF2-40B4-BE49-F238E27FC236}">
                <a16:creationId xmlns:a16="http://schemas.microsoft.com/office/drawing/2014/main" id="{4003A3D2-CEAB-41EC-895B-C2DBDAE67AA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923519A-CBB5-44FC-A482-D612CB5AA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a:t>
            </a:r>
          </a:p>
          <a:p>
            <a:pPr eaLnBrk="1" hangingPunct="1"/>
            <a:r>
              <a:rPr lang="ja-JP" altLang="en-US">
                <a:latin typeface="Arial" panose="020B0604020202020204" pitchFamily="34" charset="0"/>
              </a:rPr>
              <a:t>３種：デパス，マイスリー，レンドルミン，ハルシオン</a:t>
            </a:r>
          </a:p>
          <a:p>
            <a:pPr eaLnBrk="1" hangingPunct="1"/>
            <a:endParaRPr lang="ja-JP"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a:extLst>
              <a:ext uri="{FF2B5EF4-FFF2-40B4-BE49-F238E27FC236}">
                <a16:creationId xmlns:a16="http://schemas.microsoft.com/office/drawing/2014/main" id="{E7BB263D-F796-41DA-8FEA-FB06EE5F3810}"/>
              </a:ext>
            </a:extLst>
          </p:cNvPr>
          <p:cNvSpPr>
            <a:spLocks noGrp="1" noRot="1" noChangeAspect="1" noChangeArrowheads="1" noTextEdit="1"/>
          </p:cNvSpPr>
          <p:nvPr>
            <p:ph type="sldImg"/>
          </p:nvPr>
        </p:nvSpPr>
        <p:spPr>
          <a:ln/>
        </p:spPr>
      </p:sp>
      <p:sp>
        <p:nvSpPr>
          <p:cNvPr id="71683" name="ノート プレースホルダ 2">
            <a:extLst>
              <a:ext uri="{FF2B5EF4-FFF2-40B4-BE49-F238E27FC236}">
                <a16:creationId xmlns:a16="http://schemas.microsoft.com/office/drawing/2014/main" id="{94601CF2-C8DC-41BB-A898-3040464CB9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000000"/>
                </a:solidFill>
                <a:latin typeface="Constantia" panose="02030602050306030303" pitchFamily="18" charset="0"/>
                <a:ea typeface="HGP明朝E" panose="02020900000000000000" pitchFamily="18" charset="-128"/>
              </a:rPr>
              <a:t>覚醒剤取締法（覚取法）第３０条の１２保管</a:t>
            </a:r>
          </a:p>
          <a:p>
            <a:r>
              <a:rPr lang="ja-JP" altLang="en-US">
                <a:solidFill>
                  <a:srgbClr val="000000"/>
                </a:solidFill>
                <a:latin typeface="Constantia" panose="02030602050306030303" pitchFamily="18" charset="0"/>
                <a:ea typeface="HGP明朝E" panose="02020900000000000000" pitchFamily="18" charset="-128"/>
              </a:rPr>
              <a:t>覚取法第３０条の１０</a:t>
            </a:r>
          </a:p>
          <a:p>
            <a:r>
              <a:rPr lang="ja-JP" altLang="en-US">
                <a:solidFill>
                  <a:srgbClr val="000000"/>
                </a:solidFill>
                <a:latin typeface="Constantia" panose="02030602050306030303" pitchFamily="18" charset="0"/>
                <a:ea typeface="HGP明朝E" panose="02020900000000000000" pitchFamily="18" charset="-128"/>
              </a:rPr>
              <a:t>覚取法第３０条の９</a:t>
            </a:r>
          </a:p>
          <a:p>
            <a:endParaRPr lang="ja-JP" altLang="en-US">
              <a:latin typeface="Arial" panose="020B0604020202020204" pitchFamily="34" charset="0"/>
            </a:endParaRPr>
          </a:p>
        </p:txBody>
      </p:sp>
      <p:sp>
        <p:nvSpPr>
          <p:cNvPr id="71684" name="スライド番号プレースホルダ 3">
            <a:extLst>
              <a:ext uri="{FF2B5EF4-FFF2-40B4-BE49-F238E27FC236}">
                <a16:creationId xmlns:a16="http://schemas.microsoft.com/office/drawing/2014/main" id="{B0FDCA21-659C-45E6-ACC9-49D1345D5F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54FECB0-3308-47FF-BD50-03A1A1A83C8C}"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965DA98-B76D-425E-8D1F-17AD2614D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76E847-4F83-4554-87FF-EB003C6CF68F}"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
        <p:nvSpPr>
          <p:cNvPr id="73731" name="Rectangle 2">
            <a:extLst>
              <a:ext uri="{FF2B5EF4-FFF2-40B4-BE49-F238E27FC236}">
                <a16:creationId xmlns:a16="http://schemas.microsoft.com/office/drawing/2014/main" id="{07A5CE65-65B9-47C8-8172-D8C9036448B1}"/>
              </a:ext>
            </a:extLst>
          </p:cNvPr>
          <p:cNvSpPr>
            <a:spLocks noGrp="1" noRot="1" noChangeAspect="1" noChangeArrowheads="1" noTextEdit="1"/>
          </p:cNvSpPr>
          <p:nvPr>
            <p:ph type="sldImg"/>
          </p:nvPr>
        </p:nvSpPr>
        <p:spPr>
          <a:xfrm>
            <a:off x="912813" y="742950"/>
            <a:ext cx="4949825" cy="3713163"/>
          </a:xfrm>
          <a:ln/>
        </p:spPr>
      </p:sp>
      <p:sp>
        <p:nvSpPr>
          <p:cNvPr id="73732" name="Rectangle 3">
            <a:extLst>
              <a:ext uri="{FF2B5EF4-FFF2-40B4-BE49-F238E27FC236}">
                <a16:creationId xmlns:a16="http://schemas.microsoft.com/office/drawing/2014/main" id="{D048C849-C508-4A4F-8594-41D46E5A90F3}"/>
              </a:ext>
            </a:extLst>
          </p:cNvPr>
          <p:cNvSpPr>
            <a:spLocks noGrp="1" noChangeArrowheads="1"/>
          </p:cNvSpPr>
          <p:nvPr>
            <p:ph type="body" idx="1"/>
          </p:nvPr>
        </p:nvSpPr>
        <p:spPr>
          <a:xfrm>
            <a:off x="676961" y="4704304"/>
            <a:ext cx="5416766" cy="44548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47706B98-3C1A-404A-9DDD-C13D25AD9E35}"/>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F3CBA46F-85A3-4F4E-9EC3-4E4C6A68E4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6804" name="スライド番号プレースホルダー 3">
            <a:extLst>
              <a:ext uri="{FF2B5EF4-FFF2-40B4-BE49-F238E27FC236}">
                <a16:creationId xmlns:a16="http://schemas.microsoft.com/office/drawing/2014/main" id="{D152D0B3-C783-4DCA-A39C-86DFC7F704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B6D5CC4-EEF5-4709-B4F0-CD8CC56EC420}" type="slidenum">
              <a:rPr lang="en-US" altLang="ja-JP" smtClean="0"/>
              <a:pPr/>
              <a:t>39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24DAE15-B983-46C5-B2E0-C6B43F4F25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4D4588-4EF1-4C3B-9214-76891C1AF1D7}"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13315" name="Rectangle 2">
            <a:extLst>
              <a:ext uri="{FF2B5EF4-FFF2-40B4-BE49-F238E27FC236}">
                <a16:creationId xmlns:a16="http://schemas.microsoft.com/office/drawing/2014/main" id="{858614BD-8591-4356-9506-2288EA71AC7F}"/>
              </a:ext>
            </a:extLst>
          </p:cNvPr>
          <p:cNvSpPr>
            <a:spLocks noGrp="1" noRot="1" noChangeAspect="1" noChangeArrowheads="1" noTextEdit="1"/>
          </p:cNvSpPr>
          <p:nvPr>
            <p:ph type="sldImg"/>
          </p:nvPr>
        </p:nvSpPr>
        <p:spPr>
          <a:xfrm>
            <a:off x="912813" y="742950"/>
            <a:ext cx="4949825" cy="3713163"/>
          </a:xfrm>
          <a:ln/>
        </p:spPr>
      </p:sp>
      <p:sp>
        <p:nvSpPr>
          <p:cNvPr id="13316" name="Rectangle 3">
            <a:extLst>
              <a:ext uri="{FF2B5EF4-FFF2-40B4-BE49-F238E27FC236}">
                <a16:creationId xmlns:a16="http://schemas.microsoft.com/office/drawing/2014/main" id="{B4CFE811-26A2-44FC-ABA1-CF7D4C8E073B}"/>
              </a:ext>
            </a:extLst>
          </p:cNvPr>
          <p:cNvSpPr>
            <a:spLocks noGrp="1" noChangeArrowheads="1"/>
          </p:cNvSpPr>
          <p:nvPr>
            <p:ph type="body" idx="1"/>
          </p:nvPr>
        </p:nvSpPr>
        <p:spPr>
          <a:xfrm>
            <a:off x="676961" y="4704304"/>
            <a:ext cx="5416766" cy="44548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52BE8FD8-72A1-4012-8E64-1906E3C09CD1}"/>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8691BD57-4159-4187-A716-0BC807336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手続き漏れがないようにお願いします。</a:t>
            </a:r>
          </a:p>
        </p:txBody>
      </p:sp>
      <p:sp>
        <p:nvSpPr>
          <p:cNvPr id="89092" name="スライド番号プレースホルダー 3">
            <a:extLst>
              <a:ext uri="{FF2B5EF4-FFF2-40B4-BE49-F238E27FC236}">
                <a16:creationId xmlns:a16="http://schemas.microsoft.com/office/drawing/2014/main" id="{1071B407-22FD-4749-89F3-675A277F2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7B9B53A-936E-45E4-B385-ACB70DD90FF8}" type="slidenum">
              <a:rPr lang="en-US" altLang="ja-JP" smtClean="0"/>
              <a:pPr/>
              <a:t>50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2084C217-053A-4376-893F-DDC0AF118B1B}"/>
              </a:ext>
            </a:extLst>
          </p:cNvPr>
          <p:cNvSpPr>
            <a:spLocks noGrp="1" noRot="1" noChangeAspect="1" noChangeArrowheads="1" noTextEdit="1"/>
          </p:cNvSpPr>
          <p:nvPr>
            <p:ph type="sldImg"/>
          </p:nvPr>
        </p:nvSpPr>
        <p:spPr>
          <a:ln/>
        </p:spPr>
      </p:sp>
      <p:sp>
        <p:nvSpPr>
          <p:cNvPr id="92163" name="ノート プレースホルダー 2">
            <a:extLst>
              <a:ext uri="{FF2B5EF4-FFF2-40B4-BE49-F238E27FC236}">
                <a16:creationId xmlns:a16="http://schemas.microsoft.com/office/drawing/2014/main" id="{409039B2-14E0-4D0F-863B-2FA5ED283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164" name="スライド番号プレースホルダー 3">
            <a:extLst>
              <a:ext uri="{FF2B5EF4-FFF2-40B4-BE49-F238E27FC236}">
                <a16:creationId xmlns:a16="http://schemas.microsoft.com/office/drawing/2014/main" id="{9A0F251D-C1C3-4EB4-A153-F43C5DD58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1BD7090-A9E6-461A-98F6-ACC3BE633ABD}" type="slidenum">
              <a:rPr lang="en-US" altLang="ja-JP" smtClean="0"/>
              <a:pPr/>
              <a:t>52</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7714E982-5D14-440A-82DD-A5619CB9080D}"/>
              </a:ext>
            </a:extLst>
          </p:cNvPr>
          <p:cNvSpPr>
            <a:spLocks noGrp="1" noRot="1" noChangeAspect="1" noChangeArrowheads="1" noTextEdit="1"/>
          </p:cNvSpPr>
          <p:nvPr>
            <p:ph type="sldImg"/>
          </p:nvPr>
        </p:nvSpPr>
        <p:spPr>
          <a:ln/>
        </p:spPr>
      </p:sp>
      <p:sp>
        <p:nvSpPr>
          <p:cNvPr id="96259" name="ノート プレースホルダー 2">
            <a:extLst>
              <a:ext uri="{FF2B5EF4-FFF2-40B4-BE49-F238E27FC236}">
                <a16:creationId xmlns:a16="http://schemas.microsoft.com/office/drawing/2014/main" id="{EC9AD3E1-9B56-4171-99D0-1B0FFA492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6260" name="スライド番号プレースホルダー 3">
            <a:extLst>
              <a:ext uri="{FF2B5EF4-FFF2-40B4-BE49-F238E27FC236}">
                <a16:creationId xmlns:a16="http://schemas.microsoft.com/office/drawing/2014/main" id="{369D6C67-C1CC-4432-88AC-199B983D4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1FBE57-72C6-44EC-86A8-A9D48D4B06C7}" type="slidenum">
              <a:rPr lang="en-US" altLang="ja-JP" smtClean="0"/>
              <a:pPr/>
              <a:t>55</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57</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59</a:t>
            </a:fld>
            <a:endParaRPr lang="en-US" altLang="ja-JP"/>
          </a:p>
        </p:txBody>
      </p:sp>
    </p:spTree>
    <p:extLst>
      <p:ext uri="{BB962C8B-B14F-4D97-AF65-F5344CB8AC3E}">
        <p14:creationId xmlns:p14="http://schemas.microsoft.com/office/powerpoint/2010/main" val="1782644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9681" indent="-284493">
              <a:defRPr kumimoji="1">
                <a:solidFill>
                  <a:schemeClr val="tx1"/>
                </a:solidFill>
                <a:latin typeface="Arial" panose="020B0604020202020204" pitchFamily="34" charset="0"/>
                <a:ea typeface="ＭＳ Ｐゴシック" panose="020B0600070205080204" pitchFamily="50" charset="-128"/>
              </a:defRPr>
            </a:lvl2pPr>
            <a:lvl3pPr marL="1137971" indent="-227594">
              <a:defRPr kumimoji="1">
                <a:solidFill>
                  <a:schemeClr val="tx1"/>
                </a:solidFill>
                <a:latin typeface="Arial" panose="020B0604020202020204" pitchFamily="34" charset="0"/>
                <a:ea typeface="ＭＳ Ｐゴシック" panose="020B0600070205080204" pitchFamily="50" charset="-128"/>
              </a:defRPr>
            </a:lvl3pPr>
            <a:lvl4pPr marL="1594740" indent="-227594">
              <a:defRPr kumimoji="1">
                <a:solidFill>
                  <a:schemeClr val="tx1"/>
                </a:solidFill>
                <a:latin typeface="Arial" panose="020B0604020202020204" pitchFamily="34" charset="0"/>
                <a:ea typeface="ＭＳ Ｐゴシック" panose="020B0600070205080204" pitchFamily="50" charset="-128"/>
              </a:defRPr>
            </a:lvl4pPr>
            <a:lvl5pPr marL="2049928" indent="-227594">
              <a:defRPr kumimoji="1">
                <a:solidFill>
                  <a:schemeClr val="tx1"/>
                </a:solidFill>
                <a:latin typeface="Arial" panose="020B0604020202020204" pitchFamily="34" charset="0"/>
                <a:ea typeface="ＭＳ Ｐゴシック" panose="020B0600070205080204" pitchFamily="50" charset="-128"/>
              </a:defRPr>
            </a:lvl5pPr>
            <a:lvl6pPr marL="2505117"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0305"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5493"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70682" indent="-22759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60</a:t>
            </a:fld>
            <a:endParaRPr lang="en-US" altLang="ja-JP"/>
          </a:p>
        </p:txBody>
      </p:sp>
    </p:spTree>
    <p:extLst>
      <p:ext uri="{BB962C8B-B14F-4D97-AF65-F5344CB8AC3E}">
        <p14:creationId xmlns:p14="http://schemas.microsoft.com/office/powerpoint/2010/main" val="386788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a:extLst>
              <a:ext uri="{FF2B5EF4-FFF2-40B4-BE49-F238E27FC236}">
                <a16:creationId xmlns:a16="http://schemas.microsoft.com/office/drawing/2014/main" id="{2BE771D0-5056-4CEF-B810-E8B04FFADC11}"/>
              </a:ext>
            </a:extLst>
          </p:cNvPr>
          <p:cNvSpPr>
            <a:spLocks noGrp="1" noRot="1" noChangeAspect="1" noChangeArrowheads="1" noTextEdit="1"/>
          </p:cNvSpPr>
          <p:nvPr>
            <p:ph type="sldImg"/>
          </p:nvPr>
        </p:nvSpPr>
        <p:spPr>
          <a:ln/>
        </p:spPr>
      </p:sp>
      <p:sp>
        <p:nvSpPr>
          <p:cNvPr id="16387" name="ノート プレースホルダ 2">
            <a:extLst>
              <a:ext uri="{FF2B5EF4-FFF2-40B4-BE49-F238E27FC236}">
                <a16:creationId xmlns:a16="http://schemas.microsoft.com/office/drawing/2014/main" id="{389F5890-9A85-4AF2-9779-AADE03FDC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これまでの違反事例</a:t>
            </a:r>
            <a:endParaRPr lang="en-US" altLang="ja-JP">
              <a:latin typeface="Arial" panose="020B0604020202020204" pitchFamily="34" charset="0"/>
            </a:endParaRPr>
          </a:p>
          <a:p>
            <a:r>
              <a:rPr lang="ja-JP" altLang="en-US">
                <a:latin typeface="Arial" panose="020B0604020202020204" pitchFamily="34" charset="0"/>
              </a:rPr>
              <a:t>病院・診療所立入時金庫が開いたままになっていたり，鍵が付けっぱなしになっているところもあった。</a:t>
            </a:r>
          </a:p>
          <a:p>
            <a:r>
              <a:rPr lang="ja-JP" altLang="en-US">
                <a:solidFill>
                  <a:schemeClr val="tx2"/>
                </a:solidFill>
                <a:latin typeface="Arial" panose="020B0604020202020204" pitchFamily="34" charset="0"/>
              </a:rPr>
              <a:t>受払帳簿・納品書と一緒に保管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自宅の金庫に保管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麻薬以外のもの（現金，書類，宝くじ）を保管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他の医薬品と一緒に保管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手提げ金庫に保管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机の鍵付き引き出しに保管</a:t>
            </a: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latin typeface="Arial" panose="020B0604020202020204" pitchFamily="34" charset="0"/>
            </a:endParaRPr>
          </a:p>
        </p:txBody>
      </p:sp>
      <p:sp>
        <p:nvSpPr>
          <p:cNvPr id="16388" name="スライド番号プレースホルダ 3">
            <a:extLst>
              <a:ext uri="{FF2B5EF4-FFF2-40B4-BE49-F238E27FC236}">
                <a16:creationId xmlns:a16="http://schemas.microsoft.com/office/drawing/2014/main" id="{CB023A80-EBAA-418C-B2A2-A36E8BA1D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01A28-FFB2-4179-8027-88246EA93787}"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F1BEC38-9E4A-415E-B34F-E7712CD0B30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A3120580-F9DF-4F7B-85DF-B2B12E02F40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b="1" dirty="0">
                <a:latin typeface="+mj-ea"/>
                <a:ea typeface="+mj-ea"/>
              </a:rPr>
              <a:t>次に麻向法第２４条及び第２６条に規定されております譲渡・譲受について説明します。</a:t>
            </a:r>
            <a:endParaRPr lang="en-US" altLang="ja-JP" b="1" dirty="0">
              <a:latin typeface="+mj-ea"/>
              <a:ea typeface="+mj-ea"/>
            </a:endParaRPr>
          </a:p>
          <a:p>
            <a:pPr>
              <a:defRPr/>
            </a:pPr>
            <a:r>
              <a:rPr lang="ja-JP" altLang="en-US" b="1" dirty="0">
                <a:latin typeface="+mj-ea"/>
                <a:ea typeface="+mj-ea"/>
              </a:rPr>
              <a:t>麻薬の流通は原則一方通行で，麻向法に定められた相手にしか譲り渡しはできません。</a:t>
            </a:r>
            <a:endParaRPr lang="en-US" altLang="ja-JP" b="1" dirty="0">
              <a:latin typeface="+mj-ea"/>
              <a:ea typeface="+mj-ea"/>
            </a:endParaRPr>
          </a:p>
          <a:p>
            <a:pPr>
              <a:defRPr/>
            </a:pPr>
            <a:r>
              <a:rPr lang="ja-JP" altLang="en-US" b="1" dirty="0">
                <a:latin typeface="+mj-ea"/>
                <a:ea typeface="+mj-ea"/>
              </a:rPr>
              <a:t>ただし，麻薬小売業者間譲渡許可申請をしている場合には，許可された麻薬小売業者間で，不足が生じた場合に限り，譲渡・譲受が行えます。</a:t>
            </a:r>
            <a:endParaRPr lang="zh-TW" altLang="en-US" b="1" dirty="0">
              <a:latin typeface="+mj-ea"/>
              <a:ea typeface="+mj-ea"/>
            </a:endParaRPr>
          </a:p>
        </p:txBody>
      </p:sp>
      <p:sp>
        <p:nvSpPr>
          <p:cNvPr id="18436" name="スライド番号プレースホルダー 3">
            <a:extLst>
              <a:ext uri="{FF2B5EF4-FFF2-40B4-BE49-F238E27FC236}">
                <a16:creationId xmlns:a16="http://schemas.microsoft.com/office/drawing/2014/main" id="{D377CFFB-404E-4ED0-B8DC-74F5B64172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9681" indent="-28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7971" indent="-2275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4740" indent="-2275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9928" indent="-2275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5117"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305"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5493"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0682"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E82F12E-1429-4418-A416-39196654FA9E}"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E7CA8B6-8C42-4237-A0F1-0D3E6F225D1C}"/>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0B8FEF2-AC7C-4DFF-AEEE-5282C792A02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b="1" dirty="0">
                <a:latin typeface="+mj-ea"/>
                <a:ea typeface="+mj-ea"/>
              </a:rPr>
              <a:t>麻薬小売業者間譲渡許可申請をしている場合には，許可された麻薬小売業者間で，不足が生じた場合に限り，譲渡・譲受が行えます。</a:t>
            </a:r>
            <a:endParaRPr lang="en-US" altLang="ja-JP" b="1" dirty="0">
              <a:latin typeface="+mj-ea"/>
              <a:ea typeface="+mj-ea"/>
            </a:endParaRPr>
          </a:p>
          <a:p>
            <a:pPr>
              <a:defRPr/>
            </a:pPr>
            <a:r>
              <a:rPr lang="ja-JP" altLang="en-US" b="1" dirty="0">
                <a:latin typeface="+mj-ea"/>
                <a:ea typeface="+mj-ea"/>
              </a:rPr>
              <a:t>令和４年４月１日から</a:t>
            </a:r>
            <a:r>
              <a:rPr lang="en-US" altLang="ja-JP" b="1" dirty="0">
                <a:latin typeface="+mj-ea"/>
                <a:ea typeface="+mj-ea"/>
              </a:rPr>
              <a:t>90</a:t>
            </a:r>
            <a:r>
              <a:rPr lang="ja-JP" altLang="en-US" b="1" dirty="0">
                <a:latin typeface="+mj-ea"/>
                <a:ea typeface="+mj-ea"/>
              </a:rPr>
              <a:t>日動きがなかった麻薬について譲渡，譲受が可能となります。</a:t>
            </a:r>
            <a:endParaRPr lang="zh-TW" altLang="en-US" b="1" dirty="0">
              <a:latin typeface="+mj-ea"/>
              <a:ea typeface="+mj-ea"/>
            </a:endParaRPr>
          </a:p>
          <a:p>
            <a:pPr>
              <a:defRPr/>
            </a:pPr>
            <a:r>
              <a:rPr lang="ja-JP" altLang="en-US" b="1" dirty="0">
                <a:latin typeface="+mj-ea"/>
                <a:ea typeface="+mj-ea"/>
              </a:rPr>
              <a:t>麻薬診療施設及び麻薬小売業者は県内の麻薬卸売業者から麻薬を購入する場合は，併せて麻薬譲渡証及び麻薬譲受証の交換が必要です。</a:t>
            </a:r>
            <a:endParaRPr lang="en-US" altLang="ja-JP" b="1" dirty="0">
              <a:latin typeface="+mj-ea"/>
              <a:ea typeface="+mj-ea"/>
            </a:endParaRPr>
          </a:p>
          <a:p>
            <a:pPr>
              <a:defRPr/>
            </a:pPr>
            <a:r>
              <a:rPr lang="ja-JP" altLang="en-US" b="1" dirty="0">
                <a:latin typeface="+mj-ea"/>
                <a:ea typeface="+mj-ea"/>
              </a:rPr>
              <a:t>麻薬譲受証をあらかじめ麻薬卸売業者に交付するか，あるいは同時交換でなければ麻薬を受け取ることができません。</a:t>
            </a:r>
            <a:endParaRPr lang="en-US" altLang="ja-JP" b="1" dirty="0">
              <a:latin typeface="+mj-ea"/>
              <a:ea typeface="+mj-ea"/>
            </a:endParaRPr>
          </a:p>
          <a:p>
            <a:pPr>
              <a:defRPr/>
            </a:pPr>
            <a:r>
              <a:rPr lang="ja-JP" altLang="en-US" b="1" dirty="0">
                <a:latin typeface="+mj-ea"/>
                <a:ea typeface="+mj-ea"/>
              </a:rPr>
              <a:t>麻薬診療施設及び麻薬小売業者は麻薬処方箋により患者に施用・交付することになります。</a:t>
            </a:r>
            <a:endParaRPr lang="zh-TW" altLang="en-US" b="1" dirty="0">
              <a:latin typeface="+mj-ea"/>
              <a:ea typeface="+mj-ea"/>
            </a:endParaRPr>
          </a:p>
          <a:p>
            <a:pPr>
              <a:defRPr/>
            </a:pPr>
            <a:r>
              <a:rPr lang="ja-JP" altLang="en-US" b="1" dirty="0">
                <a:latin typeface="+mj-ea"/>
                <a:ea typeface="+mj-ea"/>
              </a:rPr>
              <a:t>処方変更，死亡退院等の必要でなくなった場合は，患者から返品することができますが，卸売業者への返品はできないので，病棟で適切に管理されていて再利用可能な麻薬は再利用で再び患者に交付するか，その他の場合は，廃棄の手続きをすることになります。</a:t>
            </a:r>
            <a:endParaRPr lang="zh-TW" altLang="en-US" b="1" dirty="0">
              <a:latin typeface="+mj-ea"/>
              <a:ea typeface="+mj-ea"/>
            </a:endParaRPr>
          </a:p>
          <a:p>
            <a:pPr>
              <a:defRPr/>
            </a:pPr>
            <a:r>
              <a:rPr lang="ja-JP" altLang="en-US" b="1" dirty="0">
                <a:latin typeface="+mj-ea"/>
                <a:ea typeface="+mj-ea"/>
              </a:rPr>
              <a:t>また，後ほどの違反事例紹介でも紹介しますが，麻薬診療施設と麻薬小売業者間での麻薬の譲渡，貸し借りはできませんので十分にご注意ください。</a:t>
            </a:r>
          </a:p>
        </p:txBody>
      </p:sp>
      <p:sp>
        <p:nvSpPr>
          <p:cNvPr id="20484" name="スライド番号プレースホルダー 3">
            <a:extLst>
              <a:ext uri="{FF2B5EF4-FFF2-40B4-BE49-F238E27FC236}">
                <a16:creationId xmlns:a16="http://schemas.microsoft.com/office/drawing/2014/main" id="{9A07F980-A905-453A-B5C6-466E997FE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9681" indent="-28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7971" indent="-2275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4740" indent="-2275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9928" indent="-2275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5117"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305"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5493"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0682" indent="-2275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E1B8A45-5386-4B0E-A84E-D9FD1CF97601}"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54A6BFE3-C79C-4971-9A21-0D9F395067E5}"/>
              </a:ext>
            </a:extLst>
          </p:cNvPr>
          <p:cNvSpPr>
            <a:spLocks noGrp="1" noRot="1" noChangeAspect="1" noChangeArrowheads="1" noTextEdit="1"/>
          </p:cNvSpPr>
          <p:nvPr>
            <p:ph type="sldImg"/>
          </p:nvPr>
        </p:nvSpPr>
        <p:spPr>
          <a:ln/>
        </p:spPr>
      </p:sp>
      <p:sp>
        <p:nvSpPr>
          <p:cNvPr id="22531" name="ノート プレースホルダ 2">
            <a:extLst>
              <a:ext uri="{FF2B5EF4-FFF2-40B4-BE49-F238E27FC236}">
                <a16:creationId xmlns:a16="http://schemas.microsoft.com/office/drawing/2014/main" id="{A815D54E-D843-4A5D-8558-77A068ED39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薬局の監視に行くと麻薬の管理者番号が記載されていることがある</a:t>
            </a:r>
          </a:p>
        </p:txBody>
      </p:sp>
      <p:sp>
        <p:nvSpPr>
          <p:cNvPr id="22532" name="スライド番号プレースホルダ 3">
            <a:extLst>
              <a:ext uri="{FF2B5EF4-FFF2-40B4-BE49-F238E27FC236}">
                <a16:creationId xmlns:a16="http://schemas.microsoft.com/office/drawing/2014/main" id="{DFC475FC-6353-4F9B-BEC9-3643A12CD8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AD56FBF-1412-4FE6-83F5-873CC9DE8028}"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a:extLst>
              <a:ext uri="{FF2B5EF4-FFF2-40B4-BE49-F238E27FC236}">
                <a16:creationId xmlns:a16="http://schemas.microsoft.com/office/drawing/2014/main" id="{FBA392C4-453B-498D-839F-BEC7B99691B8}"/>
              </a:ext>
            </a:extLst>
          </p:cNvPr>
          <p:cNvSpPr>
            <a:spLocks noGrp="1" noRot="1" noChangeAspect="1" noChangeArrowheads="1" noTextEdit="1"/>
          </p:cNvSpPr>
          <p:nvPr>
            <p:ph type="sldImg"/>
          </p:nvPr>
        </p:nvSpPr>
        <p:spPr>
          <a:ln/>
        </p:spPr>
      </p:sp>
      <p:sp>
        <p:nvSpPr>
          <p:cNvPr id="24579" name="ノート プレースホルダ 2">
            <a:extLst>
              <a:ext uri="{FF2B5EF4-FFF2-40B4-BE49-F238E27FC236}">
                <a16:creationId xmlns:a16="http://schemas.microsoft.com/office/drawing/2014/main" id="{853DC0BA-52D3-41A4-B7A9-AA461F8DE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2800">
                <a:solidFill>
                  <a:srgbClr val="000000"/>
                </a:solidFill>
                <a:latin typeface="HGP明朝E" panose="02020900000000000000" pitchFamily="18" charset="-128"/>
                <a:ea typeface="HGP明朝E" panose="02020900000000000000" pitchFamily="18" charset="-128"/>
              </a:rPr>
              <a:t>麻向法第２７条第６項の規定に基づき、麻薬を記載した処方せんには、麻薬施用者の署名又は記名押印が要件として定められているところから、「オーダリングシステム」のみによる処方では「麻薬処方せん」とは認められず、麻薬を調剤することはできません。</a:t>
            </a:r>
            <a:endParaRPr lang="en-US" altLang="ja-JP" sz="2800">
              <a:solidFill>
                <a:srgbClr val="000000"/>
              </a:solidFill>
              <a:latin typeface="HGP明朝E" panose="02020900000000000000" pitchFamily="18" charset="-128"/>
              <a:ea typeface="HGP明朝E" panose="02020900000000000000" pitchFamily="18" charset="-128"/>
            </a:endParaRPr>
          </a:p>
          <a:p>
            <a:pPr eaLnBrk="1" hangingPunct="1">
              <a:spcBef>
                <a:spcPct val="0"/>
              </a:spcBef>
            </a:pPr>
            <a:r>
              <a:rPr lang="en-US" altLang="ja-JP" sz="2800" u="sng">
                <a:solidFill>
                  <a:srgbClr val="000000"/>
                </a:solidFill>
                <a:latin typeface="HGP明朝E" panose="02020900000000000000" pitchFamily="18" charset="-128"/>
                <a:ea typeface="HGP明朝E" panose="02020900000000000000" pitchFamily="18" charset="-128"/>
              </a:rPr>
              <a:t>  </a:t>
            </a:r>
            <a:r>
              <a:rPr lang="ja-JP" altLang="en-US" sz="2800" u="sng">
                <a:solidFill>
                  <a:srgbClr val="000000"/>
                </a:solidFill>
                <a:latin typeface="HGP明朝E" panose="02020900000000000000" pitchFamily="18" charset="-128"/>
                <a:ea typeface="HGP明朝E" panose="02020900000000000000" pitchFamily="18" charset="-128"/>
              </a:rPr>
              <a:t>オーダリングシステムにより処方されたものを印刷し、</a:t>
            </a:r>
            <a:r>
              <a:rPr lang="ja-JP" altLang="en-US" sz="2800" u="sng">
                <a:solidFill>
                  <a:srgbClr val="FF0000"/>
                </a:solidFill>
                <a:latin typeface="HGP明朝E" panose="02020900000000000000" pitchFamily="18" charset="-128"/>
                <a:ea typeface="HGP明朝E" panose="02020900000000000000" pitchFamily="18" charset="-128"/>
              </a:rPr>
              <a:t>麻薬施用者の署名又は記名押印</a:t>
            </a:r>
            <a:r>
              <a:rPr lang="ja-JP" altLang="en-US" sz="2800" u="sng">
                <a:solidFill>
                  <a:srgbClr val="000000"/>
                </a:solidFill>
                <a:latin typeface="HGP明朝E" panose="02020900000000000000" pitchFamily="18" charset="-128"/>
                <a:ea typeface="HGP明朝E" panose="02020900000000000000" pitchFamily="18" charset="-128"/>
              </a:rPr>
              <a:t>がなされてはじめて「麻薬の処方せん」と認められます。</a:t>
            </a:r>
          </a:p>
          <a:p>
            <a:endParaRPr lang="ja-JP" altLang="en-US">
              <a:latin typeface="Arial" panose="020B0604020202020204" pitchFamily="34" charset="0"/>
            </a:endParaRPr>
          </a:p>
        </p:txBody>
      </p:sp>
      <p:sp>
        <p:nvSpPr>
          <p:cNvPr id="24580" name="スライド番号プレースホルダ 3">
            <a:extLst>
              <a:ext uri="{FF2B5EF4-FFF2-40B4-BE49-F238E27FC236}">
                <a16:creationId xmlns:a16="http://schemas.microsoft.com/office/drawing/2014/main" id="{234528D8-9B5F-45B7-85E0-C7A389EA0C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8FD2D7-6DFC-400D-90D9-94CB85DE2564}"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3CC7DCBB-E77A-4D97-8977-6D8E2D665A77}"/>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42D1128-B654-4C7D-B3F0-74B83D5EE23B}"/>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26628" name="スライド番号プレースホルダ 3">
            <a:extLst>
              <a:ext uri="{FF2B5EF4-FFF2-40B4-BE49-F238E27FC236}">
                <a16:creationId xmlns:a16="http://schemas.microsoft.com/office/drawing/2014/main" id="{7D584F89-D1D6-4529-BE35-CE13AAF470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4423" indent="-286074" defTabSz="908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5874"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580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4153" indent="-229175" defTabSz="908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9341"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4529"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718"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906" indent="-229175" defTabSz="908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0FEB3D-BCB9-4398-8676-F9C66D4E97E4}" type="slidenum">
              <a:rPr lang="en-US" altLang="ja-JP" smtClean="0">
                <a:solidFill>
                  <a:srgbClr val="000000"/>
                </a:solidFill>
                <a:ea typeface="ＭＳ Ｐゴシック" panose="020B0600070205080204" pitchFamily="50" charset="-128"/>
              </a:rPr>
              <a:pPr>
                <a:spcBef>
                  <a:spcPct val="0"/>
                </a:spcBef>
              </a:pPr>
              <a:t>10</a:t>
            </a:fld>
            <a:endParaRPr lang="en-US" altLang="ja-JP">
              <a:solidFill>
                <a:srgbClr val="000000"/>
              </a:solidFill>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15DFB929-3F8D-48E2-A8EA-5B11B8B92F7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18">
            <a:extLst>
              <a:ext uri="{FF2B5EF4-FFF2-40B4-BE49-F238E27FC236}">
                <a16:creationId xmlns:a16="http://schemas.microsoft.com/office/drawing/2014/main" id="{EB12486F-88D2-48C4-8414-447284B45E2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6">
            <a:extLst>
              <a:ext uri="{FF2B5EF4-FFF2-40B4-BE49-F238E27FC236}">
                <a16:creationId xmlns:a16="http://schemas.microsoft.com/office/drawing/2014/main" id="{8AE51F68-6E85-463B-863D-B4D143FF456B}"/>
              </a:ext>
            </a:extLst>
          </p:cNvPr>
          <p:cNvSpPr>
            <a:spLocks noGrp="1"/>
          </p:cNvSpPr>
          <p:nvPr>
            <p:ph type="sldNum" sz="quarter" idx="12"/>
          </p:nvPr>
        </p:nvSpPr>
        <p:spPr/>
        <p:txBody>
          <a:bodyPr/>
          <a:lstStyle>
            <a:lvl1pPr>
              <a:defRPr>
                <a:solidFill>
                  <a:srgbClr val="D3DEE1"/>
                </a:solidFill>
              </a:defRPr>
            </a:lvl1pPr>
          </a:lstStyle>
          <a:p>
            <a:pPr>
              <a:defRPr/>
            </a:pPr>
            <a:fld id="{627DC994-1CCA-4111-B9BD-874328111363}" type="slidenum">
              <a:rPr lang="en-US" altLang="ja-JP"/>
              <a:pPr>
                <a:defRPr/>
              </a:pPr>
              <a:t>‹#›</a:t>
            </a:fld>
            <a:endParaRPr lang="en-US" altLang="ja-JP"/>
          </a:p>
        </p:txBody>
      </p:sp>
    </p:spTree>
    <p:extLst>
      <p:ext uri="{BB962C8B-B14F-4D97-AF65-F5344CB8AC3E}">
        <p14:creationId xmlns:p14="http://schemas.microsoft.com/office/powerpoint/2010/main" val="36347768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A33783DB-A8FC-4F00-ABF8-ECF6B2A731A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1AF4EC43-B3B8-4F51-8B87-8E8B79087EE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E24E3DE2-BFB2-4ABA-A2EA-78B55437D5EC}"/>
              </a:ext>
            </a:extLst>
          </p:cNvPr>
          <p:cNvSpPr>
            <a:spLocks noGrp="1"/>
          </p:cNvSpPr>
          <p:nvPr>
            <p:ph type="sldNum" sz="quarter" idx="12"/>
          </p:nvPr>
        </p:nvSpPr>
        <p:spPr/>
        <p:txBody>
          <a:bodyPr/>
          <a:lstStyle>
            <a:lvl1pPr>
              <a:defRPr/>
            </a:lvl1pPr>
          </a:lstStyle>
          <a:p>
            <a:pPr>
              <a:defRPr/>
            </a:pPr>
            <a:fld id="{C6E5526A-CB93-4960-935F-0194853A6EAE}" type="slidenum">
              <a:rPr lang="en-US" altLang="ja-JP"/>
              <a:pPr>
                <a:defRPr/>
              </a:pPr>
              <a:t>‹#›</a:t>
            </a:fld>
            <a:endParaRPr lang="en-US" altLang="ja-JP"/>
          </a:p>
        </p:txBody>
      </p:sp>
    </p:spTree>
    <p:extLst>
      <p:ext uri="{BB962C8B-B14F-4D97-AF65-F5344CB8AC3E}">
        <p14:creationId xmlns:p14="http://schemas.microsoft.com/office/powerpoint/2010/main" val="17273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F230076B-2D80-424B-AAFE-25F3656B8FD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5B7C1DF8-6D53-42AB-BDAA-50D82CBCF30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41247B05-7300-4D9E-8329-30147E2630C2}"/>
              </a:ext>
            </a:extLst>
          </p:cNvPr>
          <p:cNvSpPr>
            <a:spLocks noGrp="1"/>
          </p:cNvSpPr>
          <p:nvPr>
            <p:ph type="sldNum" sz="quarter" idx="12"/>
          </p:nvPr>
        </p:nvSpPr>
        <p:spPr/>
        <p:txBody>
          <a:bodyPr/>
          <a:lstStyle>
            <a:lvl1pPr>
              <a:defRPr/>
            </a:lvl1pPr>
          </a:lstStyle>
          <a:p>
            <a:pPr>
              <a:defRPr/>
            </a:pPr>
            <a:fld id="{57C968AD-F274-4FF8-BE1A-278A4A75E2B5}" type="slidenum">
              <a:rPr lang="en-US" altLang="ja-JP"/>
              <a:pPr>
                <a:defRPr/>
              </a:pPr>
              <a:t>‹#›</a:t>
            </a:fld>
            <a:endParaRPr lang="en-US" altLang="ja-JP"/>
          </a:p>
        </p:txBody>
      </p:sp>
    </p:spTree>
    <p:extLst>
      <p:ext uri="{BB962C8B-B14F-4D97-AF65-F5344CB8AC3E}">
        <p14:creationId xmlns:p14="http://schemas.microsoft.com/office/powerpoint/2010/main" val="244988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30725"/>
          </a:xfrm>
        </p:spPr>
        <p:txBody>
          <a:bodyPr>
            <a:normAutofit/>
          </a:bodyPr>
          <a:lstStyle/>
          <a:p>
            <a:pPr lvl="0"/>
            <a:endParaRPr lang="ja-JP" altLang="en-US" noProof="0"/>
          </a:p>
        </p:txBody>
      </p:sp>
      <p:sp>
        <p:nvSpPr>
          <p:cNvPr id="4" name="日付プレースホルダ 9">
            <a:extLst>
              <a:ext uri="{FF2B5EF4-FFF2-40B4-BE49-F238E27FC236}">
                <a16:creationId xmlns:a16="http://schemas.microsoft.com/office/drawing/2014/main" id="{D8AD27D1-470B-463D-850D-BA04E9CEA33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3F19CC46-1E83-4C89-A80B-5B6323D7CE2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6AB9B055-89B9-47BE-B2C0-D0114376F5EF}"/>
              </a:ext>
            </a:extLst>
          </p:cNvPr>
          <p:cNvSpPr>
            <a:spLocks noGrp="1"/>
          </p:cNvSpPr>
          <p:nvPr>
            <p:ph type="sldNum" sz="quarter" idx="12"/>
          </p:nvPr>
        </p:nvSpPr>
        <p:spPr/>
        <p:txBody>
          <a:bodyPr/>
          <a:lstStyle>
            <a:lvl1pPr>
              <a:defRPr/>
            </a:lvl1pPr>
          </a:lstStyle>
          <a:p>
            <a:pPr>
              <a:defRPr/>
            </a:pPr>
            <a:fld id="{B80DEB14-33EB-43C3-9E37-D96353693CC7}" type="slidenum">
              <a:rPr lang="en-US" altLang="ja-JP"/>
              <a:pPr>
                <a:defRPr/>
              </a:pPr>
              <a:t>‹#›</a:t>
            </a:fld>
            <a:endParaRPr lang="en-US" altLang="ja-JP"/>
          </a:p>
        </p:txBody>
      </p:sp>
    </p:spTree>
    <p:extLst>
      <p:ext uri="{BB962C8B-B14F-4D97-AF65-F5344CB8AC3E}">
        <p14:creationId xmlns:p14="http://schemas.microsoft.com/office/powerpoint/2010/main" val="149124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15EF60CD-352D-4A36-8729-DF1C427F5256}"/>
              </a:ext>
            </a:extLst>
          </p:cNvPr>
          <p:cNvSpPr>
            <a:spLocks noGrp="1"/>
          </p:cNvSpPr>
          <p:nvPr>
            <p:ph type="dt" sz="half" idx="10"/>
          </p:nvPr>
        </p:nvSpPr>
        <p:spPr/>
        <p:txBody>
          <a:bodyPr/>
          <a:lstStyle>
            <a:lvl1pPr>
              <a:defRPr/>
            </a:lvl1pPr>
          </a:lstStyle>
          <a:p>
            <a:pPr>
              <a:defRPr/>
            </a:pPr>
            <a:fld id="{FC9CAF31-65B1-4D0A-923F-84324A020A0F}" type="datetimeFigureOut">
              <a:rPr lang="ja-JP" altLang="en-US"/>
              <a:pPr>
                <a:defRPr/>
              </a:pPr>
              <a:t>2024/8/6</a:t>
            </a:fld>
            <a:endParaRPr lang="ja-JP" altLang="en-US"/>
          </a:p>
        </p:txBody>
      </p:sp>
      <p:sp>
        <p:nvSpPr>
          <p:cNvPr id="5" name="フッター プレースホルダ 4">
            <a:extLst>
              <a:ext uri="{FF2B5EF4-FFF2-40B4-BE49-F238E27FC236}">
                <a16:creationId xmlns:a16="http://schemas.microsoft.com/office/drawing/2014/main" id="{7F71F340-65F5-45EC-8A54-CCD1D5AC2A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ACBC8C0-C13F-455F-B7B4-D85037E70AA2}"/>
              </a:ext>
            </a:extLst>
          </p:cNvPr>
          <p:cNvSpPr>
            <a:spLocks noGrp="1"/>
          </p:cNvSpPr>
          <p:nvPr>
            <p:ph type="sldNum" sz="quarter" idx="12"/>
          </p:nvPr>
        </p:nvSpPr>
        <p:spPr/>
        <p:txBody>
          <a:bodyPr/>
          <a:lstStyle>
            <a:lvl1pPr>
              <a:defRPr/>
            </a:lvl1pPr>
          </a:lstStyle>
          <a:p>
            <a:pPr>
              <a:defRPr/>
            </a:pPr>
            <a:fld id="{0E48E090-54A4-43F9-8D63-F8EAD446EB6B}" type="slidenum">
              <a:rPr lang="ja-JP" altLang="en-US"/>
              <a:pPr>
                <a:defRPr/>
              </a:pPr>
              <a:t>‹#›</a:t>
            </a:fld>
            <a:endParaRPr lang="ja-JP" altLang="en-US"/>
          </a:p>
        </p:txBody>
      </p:sp>
    </p:spTree>
    <p:extLst>
      <p:ext uri="{BB962C8B-B14F-4D97-AF65-F5344CB8AC3E}">
        <p14:creationId xmlns:p14="http://schemas.microsoft.com/office/powerpoint/2010/main" val="172536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875D1D5-4B3E-496D-B010-4D65C157D608}"/>
              </a:ext>
            </a:extLst>
          </p:cNvPr>
          <p:cNvSpPr>
            <a:spLocks noGrp="1"/>
          </p:cNvSpPr>
          <p:nvPr>
            <p:ph type="dt" sz="half" idx="10"/>
          </p:nvPr>
        </p:nvSpPr>
        <p:spPr/>
        <p:txBody>
          <a:bodyPr/>
          <a:lstStyle>
            <a:lvl1pPr>
              <a:defRPr/>
            </a:lvl1pPr>
          </a:lstStyle>
          <a:p>
            <a:pPr>
              <a:defRPr/>
            </a:pPr>
            <a:fld id="{6B606158-3B1B-4AD7-9427-F09DDA25D86B}" type="datetimeFigureOut">
              <a:rPr lang="ja-JP" altLang="en-US"/>
              <a:pPr>
                <a:defRPr/>
              </a:pPr>
              <a:t>2024/8/6</a:t>
            </a:fld>
            <a:endParaRPr lang="ja-JP" altLang="en-US"/>
          </a:p>
        </p:txBody>
      </p:sp>
      <p:sp>
        <p:nvSpPr>
          <p:cNvPr id="5" name="フッター プレースホルダ 4">
            <a:extLst>
              <a:ext uri="{FF2B5EF4-FFF2-40B4-BE49-F238E27FC236}">
                <a16:creationId xmlns:a16="http://schemas.microsoft.com/office/drawing/2014/main" id="{6CCD99F9-3FC8-4B8B-8115-26FF52740B2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5C5F312-00AD-4311-8FFD-3A4781FD2983}"/>
              </a:ext>
            </a:extLst>
          </p:cNvPr>
          <p:cNvSpPr>
            <a:spLocks noGrp="1"/>
          </p:cNvSpPr>
          <p:nvPr>
            <p:ph type="sldNum" sz="quarter" idx="12"/>
          </p:nvPr>
        </p:nvSpPr>
        <p:spPr/>
        <p:txBody>
          <a:bodyPr/>
          <a:lstStyle>
            <a:lvl1pPr>
              <a:defRPr/>
            </a:lvl1pPr>
          </a:lstStyle>
          <a:p>
            <a:pPr>
              <a:defRPr/>
            </a:pPr>
            <a:fld id="{FD54CDDA-05C4-42B5-88E6-E40D7082DE96}" type="slidenum">
              <a:rPr lang="ja-JP" altLang="en-US"/>
              <a:pPr>
                <a:defRPr/>
              </a:pPr>
              <a:t>‹#›</a:t>
            </a:fld>
            <a:endParaRPr lang="ja-JP" altLang="en-US"/>
          </a:p>
        </p:txBody>
      </p:sp>
    </p:spTree>
    <p:extLst>
      <p:ext uri="{BB962C8B-B14F-4D97-AF65-F5344CB8AC3E}">
        <p14:creationId xmlns:p14="http://schemas.microsoft.com/office/powerpoint/2010/main" val="348679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1696FD8-E0F9-4889-A7B5-9098DD3E39B9}"/>
              </a:ext>
            </a:extLst>
          </p:cNvPr>
          <p:cNvSpPr>
            <a:spLocks noGrp="1"/>
          </p:cNvSpPr>
          <p:nvPr>
            <p:ph type="dt" sz="half" idx="10"/>
          </p:nvPr>
        </p:nvSpPr>
        <p:spPr/>
        <p:txBody>
          <a:bodyPr/>
          <a:lstStyle>
            <a:lvl1pPr>
              <a:defRPr/>
            </a:lvl1pPr>
          </a:lstStyle>
          <a:p>
            <a:pPr>
              <a:defRPr/>
            </a:pPr>
            <a:fld id="{EBA86982-4DAC-492E-9985-FB80101964D1}" type="datetimeFigureOut">
              <a:rPr lang="ja-JP" altLang="en-US"/>
              <a:pPr>
                <a:defRPr/>
              </a:pPr>
              <a:t>2024/8/6</a:t>
            </a:fld>
            <a:endParaRPr lang="ja-JP" altLang="en-US"/>
          </a:p>
        </p:txBody>
      </p:sp>
      <p:sp>
        <p:nvSpPr>
          <p:cNvPr id="5" name="フッター プレースホルダ 4">
            <a:extLst>
              <a:ext uri="{FF2B5EF4-FFF2-40B4-BE49-F238E27FC236}">
                <a16:creationId xmlns:a16="http://schemas.microsoft.com/office/drawing/2014/main" id="{67394251-721B-403F-8AAE-7A7B9F7E368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4EB9AA2-CDEB-44AD-8B49-86EF7C005DF8}"/>
              </a:ext>
            </a:extLst>
          </p:cNvPr>
          <p:cNvSpPr>
            <a:spLocks noGrp="1"/>
          </p:cNvSpPr>
          <p:nvPr>
            <p:ph type="sldNum" sz="quarter" idx="12"/>
          </p:nvPr>
        </p:nvSpPr>
        <p:spPr/>
        <p:txBody>
          <a:bodyPr/>
          <a:lstStyle>
            <a:lvl1pPr>
              <a:defRPr/>
            </a:lvl1pPr>
          </a:lstStyle>
          <a:p>
            <a:pPr>
              <a:defRPr/>
            </a:pPr>
            <a:fld id="{E344B0F4-E4DD-4EC1-9073-1613F9EB2BB2}" type="slidenum">
              <a:rPr lang="ja-JP" altLang="en-US"/>
              <a:pPr>
                <a:defRPr/>
              </a:pPr>
              <a:t>‹#›</a:t>
            </a:fld>
            <a:endParaRPr lang="ja-JP" altLang="en-US"/>
          </a:p>
        </p:txBody>
      </p:sp>
    </p:spTree>
    <p:extLst>
      <p:ext uri="{BB962C8B-B14F-4D97-AF65-F5344CB8AC3E}">
        <p14:creationId xmlns:p14="http://schemas.microsoft.com/office/powerpoint/2010/main" val="128663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E23C0ADB-3A6F-400D-BD5F-070A16982333}"/>
              </a:ext>
            </a:extLst>
          </p:cNvPr>
          <p:cNvSpPr>
            <a:spLocks noGrp="1"/>
          </p:cNvSpPr>
          <p:nvPr>
            <p:ph type="dt" sz="half" idx="10"/>
          </p:nvPr>
        </p:nvSpPr>
        <p:spPr/>
        <p:txBody>
          <a:bodyPr/>
          <a:lstStyle>
            <a:lvl1pPr>
              <a:defRPr/>
            </a:lvl1pPr>
          </a:lstStyle>
          <a:p>
            <a:pPr>
              <a:defRPr/>
            </a:pPr>
            <a:fld id="{CF6A8D89-CCE7-4C89-A246-9F6E80959239}" type="datetimeFigureOut">
              <a:rPr lang="ja-JP" altLang="en-US"/>
              <a:pPr>
                <a:defRPr/>
              </a:pPr>
              <a:t>2024/8/6</a:t>
            </a:fld>
            <a:endParaRPr lang="ja-JP" altLang="en-US"/>
          </a:p>
        </p:txBody>
      </p:sp>
      <p:sp>
        <p:nvSpPr>
          <p:cNvPr id="6" name="フッター プレースホルダ 4">
            <a:extLst>
              <a:ext uri="{FF2B5EF4-FFF2-40B4-BE49-F238E27FC236}">
                <a16:creationId xmlns:a16="http://schemas.microsoft.com/office/drawing/2014/main" id="{38C9678E-BF69-4EDB-9AE3-0F9F086DC13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43F21BE-857F-43BB-9FD4-B5A16FD5EEB7}"/>
              </a:ext>
            </a:extLst>
          </p:cNvPr>
          <p:cNvSpPr>
            <a:spLocks noGrp="1"/>
          </p:cNvSpPr>
          <p:nvPr>
            <p:ph type="sldNum" sz="quarter" idx="12"/>
          </p:nvPr>
        </p:nvSpPr>
        <p:spPr/>
        <p:txBody>
          <a:bodyPr/>
          <a:lstStyle>
            <a:lvl1pPr>
              <a:defRPr/>
            </a:lvl1pPr>
          </a:lstStyle>
          <a:p>
            <a:pPr>
              <a:defRPr/>
            </a:pPr>
            <a:fld id="{91BA1492-BDAB-4D42-92A8-1468A156C69F}" type="slidenum">
              <a:rPr lang="ja-JP" altLang="en-US"/>
              <a:pPr>
                <a:defRPr/>
              </a:pPr>
              <a:t>‹#›</a:t>
            </a:fld>
            <a:endParaRPr lang="ja-JP" altLang="en-US"/>
          </a:p>
        </p:txBody>
      </p:sp>
    </p:spTree>
    <p:extLst>
      <p:ext uri="{BB962C8B-B14F-4D97-AF65-F5344CB8AC3E}">
        <p14:creationId xmlns:p14="http://schemas.microsoft.com/office/powerpoint/2010/main" val="403609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E562BB2A-8D2D-4FC9-A954-182F232CEBA9}"/>
              </a:ext>
            </a:extLst>
          </p:cNvPr>
          <p:cNvSpPr>
            <a:spLocks noGrp="1"/>
          </p:cNvSpPr>
          <p:nvPr>
            <p:ph type="dt" sz="half" idx="10"/>
          </p:nvPr>
        </p:nvSpPr>
        <p:spPr/>
        <p:txBody>
          <a:bodyPr/>
          <a:lstStyle>
            <a:lvl1pPr>
              <a:defRPr/>
            </a:lvl1pPr>
          </a:lstStyle>
          <a:p>
            <a:pPr>
              <a:defRPr/>
            </a:pPr>
            <a:fld id="{ECF85C35-00E2-4E22-9DDE-60FC8E67636D}" type="datetimeFigureOut">
              <a:rPr lang="ja-JP" altLang="en-US"/>
              <a:pPr>
                <a:defRPr/>
              </a:pPr>
              <a:t>2024/8/6</a:t>
            </a:fld>
            <a:endParaRPr lang="ja-JP" altLang="en-US"/>
          </a:p>
        </p:txBody>
      </p:sp>
      <p:sp>
        <p:nvSpPr>
          <p:cNvPr id="8" name="フッター プレースホルダ 4">
            <a:extLst>
              <a:ext uri="{FF2B5EF4-FFF2-40B4-BE49-F238E27FC236}">
                <a16:creationId xmlns:a16="http://schemas.microsoft.com/office/drawing/2014/main" id="{0BDC5E78-2DF1-4EAA-9D33-D15456443E8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0FE0BD3F-972A-404A-993B-7EB944A0FFA4}"/>
              </a:ext>
            </a:extLst>
          </p:cNvPr>
          <p:cNvSpPr>
            <a:spLocks noGrp="1"/>
          </p:cNvSpPr>
          <p:nvPr>
            <p:ph type="sldNum" sz="quarter" idx="12"/>
          </p:nvPr>
        </p:nvSpPr>
        <p:spPr/>
        <p:txBody>
          <a:bodyPr/>
          <a:lstStyle>
            <a:lvl1pPr>
              <a:defRPr/>
            </a:lvl1pPr>
          </a:lstStyle>
          <a:p>
            <a:pPr>
              <a:defRPr/>
            </a:pPr>
            <a:fld id="{3D033104-3778-4D32-987F-90EAC7968C6D}" type="slidenum">
              <a:rPr lang="ja-JP" altLang="en-US"/>
              <a:pPr>
                <a:defRPr/>
              </a:pPr>
              <a:t>‹#›</a:t>
            </a:fld>
            <a:endParaRPr lang="ja-JP" altLang="en-US"/>
          </a:p>
        </p:txBody>
      </p:sp>
    </p:spTree>
    <p:extLst>
      <p:ext uri="{BB962C8B-B14F-4D97-AF65-F5344CB8AC3E}">
        <p14:creationId xmlns:p14="http://schemas.microsoft.com/office/powerpoint/2010/main" val="23423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911F53-61ED-4A58-9BAD-14DC53E5F066}"/>
              </a:ext>
            </a:extLst>
          </p:cNvPr>
          <p:cNvSpPr>
            <a:spLocks noGrp="1"/>
          </p:cNvSpPr>
          <p:nvPr>
            <p:ph type="dt" sz="half" idx="10"/>
          </p:nvPr>
        </p:nvSpPr>
        <p:spPr/>
        <p:txBody>
          <a:bodyPr/>
          <a:lstStyle>
            <a:lvl1pPr>
              <a:defRPr/>
            </a:lvl1pPr>
          </a:lstStyle>
          <a:p>
            <a:pPr>
              <a:defRPr/>
            </a:pPr>
            <a:fld id="{EE78E3B1-4F2A-427E-9698-A745A1690145}" type="datetimeFigureOut">
              <a:rPr lang="ja-JP" altLang="en-US"/>
              <a:pPr>
                <a:defRPr/>
              </a:pPr>
              <a:t>2024/8/6</a:t>
            </a:fld>
            <a:endParaRPr lang="ja-JP" altLang="en-US"/>
          </a:p>
        </p:txBody>
      </p:sp>
      <p:sp>
        <p:nvSpPr>
          <p:cNvPr id="4" name="フッター プレースホルダ 4">
            <a:extLst>
              <a:ext uri="{FF2B5EF4-FFF2-40B4-BE49-F238E27FC236}">
                <a16:creationId xmlns:a16="http://schemas.microsoft.com/office/drawing/2014/main" id="{F6618983-A125-49B0-A685-B19E3AA61896}"/>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500104D-5A81-421B-8ED8-6E49BE4F12DA}"/>
              </a:ext>
            </a:extLst>
          </p:cNvPr>
          <p:cNvSpPr>
            <a:spLocks noGrp="1"/>
          </p:cNvSpPr>
          <p:nvPr>
            <p:ph type="sldNum" sz="quarter" idx="12"/>
          </p:nvPr>
        </p:nvSpPr>
        <p:spPr/>
        <p:txBody>
          <a:bodyPr/>
          <a:lstStyle>
            <a:lvl1pPr>
              <a:defRPr/>
            </a:lvl1pPr>
          </a:lstStyle>
          <a:p>
            <a:pPr>
              <a:defRPr/>
            </a:pPr>
            <a:fld id="{1C0865C9-16F4-443D-90DC-9B7B997948AE}" type="slidenum">
              <a:rPr lang="ja-JP" altLang="en-US"/>
              <a:pPr>
                <a:defRPr/>
              </a:pPr>
              <a:t>‹#›</a:t>
            </a:fld>
            <a:endParaRPr lang="ja-JP" altLang="en-US"/>
          </a:p>
        </p:txBody>
      </p:sp>
    </p:spTree>
    <p:extLst>
      <p:ext uri="{BB962C8B-B14F-4D97-AF65-F5344CB8AC3E}">
        <p14:creationId xmlns:p14="http://schemas.microsoft.com/office/powerpoint/2010/main" val="143580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CA1445DF-9FCC-4BAF-8175-C068444CB2AF}"/>
              </a:ext>
            </a:extLst>
          </p:cNvPr>
          <p:cNvSpPr>
            <a:spLocks noGrp="1"/>
          </p:cNvSpPr>
          <p:nvPr>
            <p:ph type="dt" sz="half" idx="10"/>
          </p:nvPr>
        </p:nvSpPr>
        <p:spPr/>
        <p:txBody>
          <a:bodyPr/>
          <a:lstStyle>
            <a:lvl1pPr>
              <a:defRPr/>
            </a:lvl1pPr>
          </a:lstStyle>
          <a:p>
            <a:pPr>
              <a:defRPr/>
            </a:pPr>
            <a:fld id="{DD6359C4-A25D-45FA-8416-35467F0E785B}" type="datetimeFigureOut">
              <a:rPr lang="ja-JP" altLang="en-US"/>
              <a:pPr>
                <a:defRPr/>
              </a:pPr>
              <a:t>2024/8/6</a:t>
            </a:fld>
            <a:endParaRPr lang="ja-JP" altLang="en-US"/>
          </a:p>
        </p:txBody>
      </p:sp>
      <p:sp>
        <p:nvSpPr>
          <p:cNvPr id="3" name="フッター プレースホルダ 4">
            <a:extLst>
              <a:ext uri="{FF2B5EF4-FFF2-40B4-BE49-F238E27FC236}">
                <a16:creationId xmlns:a16="http://schemas.microsoft.com/office/drawing/2014/main" id="{49E175E4-3944-47D7-B559-1117AA4F620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88ED34A-708E-4FCD-A891-8306897F662F}"/>
              </a:ext>
            </a:extLst>
          </p:cNvPr>
          <p:cNvSpPr>
            <a:spLocks noGrp="1"/>
          </p:cNvSpPr>
          <p:nvPr>
            <p:ph type="sldNum" sz="quarter" idx="12"/>
          </p:nvPr>
        </p:nvSpPr>
        <p:spPr/>
        <p:txBody>
          <a:bodyPr/>
          <a:lstStyle>
            <a:lvl1pPr>
              <a:defRPr/>
            </a:lvl1pPr>
          </a:lstStyle>
          <a:p>
            <a:pPr>
              <a:defRPr/>
            </a:pPr>
            <a:fld id="{EC3F3250-A04B-4CF7-ADAF-766594E94A6A}" type="slidenum">
              <a:rPr lang="ja-JP" altLang="en-US"/>
              <a:pPr>
                <a:defRPr/>
              </a:pPr>
              <a:t>‹#›</a:t>
            </a:fld>
            <a:endParaRPr lang="ja-JP" altLang="en-US"/>
          </a:p>
        </p:txBody>
      </p:sp>
    </p:spTree>
    <p:extLst>
      <p:ext uri="{BB962C8B-B14F-4D97-AF65-F5344CB8AC3E}">
        <p14:creationId xmlns:p14="http://schemas.microsoft.com/office/powerpoint/2010/main" val="2216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62E317D5-A8A6-4BB4-9ACD-A45CAE6A362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7AB776AB-4571-4638-9045-5BF570704EC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069CC6BD-EECC-43BD-A2D4-6B0BAB01C188}"/>
              </a:ext>
            </a:extLst>
          </p:cNvPr>
          <p:cNvSpPr>
            <a:spLocks noGrp="1"/>
          </p:cNvSpPr>
          <p:nvPr>
            <p:ph type="sldNum" sz="quarter" idx="12"/>
          </p:nvPr>
        </p:nvSpPr>
        <p:spPr/>
        <p:txBody>
          <a:bodyPr/>
          <a:lstStyle>
            <a:lvl1pPr>
              <a:defRPr/>
            </a:lvl1pPr>
          </a:lstStyle>
          <a:p>
            <a:pPr>
              <a:defRPr/>
            </a:pPr>
            <a:fld id="{DCB7BE34-EE05-4675-9130-A3D622ADB691}" type="slidenum">
              <a:rPr lang="en-US" altLang="ja-JP"/>
              <a:pPr>
                <a:defRPr/>
              </a:pPr>
              <a:t>‹#›</a:t>
            </a:fld>
            <a:endParaRPr lang="en-US" altLang="ja-JP"/>
          </a:p>
        </p:txBody>
      </p:sp>
    </p:spTree>
    <p:extLst>
      <p:ext uri="{BB962C8B-B14F-4D97-AF65-F5344CB8AC3E}">
        <p14:creationId xmlns:p14="http://schemas.microsoft.com/office/powerpoint/2010/main" val="991412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EA930CD-A1EB-41CC-AA15-9B18CF6E9D38}"/>
              </a:ext>
            </a:extLst>
          </p:cNvPr>
          <p:cNvSpPr>
            <a:spLocks noGrp="1"/>
          </p:cNvSpPr>
          <p:nvPr>
            <p:ph type="dt" sz="half" idx="10"/>
          </p:nvPr>
        </p:nvSpPr>
        <p:spPr/>
        <p:txBody>
          <a:bodyPr/>
          <a:lstStyle>
            <a:lvl1pPr>
              <a:defRPr/>
            </a:lvl1pPr>
          </a:lstStyle>
          <a:p>
            <a:pPr>
              <a:defRPr/>
            </a:pPr>
            <a:fld id="{56143087-2C19-46CE-9C8F-E5E655C647EB}" type="datetimeFigureOut">
              <a:rPr lang="ja-JP" altLang="en-US"/>
              <a:pPr>
                <a:defRPr/>
              </a:pPr>
              <a:t>2024/8/6</a:t>
            </a:fld>
            <a:endParaRPr lang="ja-JP" altLang="en-US"/>
          </a:p>
        </p:txBody>
      </p:sp>
      <p:sp>
        <p:nvSpPr>
          <p:cNvPr id="6" name="フッター プレースホルダ 4">
            <a:extLst>
              <a:ext uri="{FF2B5EF4-FFF2-40B4-BE49-F238E27FC236}">
                <a16:creationId xmlns:a16="http://schemas.microsoft.com/office/drawing/2014/main" id="{90A8BFFF-CA18-4A17-82A9-A70A36DFC0E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D135B443-F743-46C5-A1FC-F090FD352C60}"/>
              </a:ext>
            </a:extLst>
          </p:cNvPr>
          <p:cNvSpPr>
            <a:spLocks noGrp="1"/>
          </p:cNvSpPr>
          <p:nvPr>
            <p:ph type="sldNum" sz="quarter" idx="12"/>
          </p:nvPr>
        </p:nvSpPr>
        <p:spPr/>
        <p:txBody>
          <a:bodyPr/>
          <a:lstStyle>
            <a:lvl1pPr>
              <a:defRPr/>
            </a:lvl1pPr>
          </a:lstStyle>
          <a:p>
            <a:pPr>
              <a:defRPr/>
            </a:pPr>
            <a:fld id="{F6C1AF6D-104F-48D9-9169-8E5E1E7D5038}" type="slidenum">
              <a:rPr lang="ja-JP" altLang="en-US"/>
              <a:pPr>
                <a:defRPr/>
              </a:pPr>
              <a:t>‹#›</a:t>
            </a:fld>
            <a:endParaRPr lang="ja-JP" altLang="en-US"/>
          </a:p>
        </p:txBody>
      </p:sp>
    </p:spTree>
    <p:extLst>
      <p:ext uri="{BB962C8B-B14F-4D97-AF65-F5344CB8AC3E}">
        <p14:creationId xmlns:p14="http://schemas.microsoft.com/office/powerpoint/2010/main" val="582603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B4CE9F9-5984-4F2F-923C-ADA64BA1FD93}"/>
              </a:ext>
            </a:extLst>
          </p:cNvPr>
          <p:cNvSpPr>
            <a:spLocks noGrp="1"/>
          </p:cNvSpPr>
          <p:nvPr>
            <p:ph type="dt" sz="half" idx="10"/>
          </p:nvPr>
        </p:nvSpPr>
        <p:spPr/>
        <p:txBody>
          <a:bodyPr/>
          <a:lstStyle>
            <a:lvl1pPr>
              <a:defRPr/>
            </a:lvl1pPr>
          </a:lstStyle>
          <a:p>
            <a:pPr>
              <a:defRPr/>
            </a:pPr>
            <a:fld id="{F9638440-31DF-4032-9721-7DE82306D891}" type="datetimeFigureOut">
              <a:rPr lang="ja-JP" altLang="en-US"/>
              <a:pPr>
                <a:defRPr/>
              </a:pPr>
              <a:t>2024/8/6</a:t>
            </a:fld>
            <a:endParaRPr lang="ja-JP" altLang="en-US"/>
          </a:p>
        </p:txBody>
      </p:sp>
      <p:sp>
        <p:nvSpPr>
          <p:cNvPr id="6" name="フッター プレースホルダ 4">
            <a:extLst>
              <a:ext uri="{FF2B5EF4-FFF2-40B4-BE49-F238E27FC236}">
                <a16:creationId xmlns:a16="http://schemas.microsoft.com/office/drawing/2014/main" id="{83DDCD43-A6BE-4676-99B6-1FDCCE5E1BA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F3719AA-5BE0-4DF7-B1CC-78D57282924D}"/>
              </a:ext>
            </a:extLst>
          </p:cNvPr>
          <p:cNvSpPr>
            <a:spLocks noGrp="1"/>
          </p:cNvSpPr>
          <p:nvPr>
            <p:ph type="sldNum" sz="quarter" idx="12"/>
          </p:nvPr>
        </p:nvSpPr>
        <p:spPr/>
        <p:txBody>
          <a:bodyPr/>
          <a:lstStyle>
            <a:lvl1pPr>
              <a:defRPr/>
            </a:lvl1pPr>
          </a:lstStyle>
          <a:p>
            <a:pPr>
              <a:defRPr/>
            </a:pPr>
            <a:fld id="{316A67AE-08E3-477A-819C-64BAB59DBED1}" type="slidenum">
              <a:rPr lang="ja-JP" altLang="en-US"/>
              <a:pPr>
                <a:defRPr/>
              </a:pPr>
              <a:t>‹#›</a:t>
            </a:fld>
            <a:endParaRPr lang="ja-JP" altLang="en-US"/>
          </a:p>
        </p:txBody>
      </p:sp>
    </p:spTree>
    <p:extLst>
      <p:ext uri="{BB962C8B-B14F-4D97-AF65-F5344CB8AC3E}">
        <p14:creationId xmlns:p14="http://schemas.microsoft.com/office/powerpoint/2010/main" val="163986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986AA71-1C1C-455F-9481-3B7DAD0C8EFF}"/>
              </a:ext>
            </a:extLst>
          </p:cNvPr>
          <p:cNvSpPr>
            <a:spLocks noGrp="1"/>
          </p:cNvSpPr>
          <p:nvPr>
            <p:ph type="dt" sz="half" idx="10"/>
          </p:nvPr>
        </p:nvSpPr>
        <p:spPr/>
        <p:txBody>
          <a:bodyPr/>
          <a:lstStyle>
            <a:lvl1pPr>
              <a:defRPr/>
            </a:lvl1pPr>
          </a:lstStyle>
          <a:p>
            <a:pPr>
              <a:defRPr/>
            </a:pPr>
            <a:fld id="{7DC10E85-0FEA-4C1E-9787-B07B69C8C903}" type="datetimeFigureOut">
              <a:rPr lang="ja-JP" altLang="en-US"/>
              <a:pPr>
                <a:defRPr/>
              </a:pPr>
              <a:t>2024/8/6</a:t>
            </a:fld>
            <a:endParaRPr lang="ja-JP" altLang="en-US"/>
          </a:p>
        </p:txBody>
      </p:sp>
      <p:sp>
        <p:nvSpPr>
          <p:cNvPr id="5" name="フッター プレースホルダ 4">
            <a:extLst>
              <a:ext uri="{FF2B5EF4-FFF2-40B4-BE49-F238E27FC236}">
                <a16:creationId xmlns:a16="http://schemas.microsoft.com/office/drawing/2014/main" id="{E69C9BFF-EAB4-49F6-B0E3-A0CDCFF253C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0AC3DE9-11C1-41F1-96BC-7156E6B1E9FB}"/>
              </a:ext>
            </a:extLst>
          </p:cNvPr>
          <p:cNvSpPr>
            <a:spLocks noGrp="1"/>
          </p:cNvSpPr>
          <p:nvPr>
            <p:ph type="sldNum" sz="quarter" idx="12"/>
          </p:nvPr>
        </p:nvSpPr>
        <p:spPr/>
        <p:txBody>
          <a:bodyPr/>
          <a:lstStyle>
            <a:lvl1pPr>
              <a:defRPr/>
            </a:lvl1pPr>
          </a:lstStyle>
          <a:p>
            <a:pPr>
              <a:defRPr/>
            </a:pPr>
            <a:fld id="{DB65C9B4-2E1F-48BF-BE0E-60BCD44AAFEF}" type="slidenum">
              <a:rPr lang="ja-JP" altLang="en-US"/>
              <a:pPr>
                <a:defRPr/>
              </a:pPr>
              <a:t>‹#›</a:t>
            </a:fld>
            <a:endParaRPr lang="ja-JP" altLang="en-US"/>
          </a:p>
        </p:txBody>
      </p:sp>
    </p:spTree>
    <p:extLst>
      <p:ext uri="{BB962C8B-B14F-4D97-AF65-F5344CB8AC3E}">
        <p14:creationId xmlns:p14="http://schemas.microsoft.com/office/powerpoint/2010/main" val="53528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CCE1979-CF9F-447D-A430-E5E9180FA0E4}"/>
              </a:ext>
            </a:extLst>
          </p:cNvPr>
          <p:cNvSpPr>
            <a:spLocks noGrp="1"/>
          </p:cNvSpPr>
          <p:nvPr>
            <p:ph type="dt" sz="half" idx="10"/>
          </p:nvPr>
        </p:nvSpPr>
        <p:spPr/>
        <p:txBody>
          <a:bodyPr/>
          <a:lstStyle>
            <a:lvl1pPr>
              <a:defRPr/>
            </a:lvl1pPr>
          </a:lstStyle>
          <a:p>
            <a:pPr>
              <a:defRPr/>
            </a:pPr>
            <a:fld id="{5C379D61-B3CA-4F76-B241-CEA40C142DB8}" type="datetimeFigureOut">
              <a:rPr lang="ja-JP" altLang="en-US"/>
              <a:pPr>
                <a:defRPr/>
              </a:pPr>
              <a:t>2024/8/6</a:t>
            </a:fld>
            <a:endParaRPr lang="ja-JP" altLang="en-US"/>
          </a:p>
        </p:txBody>
      </p:sp>
      <p:sp>
        <p:nvSpPr>
          <p:cNvPr id="5" name="フッター プレースホルダ 4">
            <a:extLst>
              <a:ext uri="{FF2B5EF4-FFF2-40B4-BE49-F238E27FC236}">
                <a16:creationId xmlns:a16="http://schemas.microsoft.com/office/drawing/2014/main" id="{1324A716-4C59-4D82-9BDB-4FA6F909C81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9F537BE-4FD6-4946-9809-3CBFCD3C50F2}"/>
              </a:ext>
            </a:extLst>
          </p:cNvPr>
          <p:cNvSpPr>
            <a:spLocks noGrp="1"/>
          </p:cNvSpPr>
          <p:nvPr>
            <p:ph type="sldNum" sz="quarter" idx="12"/>
          </p:nvPr>
        </p:nvSpPr>
        <p:spPr/>
        <p:txBody>
          <a:bodyPr/>
          <a:lstStyle>
            <a:lvl1pPr>
              <a:defRPr/>
            </a:lvl1pPr>
          </a:lstStyle>
          <a:p>
            <a:pPr>
              <a:defRPr/>
            </a:pPr>
            <a:fld id="{D6E98EB8-81CE-42B3-8211-CE03478873BA}" type="slidenum">
              <a:rPr lang="ja-JP" altLang="en-US"/>
              <a:pPr>
                <a:defRPr/>
              </a:pPr>
              <a:t>‹#›</a:t>
            </a:fld>
            <a:endParaRPr lang="ja-JP" altLang="en-US"/>
          </a:p>
        </p:txBody>
      </p:sp>
    </p:spTree>
    <p:extLst>
      <p:ext uri="{BB962C8B-B14F-4D97-AF65-F5344CB8AC3E}">
        <p14:creationId xmlns:p14="http://schemas.microsoft.com/office/powerpoint/2010/main" val="22231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A92EF5C-42D3-4B69-A06D-5569B88AC53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9BBDE84-A770-4021-BD44-59205D37DD6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58484130-F945-4E39-9A81-36497E081932}"/>
              </a:ext>
            </a:extLst>
          </p:cNvPr>
          <p:cNvSpPr>
            <a:spLocks noGrp="1"/>
          </p:cNvSpPr>
          <p:nvPr>
            <p:ph type="sldNum" sz="quarter" idx="12"/>
          </p:nvPr>
        </p:nvSpPr>
        <p:spPr/>
        <p:txBody>
          <a:bodyPr/>
          <a:lstStyle>
            <a:lvl1pPr>
              <a:defRPr>
                <a:solidFill>
                  <a:srgbClr val="D3DEE1"/>
                </a:solidFill>
              </a:defRPr>
            </a:lvl1pPr>
          </a:lstStyle>
          <a:p>
            <a:pPr>
              <a:defRPr/>
            </a:pPr>
            <a:fld id="{BA0A0223-A550-4F40-9E32-A2344AA679D7}" type="slidenum">
              <a:rPr lang="en-US" altLang="ja-JP"/>
              <a:pPr>
                <a:defRPr/>
              </a:pPr>
              <a:t>‹#›</a:t>
            </a:fld>
            <a:endParaRPr lang="en-US" altLang="ja-JP"/>
          </a:p>
        </p:txBody>
      </p:sp>
    </p:spTree>
    <p:extLst>
      <p:ext uri="{BB962C8B-B14F-4D97-AF65-F5344CB8AC3E}">
        <p14:creationId xmlns:p14="http://schemas.microsoft.com/office/powerpoint/2010/main" val="19749500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E61AFDFB-8F27-4030-8D86-CCB04AE7F7A6}"/>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E1000F2D-1FF7-455B-99A1-D188FF3F45F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4B40DEB7-6F5C-4C90-B57E-CA2B138B45B3}"/>
              </a:ext>
            </a:extLst>
          </p:cNvPr>
          <p:cNvSpPr>
            <a:spLocks noGrp="1"/>
          </p:cNvSpPr>
          <p:nvPr>
            <p:ph type="sldNum" sz="quarter" idx="12"/>
          </p:nvPr>
        </p:nvSpPr>
        <p:spPr/>
        <p:txBody>
          <a:bodyPr/>
          <a:lstStyle>
            <a:lvl1pPr>
              <a:defRPr/>
            </a:lvl1pPr>
          </a:lstStyle>
          <a:p>
            <a:pPr>
              <a:defRPr/>
            </a:pPr>
            <a:fld id="{760B616C-00CA-474E-BB59-9A5123224608}" type="slidenum">
              <a:rPr lang="en-US" altLang="ja-JP"/>
              <a:pPr>
                <a:defRPr/>
              </a:pPr>
              <a:t>‹#›</a:t>
            </a:fld>
            <a:endParaRPr lang="en-US" altLang="ja-JP"/>
          </a:p>
        </p:txBody>
      </p:sp>
    </p:spTree>
    <p:extLst>
      <p:ext uri="{BB962C8B-B14F-4D97-AF65-F5344CB8AC3E}">
        <p14:creationId xmlns:p14="http://schemas.microsoft.com/office/powerpoint/2010/main" val="2401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AAD9FDD-3103-425D-AC24-9BBE8AA8D50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21">
            <a:extLst>
              <a:ext uri="{FF2B5EF4-FFF2-40B4-BE49-F238E27FC236}">
                <a16:creationId xmlns:a16="http://schemas.microsoft.com/office/drawing/2014/main" id="{F4EC8F66-CF90-47D7-92A5-2999F06187B3}"/>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17">
            <a:extLst>
              <a:ext uri="{FF2B5EF4-FFF2-40B4-BE49-F238E27FC236}">
                <a16:creationId xmlns:a16="http://schemas.microsoft.com/office/drawing/2014/main" id="{0D5AE482-7019-4D6A-A590-94CA8359B484}"/>
              </a:ext>
            </a:extLst>
          </p:cNvPr>
          <p:cNvSpPr>
            <a:spLocks noGrp="1"/>
          </p:cNvSpPr>
          <p:nvPr>
            <p:ph type="sldNum" sz="quarter" idx="12"/>
          </p:nvPr>
        </p:nvSpPr>
        <p:spPr/>
        <p:txBody>
          <a:bodyPr/>
          <a:lstStyle>
            <a:lvl1pPr>
              <a:defRPr/>
            </a:lvl1pPr>
          </a:lstStyle>
          <a:p>
            <a:pPr>
              <a:defRPr/>
            </a:pPr>
            <a:fld id="{E6FDCEFD-6306-44E0-9292-5AA680D3BD41}" type="slidenum">
              <a:rPr lang="en-US" altLang="ja-JP"/>
              <a:pPr>
                <a:defRPr/>
              </a:pPr>
              <a:t>‹#›</a:t>
            </a:fld>
            <a:endParaRPr lang="en-US" altLang="ja-JP"/>
          </a:p>
        </p:txBody>
      </p:sp>
    </p:spTree>
    <p:extLst>
      <p:ext uri="{BB962C8B-B14F-4D97-AF65-F5344CB8AC3E}">
        <p14:creationId xmlns:p14="http://schemas.microsoft.com/office/powerpoint/2010/main" val="310566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1716BFAE-46AD-4288-A8B9-191743283B4F}"/>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21">
            <a:extLst>
              <a:ext uri="{FF2B5EF4-FFF2-40B4-BE49-F238E27FC236}">
                <a16:creationId xmlns:a16="http://schemas.microsoft.com/office/drawing/2014/main" id="{0942148B-B99F-43A8-A5DC-F4A68CA4675F}"/>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17">
            <a:extLst>
              <a:ext uri="{FF2B5EF4-FFF2-40B4-BE49-F238E27FC236}">
                <a16:creationId xmlns:a16="http://schemas.microsoft.com/office/drawing/2014/main" id="{3595F596-0A02-49BA-9ED5-DF1405813485}"/>
              </a:ext>
            </a:extLst>
          </p:cNvPr>
          <p:cNvSpPr>
            <a:spLocks noGrp="1"/>
          </p:cNvSpPr>
          <p:nvPr>
            <p:ph type="sldNum" sz="quarter" idx="12"/>
          </p:nvPr>
        </p:nvSpPr>
        <p:spPr/>
        <p:txBody>
          <a:bodyPr/>
          <a:lstStyle>
            <a:lvl1pPr>
              <a:defRPr/>
            </a:lvl1pPr>
          </a:lstStyle>
          <a:p>
            <a:pPr>
              <a:defRPr/>
            </a:pPr>
            <a:fld id="{F2AB88AC-2F0C-49B9-B2D8-866C30B3C8D5}" type="slidenum">
              <a:rPr lang="en-US" altLang="ja-JP"/>
              <a:pPr>
                <a:defRPr/>
              </a:pPr>
              <a:t>‹#›</a:t>
            </a:fld>
            <a:endParaRPr lang="en-US" altLang="ja-JP"/>
          </a:p>
        </p:txBody>
      </p:sp>
    </p:spTree>
    <p:extLst>
      <p:ext uri="{BB962C8B-B14F-4D97-AF65-F5344CB8AC3E}">
        <p14:creationId xmlns:p14="http://schemas.microsoft.com/office/powerpoint/2010/main" val="178906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20B83211-2D7B-4601-BA67-A1F34B31E745}"/>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21">
            <a:extLst>
              <a:ext uri="{FF2B5EF4-FFF2-40B4-BE49-F238E27FC236}">
                <a16:creationId xmlns:a16="http://schemas.microsoft.com/office/drawing/2014/main" id="{5486C778-4144-4D52-B1EC-561B46857C2B}"/>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17">
            <a:extLst>
              <a:ext uri="{FF2B5EF4-FFF2-40B4-BE49-F238E27FC236}">
                <a16:creationId xmlns:a16="http://schemas.microsoft.com/office/drawing/2014/main" id="{01D4628E-AE36-4DBE-A968-F0D63F7E087C}"/>
              </a:ext>
            </a:extLst>
          </p:cNvPr>
          <p:cNvSpPr>
            <a:spLocks noGrp="1"/>
          </p:cNvSpPr>
          <p:nvPr>
            <p:ph type="sldNum" sz="quarter" idx="12"/>
          </p:nvPr>
        </p:nvSpPr>
        <p:spPr/>
        <p:txBody>
          <a:bodyPr/>
          <a:lstStyle>
            <a:lvl1pPr>
              <a:defRPr/>
            </a:lvl1pPr>
          </a:lstStyle>
          <a:p>
            <a:pPr>
              <a:defRPr/>
            </a:pPr>
            <a:fld id="{402C1367-3E1E-4E41-BA58-BEB196010E06}" type="slidenum">
              <a:rPr lang="en-US" altLang="ja-JP"/>
              <a:pPr>
                <a:defRPr/>
              </a:pPr>
              <a:t>‹#›</a:t>
            </a:fld>
            <a:endParaRPr lang="en-US" altLang="ja-JP"/>
          </a:p>
        </p:txBody>
      </p:sp>
    </p:spTree>
    <p:extLst>
      <p:ext uri="{BB962C8B-B14F-4D97-AF65-F5344CB8AC3E}">
        <p14:creationId xmlns:p14="http://schemas.microsoft.com/office/powerpoint/2010/main" val="40738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77044A3-BD86-4929-BF5C-3844AD4DE02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A91F7C6C-D932-4E0F-AADD-68F54F7B8DE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FB69BC76-62B4-40D5-98FE-03B89C75D07F}"/>
              </a:ext>
            </a:extLst>
          </p:cNvPr>
          <p:cNvSpPr>
            <a:spLocks noGrp="1"/>
          </p:cNvSpPr>
          <p:nvPr>
            <p:ph type="sldNum" sz="quarter" idx="12"/>
          </p:nvPr>
        </p:nvSpPr>
        <p:spPr/>
        <p:txBody>
          <a:bodyPr/>
          <a:lstStyle>
            <a:lvl1pPr>
              <a:defRPr/>
            </a:lvl1pPr>
          </a:lstStyle>
          <a:p>
            <a:pPr>
              <a:defRPr/>
            </a:pPr>
            <a:fld id="{4C22F59E-EC21-4A9A-8F7F-5EA9A6502392}" type="slidenum">
              <a:rPr lang="en-US" altLang="ja-JP"/>
              <a:pPr>
                <a:defRPr/>
              </a:pPr>
              <a:t>‹#›</a:t>
            </a:fld>
            <a:endParaRPr lang="en-US" altLang="ja-JP"/>
          </a:p>
        </p:txBody>
      </p:sp>
    </p:spTree>
    <p:extLst>
      <p:ext uri="{BB962C8B-B14F-4D97-AF65-F5344CB8AC3E}">
        <p14:creationId xmlns:p14="http://schemas.microsoft.com/office/powerpoint/2010/main" val="4197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C5542CDA-A5AD-4033-9240-F744D8EC3FB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5784864F-C7B4-4F74-B752-EF881215080E}"/>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2EB5B79-9492-4C1F-B6A6-E4A4E2F3088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7B5E39C0-E493-4D79-8685-A0A79F83E89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6E0E26BD-62D2-4BEE-A790-06823C5984E5}"/>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 5">
            <a:extLst>
              <a:ext uri="{FF2B5EF4-FFF2-40B4-BE49-F238E27FC236}">
                <a16:creationId xmlns:a16="http://schemas.microsoft.com/office/drawing/2014/main" id="{1B940EF5-4F73-4A68-8E3D-A7FF3FC7D9CA}"/>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 6">
            <a:extLst>
              <a:ext uri="{FF2B5EF4-FFF2-40B4-BE49-F238E27FC236}">
                <a16:creationId xmlns:a16="http://schemas.microsoft.com/office/drawing/2014/main" id="{F746FE6F-2C5D-481D-A7F2-20A2F2C3352E}"/>
              </a:ext>
            </a:extLst>
          </p:cNvPr>
          <p:cNvSpPr>
            <a:spLocks noGrp="1"/>
          </p:cNvSpPr>
          <p:nvPr>
            <p:ph type="sldNum" sz="quarter" idx="12"/>
          </p:nvPr>
        </p:nvSpPr>
        <p:spPr>
          <a:xfrm>
            <a:off x="8077200" y="6356350"/>
            <a:ext cx="609600" cy="365125"/>
          </a:xfrm>
        </p:spPr>
        <p:txBody>
          <a:bodyPr/>
          <a:lstStyle>
            <a:lvl1pPr>
              <a:defRPr/>
            </a:lvl1pPr>
          </a:lstStyle>
          <a:p>
            <a:pPr>
              <a:defRPr/>
            </a:pPr>
            <a:fld id="{857CF498-DDE5-453F-887B-4C86D43C9ED9}" type="slidenum">
              <a:rPr lang="en-US" altLang="ja-JP"/>
              <a:pPr>
                <a:defRPr/>
              </a:pPr>
              <a:t>‹#›</a:t>
            </a:fld>
            <a:endParaRPr lang="en-US" altLang="ja-JP"/>
          </a:p>
        </p:txBody>
      </p:sp>
    </p:spTree>
    <p:extLst>
      <p:ext uri="{BB962C8B-B14F-4D97-AF65-F5344CB8AC3E}">
        <p14:creationId xmlns:p14="http://schemas.microsoft.com/office/powerpoint/2010/main" val="37897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FBD873-0402-4ADA-9528-345B06FA5FA6}"/>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5D892D5F-6323-4206-A64A-99D0C4DFA775}"/>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223675BE-1CE6-4C5B-9379-CAC39C668CE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E9A84B5B-70D7-49BB-89E7-F9E0D796860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EB92C2E5-874D-4C6B-BEF2-DF691D65B1B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22" name="フッター プレースホルダ 21">
            <a:extLst>
              <a:ext uri="{FF2B5EF4-FFF2-40B4-BE49-F238E27FC236}">
                <a16:creationId xmlns:a16="http://schemas.microsoft.com/office/drawing/2014/main" id="{4403D87B-B993-461F-858A-B9A2907730E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18" name="スライド番号プレースホルダ 17">
            <a:extLst>
              <a:ext uri="{FF2B5EF4-FFF2-40B4-BE49-F238E27FC236}">
                <a16:creationId xmlns:a16="http://schemas.microsoft.com/office/drawing/2014/main" id="{D907FA89-45FB-4066-B0C8-AD4AA3A644F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a:solidFill>
                  <a:srgbClr val="42424F"/>
                </a:solidFill>
              </a:defRPr>
            </a:lvl1pPr>
          </a:lstStyle>
          <a:p>
            <a:pPr>
              <a:defRPr/>
            </a:pPr>
            <a:fld id="{C97E3646-7D4F-4AFD-AA1B-A7209113CCCB}" type="slidenum">
              <a:rPr lang="en-US" altLang="ja-JP"/>
              <a:pPr>
                <a:defRPr/>
              </a:pPr>
              <a:t>‹#›</a:t>
            </a:fld>
            <a:endParaRPr lang="en-US" altLang="ja-JP"/>
          </a:p>
        </p:txBody>
      </p:sp>
      <p:grpSp>
        <p:nvGrpSpPr>
          <p:cNvPr id="1033" name="グループ化 1">
            <a:extLst>
              <a:ext uri="{FF2B5EF4-FFF2-40B4-BE49-F238E27FC236}">
                <a16:creationId xmlns:a16="http://schemas.microsoft.com/office/drawing/2014/main" id="{1C48EDC3-51C4-455C-84A2-B28B2C808AB0}"/>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DCE39FB9-4E39-4773-B132-71CDDDCE444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13" name="フリーフォーム 12">
              <a:extLst>
                <a:ext uri="{FF2B5EF4-FFF2-40B4-BE49-F238E27FC236}">
                  <a16:creationId xmlns:a16="http://schemas.microsoft.com/office/drawing/2014/main" id="{3B92FEF6-8B63-4B0E-AF8C-DF6ADF093E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grpSp>
    </p:spTree>
  </p:cSld>
  <p:clrMap bg1="lt1" tx1="dk1" bg2="lt2" tx2="dk2" accent1="accent1" accent2="accent2" accent3="accent3" accent4="accent4" accent5="accent5" accent6="accent6" hlink="hlink" folHlink="folHlink"/>
  <p:sldLayoutIdLst>
    <p:sldLayoutId id="2147485484" r:id="rId1"/>
    <p:sldLayoutId id="2147485464" r:id="rId2"/>
    <p:sldLayoutId id="2147485485" r:id="rId3"/>
    <p:sldLayoutId id="2147485465" r:id="rId4"/>
    <p:sldLayoutId id="2147485466" r:id="rId5"/>
    <p:sldLayoutId id="2147485467" r:id="rId6"/>
    <p:sldLayoutId id="2147485468" r:id="rId7"/>
    <p:sldLayoutId id="2147485469" r:id="rId8"/>
    <p:sldLayoutId id="2147485486" r:id="rId9"/>
    <p:sldLayoutId id="2147485470" r:id="rId10"/>
    <p:sldLayoutId id="2147485471" r:id="rId11"/>
    <p:sldLayoutId id="2147485472" r:id="rId1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a:extLst>
              <a:ext uri="{FF2B5EF4-FFF2-40B4-BE49-F238E27FC236}">
                <a16:creationId xmlns:a16="http://schemas.microsoft.com/office/drawing/2014/main" id="{A3469458-1AAB-4327-B861-FD7622F4D82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a:extLst>
              <a:ext uri="{FF2B5EF4-FFF2-40B4-BE49-F238E27FC236}">
                <a16:creationId xmlns:a16="http://schemas.microsoft.com/office/drawing/2014/main" id="{5B578533-C0C4-40B6-98FD-729633A9EF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D8A14192-E129-4DFD-B492-9D22A973EF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50" charset="-128"/>
              </a:defRPr>
            </a:lvl1pPr>
          </a:lstStyle>
          <a:p>
            <a:pPr>
              <a:defRPr/>
            </a:pPr>
            <a:fld id="{518300AA-47EF-4F28-B3FB-47DACD0DFB86}" type="datetimeFigureOut">
              <a:rPr lang="ja-JP" altLang="en-US"/>
              <a:pPr>
                <a:defRPr/>
              </a:pPr>
              <a:t>2024/8/6</a:t>
            </a:fld>
            <a:endParaRPr lang="ja-JP" altLang="en-US"/>
          </a:p>
        </p:txBody>
      </p:sp>
      <p:sp>
        <p:nvSpPr>
          <p:cNvPr id="5" name="フッター プレースホルダ 4">
            <a:extLst>
              <a:ext uri="{FF2B5EF4-FFF2-40B4-BE49-F238E27FC236}">
                <a16:creationId xmlns:a16="http://schemas.microsoft.com/office/drawing/2014/main" id="{83E545F6-B468-47FA-BB88-757800F7E4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50" charset="-128"/>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D8C7777-1382-4481-9A50-A9BD95FC31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45D7447-3951-4316-9C17-62AE62D010C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ref.kagoshima.jp/"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75000"/>
          </a:srgbClr>
        </a:soli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D5138F2-62B8-434C-B70B-78E212DC7761}"/>
              </a:ext>
            </a:extLst>
          </p:cNvPr>
          <p:cNvSpPr>
            <a:spLocks noGrp="1" noChangeArrowheads="1"/>
          </p:cNvSpPr>
          <p:nvPr>
            <p:ph type="subTitle" idx="1"/>
          </p:nvPr>
        </p:nvSpPr>
        <p:spPr>
          <a:xfrm>
            <a:off x="0" y="4797425"/>
            <a:ext cx="9144000" cy="1198563"/>
          </a:xfrm>
        </p:spPr>
        <p:txBody>
          <a:bodyPr/>
          <a:lstStyle/>
          <a:p>
            <a:pPr marR="0" algn="ctr" eaLnBrk="1" hangingPunct="1">
              <a:defRPr/>
            </a:pPr>
            <a:r>
              <a:rPr lang="ja-JP" altLang="en-US" sz="3600" b="1" dirty="0">
                <a:effectLst>
                  <a:outerShdw blurRad="38100" dist="38100" dir="2700000" algn="tl">
                    <a:srgbClr val="000000">
                      <a:alpha val="43137"/>
                    </a:srgbClr>
                  </a:outerShdw>
                </a:effectLst>
                <a:latin typeface="+mj-ea"/>
                <a:ea typeface="+mj-ea"/>
              </a:rPr>
              <a:t>鹿児島県保健福祉部薬務課</a:t>
            </a:r>
          </a:p>
        </p:txBody>
      </p:sp>
      <p:sp>
        <p:nvSpPr>
          <p:cNvPr id="2056" name="Rectangle 8">
            <a:extLst>
              <a:ext uri="{FF2B5EF4-FFF2-40B4-BE49-F238E27FC236}">
                <a16:creationId xmlns:a16="http://schemas.microsoft.com/office/drawing/2014/main" id="{80ECF2A9-26DB-4ECF-98CD-2612182F696F}"/>
              </a:ext>
            </a:extLst>
          </p:cNvPr>
          <p:cNvSpPr>
            <a:spLocks noChangeArrowheads="1"/>
          </p:cNvSpPr>
          <p:nvPr/>
        </p:nvSpPr>
        <p:spPr bwMode="auto">
          <a:xfrm>
            <a:off x="-19050" y="1196975"/>
            <a:ext cx="9144000" cy="1762125"/>
          </a:xfrm>
          <a:prstGeom prst="rect">
            <a:avLst/>
          </a:prstGeom>
          <a:noFill/>
          <a:ln w="9525">
            <a:noFill/>
            <a:miter lim="800000"/>
            <a:headEnd/>
            <a:tailEnd/>
          </a:ln>
          <a:effectLst/>
        </p:spPr>
        <p:txBody>
          <a:bodyPr anchor="ctr"/>
          <a:lstStyle/>
          <a:p>
            <a:pPr algn="ctr" eaLnBrk="1" hangingPunct="1">
              <a:defRPr/>
            </a:pPr>
            <a:r>
              <a:rPr lang="ja-JP" altLang="en-US" sz="4000" b="1" dirty="0">
                <a:effectLst>
                  <a:outerShdw blurRad="38100" dist="38100" dir="2700000" algn="tl">
                    <a:srgbClr val="000000">
                      <a:alpha val="43137"/>
                    </a:srgbClr>
                  </a:outerShdw>
                </a:effectLst>
                <a:latin typeface="+mj-ea"/>
                <a:ea typeface="+mj-ea"/>
              </a:rPr>
              <a:t>～麻薬・向精神薬・覚醒剤原料の　　　　　　　取扱いについて～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444705F-7251-402D-93EB-69734EAAC38D}"/>
              </a:ext>
            </a:extLst>
          </p:cNvPr>
          <p:cNvSpPr/>
          <p:nvPr/>
        </p:nvSpPr>
        <p:spPr>
          <a:xfrm>
            <a:off x="0" y="2060575"/>
            <a:ext cx="9144000" cy="4124206"/>
          </a:xfrm>
          <a:prstGeom prst="rect">
            <a:avLst/>
          </a:prstGeom>
        </p:spPr>
        <p:txBody>
          <a:bodyPr wrap="square">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麻薬小売業者</a:t>
            </a:r>
            <a:r>
              <a:rPr lang="ja-JP" altLang="en-US" sz="2800" dirty="0">
                <a:latin typeface="+mj-ea"/>
                <a:ea typeface="+mj-ea"/>
              </a:rPr>
              <a:t>は，麻薬業務所に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a:t>
            </a:r>
            <a:r>
              <a:rPr lang="ja-JP" altLang="en-US" sz="2800" dirty="0">
                <a:solidFill>
                  <a:srgbClr val="0070C0"/>
                </a:solidFill>
                <a:latin typeface="+mj-ea"/>
                <a:ea typeface="+mj-ea"/>
              </a:rPr>
              <a:t>譲り受けた麻薬の品名及び数量並びにその年月日 </a:t>
            </a:r>
            <a:endParaRPr lang="en-US" altLang="ja-JP" sz="2800" dirty="0">
              <a:solidFill>
                <a:srgbClr val="0070C0"/>
              </a:solidFill>
              <a:latin typeface="+mj-ea"/>
              <a:ea typeface="+mj-ea"/>
            </a:endParaRPr>
          </a:p>
          <a:p>
            <a:pPr eaLnBrk="1" hangingPunct="1">
              <a:defRPr/>
            </a:pPr>
            <a:r>
              <a:rPr lang="ja-JP" altLang="en-US" sz="2800" dirty="0">
                <a:latin typeface="+mj-ea"/>
                <a:ea typeface="+mj-ea"/>
              </a:rPr>
              <a:t>　⑵  </a:t>
            </a:r>
            <a:r>
              <a:rPr lang="ja-JP" altLang="en-US" sz="2800" dirty="0">
                <a:solidFill>
                  <a:srgbClr val="0070C0"/>
                </a:solidFill>
                <a:latin typeface="+mj-ea"/>
                <a:ea typeface="+mj-ea"/>
              </a:rPr>
              <a:t>譲り渡した麻薬</a:t>
            </a:r>
            <a:r>
              <a:rPr lang="ja-JP" altLang="en-US" sz="2800" dirty="0">
                <a:latin typeface="+mj-ea"/>
                <a:ea typeface="+mj-ea"/>
              </a:rPr>
              <a:t>（コデイン，ジヒドロコデイン，エチルモ</a:t>
            </a:r>
            <a:endParaRPr lang="en-US" altLang="ja-JP" sz="2800" dirty="0">
              <a:latin typeface="+mj-ea"/>
              <a:ea typeface="+mj-ea"/>
            </a:endParaRPr>
          </a:p>
          <a:p>
            <a:pPr eaLnBrk="1" hangingPunct="1">
              <a:defRPr/>
            </a:pPr>
            <a:r>
              <a:rPr lang="ja-JP" altLang="en-US" sz="2800" dirty="0">
                <a:latin typeface="+mj-ea"/>
                <a:ea typeface="+mj-ea"/>
              </a:rPr>
              <a:t>　　ルヒネ及びこれらの塩類を除く。）</a:t>
            </a:r>
            <a:r>
              <a:rPr lang="ja-JP" altLang="en-US" sz="2800" dirty="0">
                <a:solidFill>
                  <a:srgbClr val="0070C0"/>
                </a:solidFill>
                <a:latin typeface="+mj-ea"/>
                <a:ea typeface="+mj-ea"/>
              </a:rPr>
              <a:t>の品名及び数量並び　　</a:t>
            </a:r>
            <a:endParaRPr lang="en-US" altLang="ja-JP" sz="2800" dirty="0">
              <a:solidFill>
                <a:srgbClr val="0070C0"/>
              </a:solidFill>
              <a:latin typeface="+mj-ea"/>
              <a:ea typeface="+mj-ea"/>
            </a:endParaRPr>
          </a:p>
          <a:p>
            <a:pPr eaLnBrk="1" hangingPunct="1">
              <a:defRPr/>
            </a:pPr>
            <a:r>
              <a:rPr lang="ja-JP" altLang="en-US" sz="2800" dirty="0">
                <a:solidFill>
                  <a:srgbClr val="0070C0"/>
                </a:solidFill>
                <a:latin typeface="+mj-ea"/>
                <a:ea typeface="+mj-ea"/>
              </a:rPr>
              <a:t>　　にその年月日</a:t>
            </a:r>
          </a:p>
          <a:p>
            <a:pPr eaLnBrk="1" hangingPunct="1">
              <a:defRPr/>
            </a:pPr>
            <a:r>
              <a:rPr lang="ja-JP" altLang="en-US" sz="2800" dirty="0">
                <a:latin typeface="+mj-ea"/>
                <a:ea typeface="+mj-ea"/>
              </a:rPr>
              <a:t>　⑶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の規定により届け出た麻薬の品名及び　　</a:t>
            </a:r>
            <a:endParaRPr lang="en-US" altLang="ja-JP" sz="2800" dirty="0">
              <a:latin typeface="+mj-ea"/>
              <a:ea typeface="+mj-ea"/>
            </a:endParaRPr>
          </a:p>
          <a:p>
            <a:pPr eaLnBrk="1" hangingPunct="1">
              <a:defRPr/>
            </a:pPr>
            <a:r>
              <a:rPr lang="ja-JP" altLang="en-US" sz="2800" dirty="0">
                <a:latin typeface="+mj-ea"/>
                <a:ea typeface="+mj-ea"/>
              </a:rPr>
              <a:t>　　数量 </a:t>
            </a:r>
            <a:endParaRPr lang="en-US" altLang="ja-JP" sz="2800" dirty="0">
              <a:latin typeface="+mj-ea"/>
              <a:ea typeface="+mj-ea"/>
            </a:endParaRPr>
          </a:p>
          <a:p>
            <a:pPr eaLnBrk="1" hangingPunct="1">
              <a:defRPr/>
            </a:pPr>
            <a:r>
              <a:rPr lang="ja-JP" altLang="en-US" sz="2800" dirty="0">
                <a:latin typeface="+mj-ea"/>
                <a:ea typeface="+mj-ea"/>
              </a:rPr>
              <a:t>　⑷　</a:t>
            </a:r>
            <a:r>
              <a:rPr lang="ja-JP" altLang="en-US" sz="2800" dirty="0">
                <a:solidFill>
                  <a:srgbClr val="0070C0"/>
                </a:solidFill>
                <a:latin typeface="+mj-ea"/>
                <a:ea typeface="+mj-ea"/>
              </a:rPr>
              <a:t>廃棄した麻薬</a:t>
            </a:r>
            <a:r>
              <a:rPr lang="ja-JP" altLang="en-US" sz="2800" dirty="0">
                <a:latin typeface="+mj-ea"/>
                <a:ea typeface="+mj-ea"/>
              </a:rPr>
              <a:t>の品名及び数量並びにその年月日</a:t>
            </a:r>
          </a:p>
        </p:txBody>
      </p:sp>
      <p:sp>
        <p:nvSpPr>
          <p:cNvPr id="4" name="スライド番号プレースホルダ 3">
            <a:extLst>
              <a:ext uri="{FF2B5EF4-FFF2-40B4-BE49-F238E27FC236}">
                <a16:creationId xmlns:a16="http://schemas.microsoft.com/office/drawing/2014/main" id="{3105143B-EACA-4AC4-B83D-8FF010B30D0C}"/>
              </a:ext>
            </a:extLst>
          </p:cNvPr>
          <p:cNvSpPr>
            <a:spLocks noGrp="1"/>
          </p:cNvSpPr>
          <p:nvPr>
            <p:ph type="sldNum" sz="quarter" idx="12"/>
          </p:nvPr>
        </p:nvSpPr>
        <p:spPr/>
        <p:txBody>
          <a:bodyPr/>
          <a:lstStyle/>
          <a:p>
            <a:pPr>
              <a:defRPr/>
            </a:pPr>
            <a:fld id="{9E5055E9-301C-4217-A9FF-4669BE245DF9}" type="slidenum">
              <a:rPr lang="en-US" altLang="ja-JP">
                <a:solidFill>
                  <a:srgbClr val="464653">
                    <a:shade val="90000"/>
                  </a:srgbClr>
                </a:solidFill>
                <a:latin typeface="+mn-ea"/>
                <a:ea typeface="+mn-ea"/>
              </a:rPr>
              <a:pPr>
                <a:defRPr/>
              </a:pPr>
              <a:t>10</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42DCA5BA-B835-4DD4-A1AA-C74212EAECD3}"/>
              </a:ext>
            </a:extLst>
          </p:cNvPr>
          <p:cNvSpPr>
            <a:spLocks noChangeArrowheads="1"/>
          </p:cNvSpPr>
          <p:nvPr/>
        </p:nvSpPr>
        <p:spPr bwMode="auto">
          <a:xfrm>
            <a:off x="2843808" y="5301208"/>
            <a:ext cx="1800200" cy="424574"/>
          </a:xfrm>
          <a:prstGeom prst="wedgeRoundRectCallout">
            <a:avLst>
              <a:gd name="adj1" fmla="val -34672"/>
              <a:gd name="adj2" fmla="val -7945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9" name="正方形/長方形 8">
            <a:extLst>
              <a:ext uri="{FF2B5EF4-FFF2-40B4-BE49-F238E27FC236}">
                <a16:creationId xmlns:a16="http://schemas.microsoft.com/office/drawing/2014/main" id="{AE5BA7AC-44E3-4924-AEA6-28C9C64E8472}"/>
              </a:ext>
            </a:extLst>
          </p:cNvPr>
          <p:cNvSpPr/>
          <p:nvPr/>
        </p:nvSpPr>
        <p:spPr>
          <a:xfrm>
            <a:off x="323528" y="1458665"/>
            <a:ext cx="3960440"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38</a:t>
            </a:r>
            <a:r>
              <a:rPr lang="ja-JP" altLang="en-US" sz="2800" dirty="0">
                <a:latin typeface="+mj-ea"/>
                <a:ea typeface="+mj-ea"/>
              </a:rPr>
              <a:t>条（帳簿） </a:t>
            </a:r>
            <a:endParaRPr lang="en-US" altLang="ja-JP" sz="2800" dirty="0">
              <a:latin typeface="+mj-ea"/>
              <a:ea typeface="+mj-ea"/>
            </a:endParaRPr>
          </a:p>
        </p:txBody>
      </p:sp>
      <p:sp>
        <p:nvSpPr>
          <p:cNvPr id="8" name="Rectangle 2">
            <a:extLst>
              <a:ext uri="{FF2B5EF4-FFF2-40B4-BE49-F238E27FC236}">
                <a16:creationId xmlns:a16="http://schemas.microsoft.com/office/drawing/2014/main" id="{869BDB7F-3627-43DB-90E0-8AA2C97C3F0B}"/>
              </a:ext>
            </a:extLst>
          </p:cNvPr>
          <p:cNvSpPr>
            <a:spLocks noGrp="1" noChangeArrowheads="1"/>
          </p:cNvSpPr>
          <p:nvPr>
            <p:ph type="title"/>
          </p:nvPr>
        </p:nvSpPr>
        <p:spPr>
          <a:xfrm>
            <a:off x="457200" y="3571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帳簿（１）</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418FFCCC-7553-4ECC-ADA9-4B7C7F26E402}"/>
              </a:ext>
            </a:extLst>
          </p:cNvPr>
          <p:cNvSpPr>
            <a:spLocks noGrp="1"/>
          </p:cNvSpPr>
          <p:nvPr>
            <p:ph type="sldNum" sz="quarter" idx="12"/>
          </p:nvPr>
        </p:nvSpPr>
        <p:spPr/>
        <p:txBody>
          <a:bodyPr/>
          <a:lstStyle/>
          <a:p>
            <a:pPr>
              <a:defRPr/>
            </a:pPr>
            <a:fld id="{BC2A24A4-1456-4919-916C-07EC1838FDA8}" type="slidenum">
              <a:rPr lang="en-US" altLang="ja-JP">
                <a:solidFill>
                  <a:srgbClr val="464653">
                    <a:shade val="90000"/>
                  </a:srgbClr>
                </a:solidFill>
                <a:latin typeface="+mn-ea"/>
                <a:ea typeface="+mn-ea"/>
              </a:rPr>
              <a:pPr>
                <a:defRPr/>
              </a:pPr>
              <a:t>11</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D4D39030-6C40-457E-AE76-ACFA0D2F5E4B}"/>
              </a:ext>
            </a:extLst>
          </p:cNvPr>
          <p:cNvSpPr>
            <a:spLocks noChangeArrowheads="1"/>
          </p:cNvSpPr>
          <p:nvPr/>
        </p:nvSpPr>
        <p:spPr bwMode="auto">
          <a:xfrm>
            <a:off x="3167240" y="6289427"/>
            <a:ext cx="1800200" cy="432048"/>
          </a:xfrm>
          <a:prstGeom prst="wedgeRoundRectCallout">
            <a:avLst>
              <a:gd name="adj1" fmla="val -37875"/>
              <a:gd name="adj2" fmla="val -13849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7" name="正方形/長方形 6">
            <a:extLst>
              <a:ext uri="{FF2B5EF4-FFF2-40B4-BE49-F238E27FC236}">
                <a16:creationId xmlns:a16="http://schemas.microsoft.com/office/drawing/2014/main" id="{9BE38C20-E9A3-401D-85B9-FCACB2459F0A}"/>
              </a:ext>
            </a:extLst>
          </p:cNvPr>
          <p:cNvSpPr/>
          <p:nvPr/>
        </p:nvSpPr>
        <p:spPr>
          <a:xfrm>
            <a:off x="192088" y="1762125"/>
            <a:ext cx="8951912" cy="4785926"/>
          </a:xfrm>
          <a:prstGeom prst="rect">
            <a:avLst/>
          </a:prstGeom>
        </p:spPr>
        <p:txBody>
          <a:bodyPr>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麻薬管理者</a:t>
            </a:r>
            <a:r>
              <a:rPr lang="ja-JP" altLang="en-US" sz="2800" dirty="0">
                <a:latin typeface="+mj-ea"/>
                <a:ea typeface="+mj-ea"/>
              </a:rPr>
              <a:t>は</a:t>
            </a:r>
            <a:r>
              <a:rPr lang="en-US" altLang="ja-JP" sz="2800" dirty="0">
                <a:latin typeface="+mj-ea"/>
                <a:ea typeface="+mj-ea"/>
              </a:rPr>
              <a:t>, </a:t>
            </a:r>
            <a:r>
              <a:rPr lang="ja-JP" altLang="en-US" sz="2800" dirty="0">
                <a:latin typeface="+mj-ea"/>
                <a:ea typeface="+mj-ea"/>
              </a:rPr>
              <a:t>麻薬診療施設に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当該麻薬診療施設の開設者が</a:t>
            </a:r>
            <a:r>
              <a:rPr lang="ja-JP" altLang="en-US" sz="2800" dirty="0">
                <a:solidFill>
                  <a:srgbClr val="0070C0"/>
                </a:solidFill>
                <a:latin typeface="+mj-ea"/>
                <a:ea typeface="+mj-ea"/>
              </a:rPr>
              <a:t>譲り受け</a:t>
            </a:r>
            <a:r>
              <a:rPr lang="en-US" altLang="ja-JP" sz="2800" dirty="0">
                <a:solidFill>
                  <a:srgbClr val="0070C0"/>
                </a:solidFill>
                <a:latin typeface="+mj-ea"/>
                <a:ea typeface="+mj-ea"/>
              </a:rPr>
              <a:t>, </a:t>
            </a:r>
            <a:r>
              <a:rPr lang="ja-JP" altLang="en-US" sz="2800" dirty="0">
                <a:solidFill>
                  <a:srgbClr val="0070C0"/>
                </a:solidFill>
                <a:latin typeface="+mj-ea"/>
                <a:ea typeface="+mj-ea"/>
              </a:rPr>
              <a:t>又は廃棄</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した麻薬の品名及び数量並びにその年月日 </a:t>
            </a:r>
          </a:p>
          <a:p>
            <a:pPr eaLnBrk="1" hangingPunct="1">
              <a:defRPr/>
            </a:pPr>
            <a:r>
              <a:rPr lang="ja-JP" altLang="en-US" sz="2800" dirty="0">
                <a:latin typeface="+mj-ea"/>
                <a:ea typeface="+mj-ea"/>
              </a:rPr>
              <a:t>　⑵ 　当該麻薬診療施設の開設者が</a:t>
            </a:r>
            <a:r>
              <a:rPr lang="ja-JP" altLang="en-US" sz="2800" dirty="0">
                <a:solidFill>
                  <a:srgbClr val="0070C0"/>
                </a:solidFill>
                <a:latin typeface="+mj-ea"/>
                <a:ea typeface="+mj-ea"/>
              </a:rPr>
              <a:t>譲り渡した麻薬の</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品名及び数量並びにその年月日 </a:t>
            </a:r>
          </a:p>
          <a:p>
            <a:pPr eaLnBrk="1" hangingPunct="1">
              <a:defRPr/>
            </a:pPr>
            <a:r>
              <a:rPr lang="ja-JP" altLang="en-US" sz="2800" dirty="0">
                <a:latin typeface="+mj-ea"/>
                <a:ea typeface="+mj-ea"/>
              </a:rPr>
              <a:t>　⑶ 　当該麻薬診療施設で</a:t>
            </a:r>
            <a:r>
              <a:rPr lang="ja-JP" altLang="en-US" sz="2800" dirty="0">
                <a:solidFill>
                  <a:srgbClr val="0070C0"/>
                </a:solidFill>
                <a:latin typeface="+mj-ea"/>
                <a:ea typeface="+mj-ea"/>
              </a:rPr>
              <a:t>施用した麻薬の品名及び数量　</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並びにその年月日</a:t>
            </a:r>
            <a:r>
              <a:rPr lang="ja-JP" altLang="en-US" sz="2800" dirty="0">
                <a:latin typeface="+mj-ea"/>
                <a:ea typeface="+mj-ea"/>
              </a:rPr>
              <a:t> </a:t>
            </a:r>
          </a:p>
          <a:p>
            <a:pPr eaLnBrk="1" hangingPunct="1">
              <a:defRPr/>
            </a:pPr>
            <a:r>
              <a:rPr lang="ja-JP" altLang="en-US" sz="2800" dirty="0">
                <a:latin typeface="+mj-ea"/>
                <a:ea typeface="+mj-ea"/>
              </a:rPr>
              <a:t>　⑷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の規定により届け出た麻薬の品名及</a:t>
            </a:r>
            <a:endParaRPr lang="en-US" altLang="ja-JP" sz="2800" dirty="0">
              <a:latin typeface="+mj-ea"/>
              <a:ea typeface="+mj-ea"/>
            </a:endParaRPr>
          </a:p>
          <a:p>
            <a:pPr eaLnBrk="1" hangingPunct="1">
              <a:defRPr/>
            </a:pPr>
            <a:r>
              <a:rPr lang="ja-JP" altLang="en-US" sz="2800" dirty="0">
                <a:latin typeface="+mj-ea"/>
                <a:ea typeface="+mj-ea"/>
              </a:rPr>
              <a:t>　　 </a:t>
            </a:r>
            <a:r>
              <a:rPr lang="ja-JP" altLang="en-US" sz="2800" dirty="0" err="1">
                <a:latin typeface="+mj-ea"/>
                <a:ea typeface="+mj-ea"/>
              </a:rPr>
              <a:t>び</a:t>
            </a:r>
            <a:r>
              <a:rPr lang="ja-JP" altLang="en-US" sz="2800" dirty="0">
                <a:latin typeface="+mj-ea"/>
                <a:ea typeface="+mj-ea"/>
              </a:rPr>
              <a:t>数量 </a:t>
            </a:r>
          </a:p>
        </p:txBody>
      </p:sp>
      <p:sp>
        <p:nvSpPr>
          <p:cNvPr id="9" name="正方形/長方形 8">
            <a:extLst>
              <a:ext uri="{FF2B5EF4-FFF2-40B4-BE49-F238E27FC236}">
                <a16:creationId xmlns:a16="http://schemas.microsoft.com/office/drawing/2014/main" id="{907D5F39-4B88-4E03-8ADE-F05DED32371D}"/>
              </a:ext>
            </a:extLst>
          </p:cNvPr>
          <p:cNvSpPr/>
          <p:nvPr/>
        </p:nvSpPr>
        <p:spPr>
          <a:xfrm>
            <a:off x="192088" y="1239018"/>
            <a:ext cx="3960440"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39</a:t>
            </a:r>
            <a:r>
              <a:rPr lang="ja-JP" altLang="en-US" sz="2800" dirty="0">
                <a:latin typeface="+mj-ea"/>
                <a:ea typeface="+mj-ea"/>
              </a:rPr>
              <a:t>条（帳簿） </a:t>
            </a:r>
            <a:endParaRPr lang="en-US" altLang="ja-JP" sz="2800" dirty="0">
              <a:latin typeface="+mj-ea"/>
              <a:ea typeface="+mj-ea"/>
            </a:endParaRPr>
          </a:p>
        </p:txBody>
      </p:sp>
      <p:sp>
        <p:nvSpPr>
          <p:cNvPr id="8" name="Rectangle 2">
            <a:extLst>
              <a:ext uri="{FF2B5EF4-FFF2-40B4-BE49-F238E27FC236}">
                <a16:creationId xmlns:a16="http://schemas.microsoft.com/office/drawing/2014/main" id="{61305462-1638-4637-809A-F1A6AD3441B5}"/>
              </a:ext>
            </a:extLst>
          </p:cNvPr>
          <p:cNvSpPr>
            <a:spLocks noGrp="1" noChangeArrowheads="1"/>
          </p:cNvSpPr>
          <p:nvPr>
            <p:ph type="title"/>
          </p:nvPr>
        </p:nvSpPr>
        <p:spPr>
          <a:xfrm>
            <a:off x="457200" y="1920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a:t>
            </a:r>
            <a:r>
              <a:rPr lang="en-US" altLang="ja-JP" sz="4800" dirty="0">
                <a:effectLst>
                  <a:outerShdw blurRad="38100" dist="38100" dir="2700000" algn="tl">
                    <a:srgbClr val="000000">
                      <a:alpha val="43137"/>
                    </a:srgbClr>
                  </a:outerShdw>
                </a:effectLst>
              </a:rPr>
              <a:t>2</a:t>
            </a:r>
            <a:r>
              <a:rPr lang="ja-JP" altLang="en-US" sz="4800" dirty="0">
                <a:effectLst>
                  <a:outerShdw blurRad="38100" dist="38100" dir="2700000" algn="tl">
                    <a:srgbClr val="000000">
                      <a:alpha val="43137"/>
                    </a:srgbClr>
                  </a:outerShdw>
                </a:effectLs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FF1D6E89-A316-4766-B367-33E5ADA23323}"/>
              </a:ext>
            </a:extLst>
          </p:cNvPr>
          <p:cNvSpPr>
            <a:spLocks noGrp="1"/>
          </p:cNvSpPr>
          <p:nvPr>
            <p:ph type="sldNum" sz="quarter" idx="12"/>
          </p:nvPr>
        </p:nvSpPr>
        <p:spPr/>
        <p:txBody>
          <a:bodyPr/>
          <a:lstStyle/>
          <a:p>
            <a:pPr>
              <a:defRPr/>
            </a:pPr>
            <a:fld id="{C85E5532-B1F2-4C2D-AA81-F886D8EA875F}" type="slidenum">
              <a:rPr lang="en-US" altLang="ja-JP">
                <a:solidFill>
                  <a:srgbClr val="464653">
                    <a:shade val="90000"/>
                  </a:srgbClr>
                </a:solidFill>
                <a:latin typeface="+mn-ea"/>
                <a:ea typeface="+mn-ea"/>
              </a:rPr>
              <a:pPr>
                <a:defRPr/>
              </a:pPr>
              <a:t>12</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1ACB5CF4-2642-4ECC-B18B-A2CFACB95D10}"/>
              </a:ext>
            </a:extLst>
          </p:cNvPr>
          <p:cNvSpPr>
            <a:spLocks noChangeArrowheads="1"/>
          </p:cNvSpPr>
          <p:nvPr/>
        </p:nvSpPr>
        <p:spPr bwMode="auto">
          <a:xfrm>
            <a:off x="2771800" y="5882772"/>
            <a:ext cx="1800200" cy="432048"/>
          </a:xfrm>
          <a:prstGeom prst="wedgeRoundRectCallout">
            <a:avLst>
              <a:gd name="adj1" fmla="val -37875"/>
              <a:gd name="adj2" fmla="val -13849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7" name="正方形/長方形 6">
            <a:extLst>
              <a:ext uri="{FF2B5EF4-FFF2-40B4-BE49-F238E27FC236}">
                <a16:creationId xmlns:a16="http://schemas.microsoft.com/office/drawing/2014/main" id="{264EF582-0FF9-4517-990F-FE2E79EED292}"/>
              </a:ext>
            </a:extLst>
          </p:cNvPr>
          <p:cNvSpPr/>
          <p:nvPr/>
        </p:nvSpPr>
        <p:spPr>
          <a:xfrm>
            <a:off x="84138" y="2043113"/>
            <a:ext cx="8951912" cy="3846512"/>
          </a:xfrm>
          <a:prstGeom prst="rect">
            <a:avLst/>
          </a:prstGeom>
        </p:spPr>
        <p:txBody>
          <a:bodyPr>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a:t>
            </a:r>
            <a:r>
              <a:rPr lang="ja-JP" altLang="en-US" sz="2800" b="1" dirty="0">
                <a:solidFill>
                  <a:srgbClr val="FF0000"/>
                </a:solidFill>
                <a:latin typeface="+mj-ea"/>
                <a:ea typeface="+mj-ea"/>
              </a:rPr>
              <a:t>研究者</a:t>
            </a:r>
            <a:r>
              <a:rPr lang="ja-JP" altLang="en-US" sz="2800" dirty="0">
                <a:latin typeface="+mj-ea"/>
                <a:ea typeface="+mj-ea"/>
              </a:rPr>
              <a:t>は，当該麻薬研究施設に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新たに管理に属し，又は管理を離れた麻薬の品名</a:t>
            </a:r>
            <a:endParaRPr lang="en-US" altLang="ja-JP" sz="2800" dirty="0">
              <a:latin typeface="+mj-ea"/>
              <a:ea typeface="+mj-ea"/>
            </a:endParaRPr>
          </a:p>
          <a:p>
            <a:pPr eaLnBrk="1" hangingPunct="1">
              <a:spcAft>
                <a:spcPts val="600"/>
              </a:spcAft>
              <a:defRPr/>
            </a:pPr>
            <a:r>
              <a:rPr lang="ja-JP" altLang="en-US" sz="2800" dirty="0">
                <a:latin typeface="+mj-ea"/>
                <a:ea typeface="+mj-ea"/>
              </a:rPr>
              <a:t>　　 及び数量並びにその年月日 </a:t>
            </a:r>
          </a:p>
          <a:p>
            <a:pPr eaLnBrk="1" hangingPunct="1">
              <a:defRPr/>
            </a:pPr>
            <a:r>
              <a:rPr lang="ja-JP" altLang="en-US" sz="2800" dirty="0">
                <a:latin typeface="+mj-ea"/>
                <a:ea typeface="+mj-ea"/>
              </a:rPr>
              <a:t>　⑵　製造し，製剤し，又は研究のため使用した麻薬の</a:t>
            </a:r>
            <a:endParaRPr lang="en-US" altLang="ja-JP" sz="2800" dirty="0">
              <a:latin typeface="+mj-ea"/>
              <a:ea typeface="+mj-ea"/>
            </a:endParaRPr>
          </a:p>
          <a:p>
            <a:pPr eaLnBrk="1" hangingPunct="1">
              <a:spcAft>
                <a:spcPts val="600"/>
              </a:spcAft>
              <a:defRPr/>
            </a:pPr>
            <a:r>
              <a:rPr lang="ja-JP" altLang="en-US" sz="2800" dirty="0">
                <a:latin typeface="+mj-ea"/>
                <a:ea typeface="+mj-ea"/>
              </a:rPr>
              <a:t>　　品名及び数量並びにその年月日 </a:t>
            </a:r>
          </a:p>
          <a:p>
            <a:pPr eaLnBrk="1" hangingPunct="1">
              <a:defRPr/>
            </a:pPr>
            <a:r>
              <a:rPr lang="ja-JP" altLang="en-US" sz="2800" dirty="0">
                <a:latin typeface="+mj-ea"/>
                <a:ea typeface="+mj-ea"/>
              </a:rPr>
              <a:t>　⑶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a:t>
            </a:r>
            <a:endParaRPr lang="en-US" altLang="ja-JP" sz="2800" dirty="0">
              <a:latin typeface="+mj-ea"/>
              <a:ea typeface="+mj-ea"/>
            </a:endParaRPr>
          </a:p>
          <a:p>
            <a:pPr eaLnBrk="1" hangingPunct="1">
              <a:defRPr/>
            </a:pPr>
            <a:r>
              <a:rPr lang="ja-JP" altLang="en-US" sz="2800" dirty="0">
                <a:latin typeface="+mj-ea"/>
                <a:ea typeface="+mj-ea"/>
              </a:rPr>
              <a:t>　　及び数量</a:t>
            </a:r>
          </a:p>
        </p:txBody>
      </p:sp>
      <p:sp>
        <p:nvSpPr>
          <p:cNvPr id="8" name="Rectangle 2">
            <a:extLst>
              <a:ext uri="{FF2B5EF4-FFF2-40B4-BE49-F238E27FC236}">
                <a16:creationId xmlns:a16="http://schemas.microsoft.com/office/drawing/2014/main" id="{8C5E23E5-0712-4B5B-8A2B-7D536DE3BB5B}"/>
              </a:ext>
            </a:extLst>
          </p:cNvPr>
          <p:cNvSpPr>
            <a:spLocks noGrp="1" noChangeArrowheads="1"/>
          </p:cNvSpPr>
          <p:nvPr>
            <p:ph type="title"/>
          </p:nvPr>
        </p:nvSpPr>
        <p:spPr>
          <a:xfrm>
            <a:off x="457200" y="1920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a:t>
            </a:r>
            <a:r>
              <a:rPr lang="en-US" altLang="ja-JP" sz="4800" dirty="0">
                <a:effectLst>
                  <a:outerShdw blurRad="38100" dist="38100" dir="2700000" algn="tl">
                    <a:srgbClr val="000000">
                      <a:alpha val="43137"/>
                    </a:srgbClr>
                  </a:outerShdw>
                </a:effectLst>
              </a:rPr>
              <a:t>3</a:t>
            </a:r>
            <a:r>
              <a:rPr lang="ja-JP" altLang="en-US" sz="4800" dirty="0">
                <a:effectLst>
                  <a:outerShdw blurRad="38100" dist="38100" dir="2700000" algn="tl">
                    <a:srgbClr val="000000">
                      <a:alpha val="43137"/>
                    </a:srgbClr>
                  </a:outerShdw>
                </a:effectLst>
              </a:rPr>
              <a:t>）</a:t>
            </a:r>
          </a:p>
        </p:txBody>
      </p:sp>
      <p:sp>
        <p:nvSpPr>
          <p:cNvPr id="10" name="正方形/長方形 9">
            <a:extLst>
              <a:ext uri="{FF2B5EF4-FFF2-40B4-BE49-F238E27FC236}">
                <a16:creationId xmlns:a16="http://schemas.microsoft.com/office/drawing/2014/main" id="{B6480BD6-0D85-4C48-9AB4-1F8A5ABC87DB}"/>
              </a:ext>
            </a:extLst>
          </p:cNvPr>
          <p:cNvSpPr/>
          <p:nvPr/>
        </p:nvSpPr>
        <p:spPr>
          <a:xfrm>
            <a:off x="251520" y="1316005"/>
            <a:ext cx="374441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40</a:t>
            </a:r>
            <a:r>
              <a:rPr lang="ja-JP" altLang="en-US" sz="2800" dirty="0">
                <a:latin typeface="+mj-ea"/>
                <a:ea typeface="+mj-ea"/>
              </a:rPr>
              <a:t>条（帳簿） </a:t>
            </a:r>
            <a:endParaRPr lang="en-US" altLang="ja-JP" sz="2800" dirty="0">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B1987CF-E180-4EF4-AB44-A2C0B4C63D50}"/>
              </a:ext>
            </a:extLst>
          </p:cNvPr>
          <p:cNvGraphicFramePr>
            <a:graphicFrameLocks noGrp="1"/>
          </p:cNvGraphicFramePr>
          <p:nvPr>
            <p:extLst>
              <p:ext uri="{D42A27DB-BD31-4B8C-83A1-F6EECF244321}">
                <p14:modId xmlns:p14="http://schemas.microsoft.com/office/powerpoint/2010/main" val="544665757"/>
              </p:ext>
            </p:extLst>
          </p:nvPr>
        </p:nvGraphicFramePr>
        <p:xfrm>
          <a:off x="539750" y="1125538"/>
          <a:ext cx="8280400" cy="5429248"/>
        </p:xfrm>
        <a:graphic>
          <a:graphicData uri="http://schemas.openxmlformats.org/drawingml/2006/table">
            <a:tbl>
              <a:tblPr firstRow="1" bandRow="1">
                <a:tableStyleId>{5C22544A-7EE6-4342-B048-85BDC9FD1C3A}</a:tableStyleId>
              </a:tblPr>
              <a:tblGrid>
                <a:gridCol w="1440070">
                  <a:extLst>
                    <a:ext uri="{9D8B030D-6E8A-4147-A177-3AD203B41FA5}">
                      <a16:colId xmlns:a16="http://schemas.microsoft.com/office/drawing/2014/main" val="20000"/>
                    </a:ext>
                  </a:extLst>
                </a:gridCol>
                <a:gridCol w="1080052">
                  <a:extLst>
                    <a:ext uri="{9D8B030D-6E8A-4147-A177-3AD203B41FA5}">
                      <a16:colId xmlns:a16="http://schemas.microsoft.com/office/drawing/2014/main" val="20001"/>
                    </a:ext>
                  </a:extLst>
                </a:gridCol>
                <a:gridCol w="1008049">
                  <a:extLst>
                    <a:ext uri="{9D8B030D-6E8A-4147-A177-3AD203B41FA5}">
                      <a16:colId xmlns:a16="http://schemas.microsoft.com/office/drawing/2014/main" val="20002"/>
                    </a:ext>
                  </a:extLst>
                </a:gridCol>
                <a:gridCol w="1008049">
                  <a:extLst>
                    <a:ext uri="{9D8B030D-6E8A-4147-A177-3AD203B41FA5}">
                      <a16:colId xmlns:a16="http://schemas.microsoft.com/office/drawing/2014/main" val="20003"/>
                    </a:ext>
                  </a:extLst>
                </a:gridCol>
                <a:gridCol w="3744180">
                  <a:extLst>
                    <a:ext uri="{9D8B030D-6E8A-4147-A177-3AD203B41FA5}">
                      <a16:colId xmlns:a16="http://schemas.microsoft.com/office/drawing/2014/main" val="20004"/>
                    </a:ext>
                  </a:extLst>
                </a:gridCol>
              </a:tblGrid>
              <a:tr h="274861">
                <a:tc>
                  <a:txBody>
                    <a:bodyPr/>
                    <a:lstStyle/>
                    <a:p>
                      <a:pPr algn="ctr"/>
                      <a:r>
                        <a:rPr kumimoji="1" lang="ja-JP" altLang="en-US" sz="1300" dirty="0">
                          <a:latin typeface="+mj-ea"/>
                          <a:ea typeface="+mj-ea"/>
                        </a:rPr>
                        <a:t>日付</a:t>
                      </a:r>
                    </a:p>
                  </a:txBody>
                  <a:tcPr marL="91443" marR="91443" marT="33887" marB="33887"/>
                </a:tc>
                <a:tc>
                  <a:txBody>
                    <a:bodyPr/>
                    <a:lstStyle/>
                    <a:p>
                      <a:pPr algn="ctr"/>
                      <a:r>
                        <a:rPr kumimoji="1" lang="ja-JP" altLang="en-US" sz="1300" dirty="0">
                          <a:latin typeface="+mj-ea"/>
                          <a:ea typeface="+mj-ea"/>
                        </a:rPr>
                        <a:t>受入</a:t>
                      </a:r>
                    </a:p>
                  </a:txBody>
                  <a:tcPr marL="91443" marR="91443" marT="33887" marB="33887"/>
                </a:tc>
                <a:tc>
                  <a:txBody>
                    <a:bodyPr/>
                    <a:lstStyle/>
                    <a:p>
                      <a:pPr algn="ctr"/>
                      <a:r>
                        <a:rPr kumimoji="1" lang="ja-JP" altLang="en-US" sz="1300" dirty="0">
                          <a:latin typeface="+mj-ea"/>
                          <a:ea typeface="+mj-ea"/>
                        </a:rPr>
                        <a:t>払出</a:t>
                      </a:r>
                    </a:p>
                  </a:txBody>
                  <a:tcPr marL="91443" marR="91443" marT="33887" marB="33887"/>
                </a:tc>
                <a:tc>
                  <a:txBody>
                    <a:bodyPr/>
                    <a:lstStyle/>
                    <a:p>
                      <a:pPr algn="ctr"/>
                      <a:r>
                        <a:rPr kumimoji="1" lang="ja-JP" altLang="en-US" sz="1300" dirty="0">
                          <a:latin typeface="+mj-ea"/>
                          <a:ea typeface="+mj-ea"/>
                        </a:rPr>
                        <a:t>在庫量</a:t>
                      </a:r>
                    </a:p>
                  </a:txBody>
                  <a:tcPr marL="91443" marR="91443" marT="33887" marB="33887"/>
                </a:tc>
                <a:tc>
                  <a:txBody>
                    <a:bodyPr/>
                    <a:lstStyle/>
                    <a:p>
                      <a:pPr algn="ctr"/>
                      <a:r>
                        <a:rPr kumimoji="1" lang="ja-JP" altLang="en-US" sz="1300" dirty="0">
                          <a:latin typeface="+mj-ea"/>
                          <a:ea typeface="+mj-ea"/>
                        </a:rPr>
                        <a:t>備考</a:t>
                      </a:r>
                    </a:p>
                  </a:txBody>
                  <a:tcPr marL="91443" marR="91443" marT="33887" marB="33887"/>
                </a:tc>
                <a:extLst>
                  <a:ext uri="{0D108BD9-81ED-4DB2-BD59-A6C34878D82A}">
                    <a16:rowId xmlns:a16="http://schemas.microsoft.com/office/drawing/2014/main" val="10000"/>
                  </a:ext>
                </a:extLst>
              </a:tr>
              <a:tr h="274861">
                <a:tc>
                  <a:txBody>
                    <a:bodyPr/>
                    <a:lstStyle/>
                    <a:p>
                      <a:pPr algn="ctr"/>
                      <a:r>
                        <a:rPr kumimoji="1" lang="en-US" altLang="ja-JP" sz="1300" dirty="0">
                          <a:latin typeface="+mj-ea"/>
                          <a:ea typeface="+mj-ea"/>
                        </a:rPr>
                        <a:t>10</a:t>
                      </a:r>
                      <a:r>
                        <a:rPr kumimoji="1" lang="ja-JP" altLang="en-US" sz="1300" dirty="0">
                          <a:latin typeface="+mj-ea"/>
                          <a:ea typeface="+mj-ea"/>
                        </a:rPr>
                        <a:t>月１日</a:t>
                      </a:r>
                      <a:endParaRPr kumimoji="1" lang="en-US" altLang="ja-JP" sz="1300" dirty="0">
                        <a:latin typeface="+mj-ea"/>
                        <a:ea typeface="+mj-ea"/>
                      </a:endParaRPr>
                    </a:p>
                  </a:txBody>
                  <a:tcPr marL="91443" marR="91443" marT="33887" marB="33887"/>
                </a:tc>
                <a:tc>
                  <a:txBody>
                    <a:bodyPr/>
                    <a:lstStyle/>
                    <a:p>
                      <a:pPr algn="ctr"/>
                      <a:r>
                        <a:rPr kumimoji="1" lang="en-US" altLang="ja-JP" sz="1300" dirty="0">
                          <a:latin typeface="+mj-ea"/>
                          <a:ea typeface="+mj-ea"/>
                        </a:rPr>
                        <a:t>44</a:t>
                      </a:r>
                      <a:endParaRPr kumimoji="1" lang="ja-JP" altLang="en-US"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44</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昨年度から引継ぎ</a:t>
                      </a:r>
                    </a:p>
                  </a:txBody>
                  <a:tcPr marL="91443" marR="91443" marT="33887" marB="33887"/>
                </a:tc>
                <a:extLst>
                  <a:ext uri="{0D108BD9-81ED-4DB2-BD59-A6C34878D82A}">
                    <a16:rowId xmlns:a16="http://schemas.microsoft.com/office/drawing/2014/main" val="10001"/>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13</a:t>
                      </a:r>
                      <a:r>
                        <a:rPr kumimoji="1" lang="ja-JP" altLang="en-US" sz="1300" dirty="0">
                          <a:latin typeface="+mj-ea"/>
                          <a:ea typeface="+mj-ea"/>
                        </a:rPr>
                        <a:t>日</a:t>
                      </a: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14</a:t>
                      </a: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30</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薩摩　太郎</a:t>
                      </a:r>
                    </a:p>
                  </a:txBody>
                  <a:tcPr marL="91443" marR="91443" marT="33887" marB="33887"/>
                </a:tc>
                <a:extLst>
                  <a:ext uri="{0D108BD9-81ED-4DB2-BD59-A6C34878D82A}">
                    <a16:rowId xmlns:a16="http://schemas.microsoft.com/office/drawing/2014/main" val="10002"/>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14</a:t>
                      </a:r>
                      <a:r>
                        <a:rPr kumimoji="1" lang="ja-JP" altLang="en-US" sz="1300" dirty="0">
                          <a:latin typeface="+mj-ea"/>
                          <a:ea typeface="+mj-ea"/>
                        </a:rPr>
                        <a:t>日</a:t>
                      </a: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28</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２</a:t>
                      </a:r>
                    </a:p>
                  </a:txBody>
                  <a:tcPr marL="91443" marR="91443" marT="33887" marB="33887"/>
                </a:tc>
                <a:tc>
                  <a:txBody>
                    <a:bodyPr/>
                    <a:lstStyle/>
                    <a:p>
                      <a:pPr algn="ctr"/>
                      <a:r>
                        <a:rPr kumimoji="1" lang="ja-JP" altLang="en-US" sz="1300" dirty="0">
                          <a:latin typeface="+mj-ea"/>
                          <a:ea typeface="+mj-ea"/>
                        </a:rPr>
                        <a:t>薩摩　花子</a:t>
                      </a:r>
                    </a:p>
                  </a:txBody>
                  <a:tcPr marL="91443" marR="91443" marT="33887" marB="33887"/>
                </a:tc>
                <a:extLst>
                  <a:ext uri="{0D108BD9-81ED-4DB2-BD59-A6C34878D82A}">
                    <a16:rowId xmlns:a16="http://schemas.microsoft.com/office/drawing/2014/main" val="10003"/>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15</a:t>
                      </a:r>
                      <a:r>
                        <a:rPr kumimoji="1" lang="ja-JP" altLang="en-US" sz="1300" dirty="0">
                          <a:latin typeface="+mj-ea"/>
                          <a:ea typeface="+mj-ea"/>
                        </a:rPr>
                        <a:t>日</a:t>
                      </a:r>
                    </a:p>
                  </a:txBody>
                  <a:tcPr marL="91443" marR="91443" marT="33887" marB="33887"/>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102</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　△△支店から購入　</a:t>
                      </a:r>
                      <a:r>
                        <a:rPr kumimoji="1" lang="en-US" altLang="ja-JP" sz="1300" dirty="0">
                          <a:latin typeface="+mj-ea"/>
                          <a:ea typeface="+mj-ea"/>
                        </a:rPr>
                        <a:t>lot.12345</a:t>
                      </a:r>
                      <a:endParaRPr kumimoji="1" lang="ja-JP" altLang="en-US" sz="1300" dirty="0">
                        <a:latin typeface="+mj-ea"/>
                        <a:ea typeface="+mj-ea"/>
                      </a:endParaRPr>
                    </a:p>
                  </a:txBody>
                  <a:tcPr marL="91443" marR="91443" marT="33887" marB="33887"/>
                </a:tc>
                <a:extLst>
                  <a:ext uri="{0D108BD9-81ED-4DB2-BD59-A6C34878D82A}">
                    <a16:rowId xmlns:a16="http://schemas.microsoft.com/office/drawing/2014/main" val="10004"/>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31</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endParaRPr kumimoji="1" lang="ja-JP" altLang="en-US" sz="1300" dirty="0">
                        <a:latin typeface="+mj-ea"/>
                        <a:ea typeface="+mj-ea"/>
                      </a:endParaRPr>
                    </a:p>
                  </a:txBody>
                  <a:tcPr marL="91443" marR="91443" marT="33887" marB="33887" anchor="ctr"/>
                </a:tc>
                <a:tc>
                  <a:txBody>
                    <a:bodyPr/>
                    <a:lstStyle/>
                    <a:p>
                      <a:pPr algn="ctr"/>
                      <a:r>
                        <a:rPr kumimoji="1" lang="en-US" altLang="ja-JP" sz="1300" dirty="0">
                          <a:latin typeface="+mj-ea"/>
                          <a:ea typeface="+mj-ea"/>
                        </a:rPr>
                        <a:t>102</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在庫確認　□□</a:t>
                      </a:r>
                    </a:p>
                  </a:txBody>
                  <a:tcPr marL="91443" marR="91443" marT="33887" marB="33887" anchor="ctr"/>
                </a:tc>
                <a:extLst>
                  <a:ext uri="{0D108BD9-81ED-4DB2-BD59-A6C34878D82A}">
                    <a16:rowId xmlns:a16="http://schemas.microsoft.com/office/drawing/2014/main" val="10005"/>
                  </a:ext>
                </a:extLst>
              </a:tr>
              <a:tr h="677703">
                <a:tc>
                  <a:txBody>
                    <a:bodyPr/>
                    <a:lstStyle/>
                    <a:p>
                      <a:pPr algn="ctr"/>
                      <a:r>
                        <a:rPr kumimoji="1" lang="en-US" altLang="ja-JP" sz="1300" dirty="0">
                          <a:latin typeface="+mj-ea"/>
                          <a:ea typeface="+mj-ea"/>
                        </a:rPr>
                        <a:t>11</a:t>
                      </a:r>
                      <a:r>
                        <a:rPr kumimoji="1" lang="ja-JP" altLang="en-US" sz="1300" dirty="0">
                          <a:latin typeface="+mj-ea"/>
                          <a:ea typeface="+mj-ea"/>
                        </a:rPr>
                        <a:t>月２日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２</a:t>
                      </a:r>
                    </a:p>
                  </a:txBody>
                  <a:tcPr marL="91443" marR="91443" marT="33887" marB="33887" anchor="ctr"/>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陳旧化のため麻薬廃棄届により廃棄</a:t>
                      </a:r>
                      <a:endParaRPr kumimoji="1" lang="en-US" altLang="ja-JP" sz="1300" dirty="0">
                        <a:latin typeface="+mj-ea"/>
                        <a:ea typeface="+mj-ea"/>
                      </a:endParaRPr>
                    </a:p>
                    <a:p>
                      <a:pPr algn="ctr"/>
                      <a:r>
                        <a:rPr kumimoji="1" lang="ja-JP" altLang="en-US" sz="1300" dirty="0">
                          <a:latin typeface="+mj-ea"/>
                          <a:ea typeface="+mj-ea"/>
                        </a:rPr>
                        <a:t>立会　薬務課　■■　　　　　　●●</a:t>
                      </a:r>
                    </a:p>
                  </a:txBody>
                  <a:tcPr marL="91443" marR="91443" marT="33887" marB="33887" anchor="ctr"/>
                </a:tc>
                <a:extLst>
                  <a:ext uri="{0D108BD9-81ED-4DB2-BD59-A6C34878D82A}">
                    <a16:rowId xmlns:a16="http://schemas.microsoft.com/office/drawing/2014/main" val="10006"/>
                  </a:ext>
                </a:extLst>
              </a:tr>
              <a:tr h="677703">
                <a:tc>
                  <a:txBody>
                    <a:bodyPr/>
                    <a:lstStyle/>
                    <a:p>
                      <a:pPr algn="ctr"/>
                      <a:r>
                        <a:rPr kumimoji="1" lang="en-US" altLang="ja-JP" sz="1300" dirty="0">
                          <a:latin typeface="+mj-ea"/>
                          <a:ea typeface="+mj-ea"/>
                        </a:rPr>
                        <a:t>11</a:t>
                      </a:r>
                      <a:r>
                        <a:rPr kumimoji="1" lang="ja-JP" altLang="en-US" sz="1300" dirty="0">
                          <a:latin typeface="+mj-ea"/>
                          <a:ea typeface="+mj-ea"/>
                        </a:rPr>
                        <a:t>月８日</a:t>
                      </a:r>
                    </a:p>
                  </a:txBody>
                  <a:tcPr marL="91443" marR="91443" marT="33887" marB="33887" anchor="ctr"/>
                </a:tc>
                <a:tc>
                  <a:txBody>
                    <a:bodyPr/>
                    <a:lstStyle/>
                    <a:p>
                      <a:pPr algn="ctr"/>
                      <a:r>
                        <a:rPr kumimoji="1" lang="ja-JP" altLang="en-US" sz="1300" dirty="0">
                          <a:latin typeface="+mj-ea"/>
                          <a:ea typeface="+mj-ea"/>
                        </a:rPr>
                        <a:t>（</a:t>
                      </a:r>
                      <a:r>
                        <a:rPr kumimoji="1" lang="en-US" altLang="ja-JP" sz="1300" dirty="0">
                          <a:latin typeface="+mj-ea"/>
                          <a:ea typeface="+mj-ea"/>
                        </a:rPr>
                        <a:t>10</a:t>
                      </a:r>
                      <a:r>
                        <a:rPr kumimoji="1" lang="ja-JP" altLang="en-US" sz="1300" dirty="0">
                          <a:latin typeface="+mj-ea"/>
                          <a:ea typeface="+mj-ea"/>
                        </a:rPr>
                        <a:t>）</a:t>
                      </a:r>
                      <a:endParaRPr kumimoji="1" lang="en-US" altLang="ja-JP" sz="1300" dirty="0">
                        <a:latin typeface="+mj-ea"/>
                        <a:ea typeface="+mj-ea"/>
                      </a:endParaRPr>
                    </a:p>
                    <a:p>
                      <a:pPr algn="ctr"/>
                      <a:endParaRPr kumimoji="1" lang="en-US" altLang="ja-JP" sz="1300" dirty="0">
                        <a:latin typeface="+mj-ea"/>
                        <a:ea typeface="+mj-ea"/>
                      </a:endParaRPr>
                    </a:p>
                  </a:txBody>
                  <a:tcPr marL="91443" marR="91443" marT="33887" marB="33887" anchor="ctr"/>
                </a:tc>
                <a:tc>
                  <a:txBody>
                    <a:bodyPr/>
                    <a:lstStyle/>
                    <a:p>
                      <a:pPr algn="ct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a:t>
                      </a:r>
                      <a:r>
                        <a:rPr kumimoji="1" lang="en-US" altLang="ja-JP" sz="1300" dirty="0">
                          <a:latin typeface="+mj-ea"/>
                          <a:ea typeface="+mj-ea"/>
                        </a:rPr>
                        <a:t>10</a:t>
                      </a:r>
                      <a:r>
                        <a:rPr kumimoji="1" lang="ja-JP" altLang="en-US" sz="1300" dirty="0">
                          <a:latin typeface="+mj-ea"/>
                          <a:ea typeface="+mj-ea"/>
                        </a:rPr>
                        <a:t>）</a:t>
                      </a:r>
                      <a:endParaRPr kumimoji="1" lang="en-US" altLang="ja-JP" sz="1300" dirty="0">
                        <a:latin typeface="+mj-ea"/>
                        <a:ea typeface="+mj-ea"/>
                      </a:endParaRPr>
                    </a:p>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薩摩　花子から返却</a:t>
                      </a:r>
                    </a:p>
                  </a:txBody>
                  <a:tcPr marL="91443" marR="91443" marT="33887" marB="33887" anchor="ctr"/>
                </a:tc>
                <a:extLst>
                  <a:ext uri="{0D108BD9-81ED-4DB2-BD59-A6C34878D82A}">
                    <a16:rowId xmlns:a16="http://schemas.microsoft.com/office/drawing/2014/main" val="10007"/>
                  </a:ext>
                </a:extLst>
              </a:tr>
              <a:tr h="474416">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14</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p>
                      <a:pPr algn="ctr"/>
                      <a:r>
                        <a:rPr kumimoji="1" lang="en-US" altLang="ja-JP" sz="1300" dirty="0">
                          <a:latin typeface="+mj-ea"/>
                          <a:ea typeface="+mj-ea"/>
                        </a:rPr>
                        <a:t>100</a:t>
                      </a:r>
                    </a:p>
                  </a:txBody>
                  <a:tcPr marL="91443" marR="91443" marT="33887" marB="33887" anchor="ctr"/>
                </a:tc>
                <a:tc>
                  <a:txBody>
                    <a:bodyPr/>
                    <a:lstStyle/>
                    <a:p>
                      <a:pPr algn="ctr"/>
                      <a:r>
                        <a:rPr kumimoji="1" lang="ja-JP" altLang="en-US" sz="1300" dirty="0">
                          <a:latin typeface="+mj-ea"/>
                          <a:ea typeface="+mj-ea"/>
                        </a:rPr>
                        <a:t>大隅　次郎</a:t>
                      </a:r>
                      <a:endParaRPr kumimoji="1" lang="en-US" altLang="ja-JP" sz="1300" dirty="0">
                        <a:latin typeface="+mj-ea"/>
                        <a:ea typeface="+mj-ea"/>
                      </a:endParaRPr>
                    </a:p>
                  </a:txBody>
                  <a:tcPr marL="91443" marR="91443" marT="33887" marB="33887" anchor="ctr"/>
                </a:tc>
                <a:extLst>
                  <a:ext uri="{0D108BD9-81ED-4DB2-BD59-A6C34878D82A}">
                    <a16:rowId xmlns:a16="http://schemas.microsoft.com/office/drawing/2014/main" val="10008"/>
                  </a:ext>
                </a:extLst>
              </a:tr>
              <a:tr h="677739">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22</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txBody>
                  <a:tcPr marL="91443" marR="91443" marT="33887" marB="33887" anchor="ctr"/>
                </a:tc>
                <a:tc>
                  <a:txBody>
                    <a:bodyPr/>
                    <a:lstStyle/>
                    <a:p>
                      <a:pPr algn="ctr"/>
                      <a:r>
                        <a:rPr kumimoji="1" lang="en-US" altLang="ja-JP" sz="1300" dirty="0">
                          <a:latin typeface="+mj-ea"/>
                          <a:ea typeface="+mj-ea"/>
                        </a:rPr>
                        <a:t>100</a:t>
                      </a:r>
                    </a:p>
                  </a:txBody>
                  <a:tcPr marL="91443" marR="91443" marT="33887" marB="3388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廃棄　立会　△△</a:t>
                      </a:r>
                      <a:r>
                        <a:rPr lang="ja-JP" altLang="en-US" sz="1300" dirty="0">
                          <a:solidFill>
                            <a:srgbClr val="FF0000"/>
                          </a:solidFill>
                          <a:latin typeface="+mj-ea"/>
                          <a:ea typeface="+mj-ea"/>
                        </a:rPr>
                        <a:t>㊞</a:t>
                      </a:r>
                      <a:endParaRPr kumimoji="1" lang="en-US" altLang="ja-JP" sz="1300" dirty="0">
                        <a:latin typeface="+mj-ea"/>
                        <a:ea typeface="+mj-ea"/>
                      </a:endParaRPr>
                    </a:p>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23</a:t>
                      </a:r>
                      <a:r>
                        <a:rPr kumimoji="1" lang="ja-JP" altLang="en-US" sz="1300" dirty="0">
                          <a:latin typeface="+mj-ea"/>
                          <a:ea typeface="+mj-ea"/>
                        </a:rPr>
                        <a:t>日</a:t>
                      </a:r>
                      <a:endParaRPr kumimoji="1" lang="en-US" altLang="ja-JP" sz="1300" dirty="0">
                        <a:latin typeface="+mj-ea"/>
                        <a:ea typeface="+mj-ea"/>
                      </a:endParaRPr>
                    </a:p>
                    <a:p>
                      <a:pPr algn="ctr"/>
                      <a:r>
                        <a:rPr kumimoji="1" lang="ja-JP" altLang="en-US" sz="1300" dirty="0">
                          <a:latin typeface="+mj-ea"/>
                          <a:ea typeface="+mj-ea"/>
                        </a:rPr>
                        <a:t>調剤済麻薬廃棄届提出</a:t>
                      </a:r>
                    </a:p>
                  </a:txBody>
                  <a:tcPr marL="91443" marR="91443" marT="33887" marB="33887" anchor="ctr"/>
                </a:tc>
                <a:extLst>
                  <a:ext uri="{0D108BD9-81ED-4DB2-BD59-A6C34878D82A}">
                    <a16:rowId xmlns:a16="http://schemas.microsoft.com/office/drawing/2014/main" val="10009"/>
                  </a:ext>
                </a:extLst>
              </a:tr>
              <a:tr h="474393">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30</a:t>
                      </a:r>
                      <a:r>
                        <a:rPr kumimoji="1" lang="ja-JP" altLang="en-US" sz="1300" dirty="0">
                          <a:latin typeface="+mj-ea"/>
                          <a:ea typeface="+mj-ea"/>
                        </a:rPr>
                        <a:t>日</a:t>
                      </a:r>
                    </a:p>
                  </a:txBody>
                  <a:tcPr marL="91443" marR="91443" marT="33887" marB="33887"/>
                </a:tc>
                <a:tc>
                  <a:txBody>
                    <a:bodyPr/>
                    <a:lstStyle/>
                    <a:p>
                      <a:pPr algn="ctr"/>
                      <a:endParaRPr kumimoji="1" lang="en-US" altLang="ja-JP"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在庫確認　□□</a:t>
                      </a:r>
                    </a:p>
                  </a:txBody>
                  <a:tcPr marL="91443" marR="91443" marT="33887" marB="33887"/>
                </a:tc>
                <a:extLst>
                  <a:ext uri="{0D108BD9-81ED-4DB2-BD59-A6C34878D82A}">
                    <a16:rowId xmlns:a16="http://schemas.microsoft.com/office/drawing/2014/main" val="10010"/>
                  </a:ext>
                </a:extLst>
              </a:tr>
            </a:tbl>
          </a:graphicData>
        </a:graphic>
      </p:graphicFrame>
      <p:sp>
        <p:nvSpPr>
          <p:cNvPr id="12365" name="テキスト ボックス 6">
            <a:extLst>
              <a:ext uri="{FF2B5EF4-FFF2-40B4-BE49-F238E27FC236}">
                <a16:creationId xmlns:a16="http://schemas.microsoft.com/office/drawing/2014/main" id="{14FBBF4A-9BFC-4F74-9888-12E59503DD45}"/>
              </a:ext>
            </a:extLst>
          </p:cNvPr>
          <p:cNvSpPr txBox="1">
            <a:spLocks noChangeArrowheads="1"/>
          </p:cNvSpPr>
          <p:nvPr/>
        </p:nvSpPr>
        <p:spPr bwMode="auto">
          <a:xfrm>
            <a:off x="7707313" y="31702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6" name="テキスト ボックス 6">
            <a:extLst>
              <a:ext uri="{FF2B5EF4-FFF2-40B4-BE49-F238E27FC236}">
                <a16:creationId xmlns:a16="http://schemas.microsoft.com/office/drawing/2014/main" id="{B8DCB842-0AAB-41A8-92BB-EFDB7F6719FD}"/>
              </a:ext>
            </a:extLst>
          </p:cNvPr>
          <p:cNvSpPr txBox="1">
            <a:spLocks noChangeArrowheads="1"/>
          </p:cNvSpPr>
          <p:nvPr/>
        </p:nvSpPr>
        <p:spPr bwMode="auto">
          <a:xfrm>
            <a:off x="7253288" y="38179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7" name="テキスト ボックス 6">
            <a:extLst>
              <a:ext uri="{FF2B5EF4-FFF2-40B4-BE49-F238E27FC236}">
                <a16:creationId xmlns:a16="http://schemas.microsoft.com/office/drawing/2014/main" id="{E4D48D2C-F2D2-4866-AA25-56F30D2F705F}"/>
              </a:ext>
            </a:extLst>
          </p:cNvPr>
          <p:cNvSpPr txBox="1">
            <a:spLocks noChangeArrowheads="1"/>
          </p:cNvSpPr>
          <p:nvPr/>
        </p:nvSpPr>
        <p:spPr bwMode="auto">
          <a:xfrm>
            <a:off x="8334375" y="3817938"/>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8" name="テキスト ボックス 6">
            <a:extLst>
              <a:ext uri="{FF2B5EF4-FFF2-40B4-BE49-F238E27FC236}">
                <a16:creationId xmlns:a16="http://schemas.microsoft.com/office/drawing/2014/main" id="{28DA8B48-5257-49D9-9BCE-9FDFD68304BB}"/>
              </a:ext>
            </a:extLst>
          </p:cNvPr>
          <p:cNvSpPr txBox="1">
            <a:spLocks noChangeArrowheads="1"/>
          </p:cNvSpPr>
          <p:nvPr/>
        </p:nvSpPr>
        <p:spPr bwMode="auto">
          <a:xfrm>
            <a:off x="7613650" y="6049963"/>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34A92404-CA04-4484-999A-211F7FC89203}"/>
              </a:ext>
            </a:extLst>
          </p:cNvPr>
          <p:cNvSpPr txBox="1"/>
          <p:nvPr/>
        </p:nvSpPr>
        <p:spPr>
          <a:xfrm>
            <a:off x="539750" y="738188"/>
            <a:ext cx="5688013"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品名：モルヒネ硫酸塩徐放錠</a:t>
            </a:r>
            <a:r>
              <a:rPr lang="en-US" altLang="ja-JP" sz="2000" dirty="0">
                <a:solidFill>
                  <a:prstClr val="black"/>
                </a:solidFill>
                <a:latin typeface="+mj-ea"/>
                <a:ea typeface="+mj-ea"/>
              </a:rPr>
              <a:t>｢</a:t>
            </a:r>
            <a:r>
              <a:rPr lang="ja-JP" altLang="en-US" sz="2000" dirty="0">
                <a:solidFill>
                  <a:prstClr val="black"/>
                </a:solidFill>
                <a:latin typeface="+mj-ea"/>
                <a:ea typeface="+mj-ea"/>
              </a:rPr>
              <a:t>○○</a:t>
            </a:r>
            <a:r>
              <a:rPr lang="en-US" altLang="ja-JP" sz="2000" dirty="0">
                <a:solidFill>
                  <a:prstClr val="black"/>
                </a:solidFill>
                <a:latin typeface="+mj-ea"/>
                <a:ea typeface="+mj-ea"/>
              </a:rPr>
              <a:t>｣10mg</a:t>
            </a:r>
            <a:r>
              <a:rPr lang="ja-JP" altLang="en-US" sz="2000" dirty="0">
                <a:solidFill>
                  <a:prstClr val="black"/>
                </a:solidFill>
                <a:latin typeface="+mj-ea"/>
                <a:ea typeface="+mj-ea"/>
              </a:rPr>
              <a:t>　単位：錠</a:t>
            </a:r>
          </a:p>
        </p:txBody>
      </p:sp>
      <p:sp>
        <p:nvSpPr>
          <p:cNvPr id="9" name="スライド番号プレースホルダ 8">
            <a:extLst>
              <a:ext uri="{FF2B5EF4-FFF2-40B4-BE49-F238E27FC236}">
                <a16:creationId xmlns:a16="http://schemas.microsoft.com/office/drawing/2014/main" id="{C2CBB475-75F7-4D33-A581-D8F4E2BA0E3F}"/>
              </a:ext>
            </a:extLst>
          </p:cNvPr>
          <p:cNvSpPr>
            <a:spLocks noGrp="1"/>
          </p:cNvSpPr>
          <p:nvPr>
            <p:ph type="sldNum" sz="quarter" idx="12"/>
          </p:nvPr>
        </p:nvSpPr>
        <p:spPr>
          <a:xfrm>
            <a:off x="6553200" y="6376988"/>
            <a:ext cx="2133600" cy="365125"/>
          </a:xfrm>
        </p:spPr>
        <p:txBody>
          <a:bodyPr/>
          <a:lstStyle/>
          <a:p>
            <a:pPr>
              <a:defRPr/>
            </a:pPr>
            <a:fld id="{33CB9EF1-4BCA-47EB-AAF1-5EABA128812A}" type="slidenum">
              <a:rPr lang="en-US" altLang="ja-JP">
                <a:solidFill>
                  <a:srgbClr val="464653">
                    <a:shade val="90000"/>
                  </a:srgbClr>
                </a:solidFill>
                <a:latin typeface="+mn-ea"/>
                <a:ea typeface="+mn-ea"/>
              </a:rPr>
              <a:pPr>
                <a:defRPr/>
              </a:pPr>
              <a:t>13</a:t>
            </a:fld>
            <a:endParaRPr lang="en-US" altLang="ja-JP">
              <a:solidFill>
                <a:srgbClr val="464653">
                  <a:shade val="90000"/>
                </a:srgbClr>
              </a:solidFill>
              <a:latin typeface="+mn-ea"/>
              <a:ea typeface="+mn-ea"/>
            </a:endParaRPr>
          </a:p>
        </p:txBody>
      </p:sp>
      <p:sp>
        <p:nvSpPr>
          <p:cNvPr id="11" name="Rectangle 2">
            <a:extLst>
              <a:ext uri="{FF2B5EF4-FFF2-40B4-BE49-F238E27FC236}">
                <a16:creationId xmlns:a16="http://schemas.microsoft.com/office/drawing/2014/main" id="{2E90D17C-0FD9-4B4A-82A4-6568C92295C9}"/>
              </a:ext>
            </a:extLst>
          </p:cNvPr>
          <p:cNvSpPr>
            <a:spLocks noGrp="1" noChangeArrowheads="1"/>
          </p:cNvSpPr>
          <p:nvPr>
            <p:ph type="title"/>
          </p:nvPr>
        </p:nvSpPr>
        <p:spPr>
          <a:xfrm>
            <a:off x="457200" y="0"/>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帳簿記載例（１）</a:t>
            </a:r>
          </a:p>
        </p:txBody>
      </p:sp>
      <p:sp>
        <p:nvSpPr>
          <p:cNvPr id="12" name="テキスト ボックス 11">
            <a:extLst>
              <a:ext uri="{FF2B5EF4-FFF2-40B4-BE49-F238E27FC236}">
                <a16:creationId xmlns:a16="http://schemas.microsoft.com/office/drawing/2014/main" id="{5CB39A82-C64D-457E-B1BB-4E19FE182F3E}"/>
              </a:ext>
            </a:extLst>
          </p:cNvPr>
          <p:cNvSpPr txBox="1"/>
          <p:nvPr/>
        </p:nvSpPr>
        <p:spPr>
          <a:xfrm>
            <a:off x="6875463" y="725488"/>
            <a:ext cx="2160587" cy="400050"/>
          </a:xfrm>
          <a:prstGeom prst="rect">
            <a:avLst/>
          </a:prstGeom>
          <a:noFill/>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麻薬診療施設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652FFE-DE9E-4292-8D8D-5BFAC87327F3}"/>
              </a:ext>
            </a:extLst>
          </p:cNvPr>
          <p:cNvGraphicFramePr>
            <a:graphicFrameLocks noGrp="1"/>
          </p:cNvGraphicFramePr>
          <p:nvPr>
            <p:extLst>
              <p:ext uri="{D42A27DB-BD31-4B8C-83A1-F6EECF244321}">
                <p14:modId xmlns:p14="http://schemas.microsoft.com/office/powerpoint/2010/main" val="3173335430"/>
              </p:ext>
            </p:extLst>
          </p:nvPr>
        </p:nvGraphicFramePr>
        <p:xfrm>
          <a:off x="250825" y="1230313"/>
          <a:ext cx="8569325" cy="283527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43">
                <a:tc>
                  <a:txBody>
                    <a:bodyPr/>
                    <a:lstStyle/>
                    <a:p>
                      <a:pPr algn="ctr"/>
                      <a:r>
                        <a:rPr kumimoji="1" lang="ja-JP" altLang="en-US" sz="1800" dirty="0">
                          <a:latin typeface="+mj-ea"/>
                          <a:ea typeface="+mj-ea"/>
                        </a:rPr>
                        <a:t>日付</a:t>
                      </a:r>
                    </a:p>
                  </a:txBody>
                  <a:tcPr marL="91453" marR="91453" marT="45733" marB="45733"/>
                </a:tc>
                <a:tc>
                  <a:txBody>
                    <a:bodyPr/>
                    <a:lstStyle/>
                    <a:p>
                      <a:pPr algn="ctr"/>
                      <a:r>
                        <a:rPr kumimoji="1" lang="ja-JP" altLang="en-US" sz="1800" dirty="0">
                          <a:latin typeface="+mj-ea"/>
                          <a:ea typeface="+mj-ea"/>
                        </a:rPr>
                        <a:t>受入</a:t>
                      </a:r>
                    </a:p>
                  </a:txBody>
                  <a:tcPr marL="91453" marR="91453" marT="45733" marB="45733"/>
                </a:tc>
                <a:tc>
                  <a:txBody>
                    <a:bodyPr/>
                    <a:lstStyle/>
                    <a:p>
                      <a:pPr algn="ctr"/>
                      <a:r>
                        <a:rPr kumimoji="1" lang="ja-JP" altLang="en-US" sz="1800" dirty="0">
                          <a:latin typeface="+mj-ea"/>
                          <a:ea typeface="+mj-ea"/>
                        </a:rPr>
                        <a:t>払出</a:t>
                      </a:r>
                    </a:p>
                  </a:txBody>
                  <a:tcPr marL="91453" marR="91453" marT="45733" marB="45733"/>
                </a:tc>
                <a:tc>
                  <a:txBody>
                    <a:bodyPr/>
                    <a:lstStyle/>
                    <a:p>
                      <a:pPr algn="ctr"/>
                      <a:r>
                        <a:rPr kumimoji="1" lang="ja-JP" altLang="en-US" sz="1800" dirty="0">
                          <a:latin typeface="+mj-ea"/>
                          <a:ea typeface="+mj-ea"/>
                        </a:rPr>
                        <a:t>在庫量</a:t>
                      </a:r>
                    </a:p>
                  </a:txBody>
                  <a:tcPr marL="91453" marR="91453" marT="45733" marB="45733"/>
                </a:tc>
                <a:tc>
                  <a:txBody>
                    <a:bodyPr/>
                    <a:lstStyle/>
                    <a:p>
                      <a:pPr algn="ctr"/>
                      <a:r>
                        <a:rPr kumimoji="1" lang="ja-JP" altLang="en-US" sz="1800" dirty="0">
                          <a:latin typeface="+mj-ea"/>
                          <a:ea typeface="+mj-ea"/>
                        </a:rPr>
                        <a:t>備考</a:t>
                      </a:r>
                    </a:p>
                  </a:txBody>
                  <a:tcPr marL="91453" marR="91453" marT="45733" marB="45733"/>
                </a:tc>
                <a:extLst>
                  <a:ext uri="{0D108BD9-81ED-4DB2-BD59-A6C34878D82A}">
                    <a16:rowId xmlns:a16="http://schemas.microsoft.com/office/drawing/2014/main" val="10000"/>
                  </a:ext>
                </a:extLst>
              </a:tr>
              <a:tr h="365843">
                <a:tc>
                  <a:txBody>
                    <a:bodyPr/>
                    <a:lstStyle/>
                    <a:p>
                      <a:pPr algn="ctr"/>
                      <a:r>
                        <a:rPr kumimoji="1" lang="ja-JP" altLang="en-US" sz="1800" dirty="0">
                          <a:latin typeface="+mj-ea"/>
                          <a:ea typeface="+mj-ea"/>
                        </a:rPr>
                        <a:t>９月</a:t>
                      </a:r>
                      <a:r>
                        <a:rPr kumimoji="1" lang="en-US" altLang="ja-JP" sz="1800" dirty="0">
                          <a:latin typeface="+mj-ea"/>
                          <a:ea typeface="+mj-ea"/>
                        </a:rPr>
                        <a:t>30</a:t>
                      </a:r>
                      <a:r>
                        <a:rPr kumimoji="1" lang="ja-JP" altLang="en-US" sz="1800" dirty="0">
                          <a:latin typeface="+mj-ea"/>
                          <a:ea typeface="+mj-ea"/>
                        </a:rPr>
                        <a:t>日</a:t>
                      </a:r>
                      <a:endParaRPr kumimoji="1" lang="en-US" altLang="ja-JP"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２</a:t>
                      </a: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在庫確認　□□</a:t>
                      </a:r>
                    </a:p>
                  </a:txBody>
                  <a:tcPr marL="91453" marR="91453" marT="45733" marB="45733"/>
                </a:tc>
                <a:extLst>
                  <a:ext uri="{0D108BD9-81ED-4DB2-BD59-A6C34878D82A}">
                    <a16:rowId xmlns:a16="http://schemas.microsoft.com/office/drawing/2014/main" val="10001"/>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10</a:t>
                      </a:r>
                      <a:r>
                        <a:rPr kumimoji="1" lang="ja-JP" altLang="en-US" sz="1800" dirty="0">
                          <a:latin typeface="+mj-ea"/>
                          <a:ea typeface="+mj-ea"/>
                        </a:rPr>
                        <a:t>日</a:t>
                      </a:r>
                      <a:endParaRPr kumimoji="1" lang="en-US" altLang="ja-JP" sz="1800" dirty="0">
                        <a:latin typeface="+mj-ea"/>
                        <a:ea typeface="+mj-ea"/>
                      </a:endParaRPr>
                    </a:p>
                  </a:txBody>
                  <a:tcPr marL="91453" marR="91453" marT="45733" marB="45733"/>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en-US" altLang="ja-JP" sz="1800" dirty="0">
                          <a:latin typeface="+mj-ea"/>
                          <a:ea typeface="+mj-ea"/>
                        </a:rPr>
                        <a:t>12</a:t>
                      </a:r>
                      <a:endParaRPr kumimoji="1" lang="ja-JP" altLang="en-US" sz="1800" dirty="0">
                        <a:latin typeface="+mj-ea"/>
                        <a:ea typeface="+mj-ea"/>
                      </a:endParaRP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　△△支店から購入　</a:t>
                      </a:r>
                      <a:r>
                        <a:rPr kumimoji="1" lang="en-US" altLang="ja-JP" sz="1600" dirty="0">
                          <a:latin typeface="+mj-ea"/>
                          <a:ea typeface="+mj-ea"/>
                        </a:rPr>
                        <a:t>lot.4321</a:t>
                      </a:r>
                      <a:r>
                        <a:rPr kumimoji="1" lang="ja-JP" altLang="en-US" sz="1600" dirty="0">
                          <a:latin typeface="+mj-ea"/>
                          <a:ea typeface="+mj-ea"/>
                        </a:rPr>
                        <a:t>～</a:t>
                      </a:r>
                      <a:r>
                        <a:rPr kumimoji="1" lang="en-US" altLang="ja-JP" sz="1600" dirty="0">
                          <a:latin typeface="+mj-ea"/>
                          <a:ea typeface="+mj-ea"/>
                        </a:rPr>
                        <a:t>4330</a:t>
                      </a:r>
                    </a:p>
                  </a:txBody>
                  <a:tcPr marL="91453" marR="91453" marT="45733" marB="45733"/>
                </a:tc>
                <a:extLst>
                  <a:ext uri="{0D108BD9-81ED-4DB2-BD59-A6C34878D82A}">
                    <a16:rowId xmlns:a16="http://schemas.microsoft.com/office/drawing/2014/main" val="10002"/>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12</a:t>
                      </a:r>
                      <a:r>
                        <a:rPr kumimoji="1" lang="ja-JP" altLang="en-US" sz="1800" dirty="0">
                          <a:latin typeface="+mj-ea"/>
                          <a:ea typeface="+mj-ea"/>
                        </a:rPr>
                        <a:t>日</a:t>
                      </a: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１</a:t>
                      </a:r>
                    </a:p>
                  </a:txBody>
                  <a:tcPr marL="91453" marR="91453" marT="45733" marB="45733"/>
                </a:tc>
                <a:tc>
                  <a:txBody>
                    <a:bodyPr/>
                    <a:lstStyle/>
                    <a:p>
                      <a:pPr algn="ctr"/>
                      <a:r>
                        <a:rPr kumimoji="1" lang="en-US" altLang="ja-JP" sz="1800" dirty="0">
                          <a:latin typeface="+mj-ea"/>
                          <a:ea typeface="+mj-ea"/>
                        </a:rPr>
                        <a:t>11</a:t>
                      </a: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□□動物実験で使用　</a:t>
                      </a:r>
                      <a:r>
                        <a:rPr kumimoji="1" lang="en-US" altLang="ja-JP" sz="1800" dirty="0">
                          <a:latin typeface="+mj-ea"/>
                          <a:ea typeface="+mj-ea"/>
                        </a:rPr>
                        <a:t>lot.4321</a:t>
                      </a:r>
                      <a:endParaRPr kumimoji="1" lang="ja-JP" altLang="en-US" sz="1800" dirty="0">
                        <a:latin typeface="+mj-ea"/>
                        <a:ea typeface="+mj-ea"/>
                      </a:endParaRPr>
                    </a:p>
                  </a:txBody>
                  <a:tcPr marL="91453" marR="91453" marT="45733" marB="45733"/>
                </a:tc>
                <a:extLst>
                  <a:ext uri="{0D108BD9-81ED-4DB2-BD59-A6C34878D82A}">
                    <a16:rowId xmlns:a16="http://schemas.microsoft.com/office/drawing/2014/main" val="10003"/>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31</a:t>
                      </a:r>
                      <a:r>
                        <a:rPr kumimoji="1" lang="ja-JP" altLang="en-US" sz="1800" dirty="0">
                          <a:latin typeface="+mj-ea"/>
                          <a:ea typeface="+mj-ea"/>
                        </a:rPr>
                        <a:t>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endParaRPr kumimoji="1" lang="ja-JP" altLang="en-US" sz="1800" dirty="0">
                        <a:latin typeface="+mj-ea"/>
                        <a:ea typeface="+mj-ea"/>
                      </a:endParaRPr>
                    </a:p>
                  </a:txBody>
                  <a:tcPr marL="91453" marR="91453" marT="45733" marB="45733" anchor="ctr"/>
                </a:tc>
                <a:tc>
                  <a:txBody>
                    <a:bodyPr/>
                    <a:lstStyle/>
                    <a:p>
                      <a:pPr algn="ctr"/>
                      <a:r>
                        <a:rPr kumimoji="1" lang="en-US" altLang="ja-JP" sz="1800" dirty="0">
                          <a:latin typeface="+mj-ea"/>
                          <a:ea typeface="+mj-ea"/>
                        </a:rPr>
                        <a:t>11</a:t>
                      </a:r>
                      <a:endParaRPr kumimoji="1" lang="ja-JP" altLang="en-US" sz="1800" dirty="0">
                        <a:latin typeface="+mj-ea"/>
                        <a:ea typeface="+mj-ea"/>
                      </a:endParaRPr>
                    </a:p>
                  </a:txBody>
                  <a:tcPr marL="91453" marR="91453" marT="45733" marB="45733" anchor="ctr"/>
                </a:tc>
                <a:tc>
                  <a:txBody>
                    <a:bodyPr/>
                    <a:lstStyle/>
                    <a:p>
                      <a:pPr algn="ctr"/>
                      <a:r>
                        <a:rPr kumimoji="1" lang="ja-JP" altLang="en-US" sz="1800" dirty="0">
                          <a:latin typeface="+mj-ea"/>
                          <a:ea typeface="+mj-ea"/>
                        </a:rPr>
                        <a:t>在庫確認　□□</a:t>
                      </a:r>
                    </a:p>
                  </a:txBody>
                  <a:tcPr marL="91453" marR="91453" marT="45733" marB="45733" anchor="ctr"/>
                </a:tc>
                <a:extLst>
                  <a:ext uri="{0D108BD9-81ED-4DB2-BD59-A6C34878D82A}">
                    <a16:rowId xmlns:a16="http://schemas.microsoft.com/office/drawing/2014/main" val="10004"/>
                  </a:ext>
                </a:extLst>
              </a:tr>
              <a:tr h="640219">
                <a:tc>
                  <a:txBody>
                    <a:bodyPr/>
                    <a:lstStyle/>
                    <a:p>
                      <a:pPr algn="ctr"/>
                      <a:r>
                        <a:rPr kumimoji="1" lang="en-US" altLang="ja-JP" sz="1800" dirty="0">
                          <a:latin typeface="+mj-ea"/>
                          <a:ea typeface="+mj-ea"/>
                        </a:rPr>
                        <a:t>11</a:t>
                      </a:r>
                      <a:r>
                        <a:rPr kumimoji="1" lang="ja-JP" altLang="en-US" sz="1800" dirty="0">
                          <a:latin typeface="+mj-ea"/>
                          <a:ea typeface="+mj-ea"/>
                        </a:rPr>
                        <a:t>月２日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２</a:t>
                      </a:r>
                    </a:p>
                  </a:txBody>
                  <a:tcPr marL="91453" marR="91453" marT="45733" marB="45733" anchor="ctr"/>
                </a:tc>
                <a:tc>
                  <a:txBody>
                    <a:bodyPr/>
                    <a:lstStyle/>
                    <a:p>
                      <a:pPr algn="ctr"/>
                      <a:r>
                        <a:rPr kumimoji="1" lang="ja-JP" altLang="en-US" sz="1800" dirty="0">
                          <a:latin typeface="+mj-ea"/>
                          <a:ea typeface="+mj-ea"/>
                        </a:rPr>
                        <a:t>９</a:t>
                      </a:r>
                    </a:p>
                  </a:txBody>
                  <a:tcPr marL="91453" marR="91453" marT="45733" marB="45733" anchor="ctr"/>
                </a:tc>
                <a:tc>
                  <a:txBody>
                    <a:bodyPr/>
                    <a:lstStyle/>
                    <a:p>
                      <a:pPr algn="ctr"/>
                      <a:r>
                        <a:rPr kumimoji="1" lang="ja-JP" altLang="en-US" sz="1800" dirty="0">
                          <a:latin typeface="+mj-ea"/>
                          <a:ea typeface="+mj-ea"/>
                        </a:rPr>
                        <a:t>陳旧化のため麻薬廃棄届により廃棄</a:t>
                      </a:r>
                      <a:endParaRPr kumimoji="1" lang="en-US" altLang="ja-JP" sz="1800" dirty="0">
                        <a:latin typeface="+mj-ea"/>
                        <a:ea typeface="+mj-ea"/>
                      </a:endParaRPr>
                    </a:p>
                    <a:p>
                      <a:pPr algn="ctr"/>
                      <a:r>
                        <a:rPr kumimoji="1" lang="ja-JP" altLang="en-US" sz="1800" dirty="0">
                          <a:latin typeface="+mj-ea"/>
                          <a:ea typeface="+mj-ea"/>
                        </a:rPr>
                        <a:t>立会　薬務課　■■　　　　　●●</a:t>
                      </a:r>
                    </a:p>
                  </a:txBody>
                  <a:tcPr marL="91453" marR="91453" marT="45733" marB="45733" anchor="ctr"/>
                </a:tc>
                <a:extLst>
                  <a:ext uri="{0D108BD9-81ED-4DB2-BD59-A6C34878D82A}">
                    <a16:rowId xmlns:a16="http://schemas.microsoft.com/office/drawing/2014/main" val="10005"/>
                  </a:ext>
                </a:extLst>
              </a:tr>
              <a:tr h="365843">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14</a:t>
                      </a:r>
                      <a:r>
                        <a:rPr kumimoji="1" lang="ja-JP" altLang="en-US" sz="1800" dirty="0">
                          <a:latin typeface="+mj-ea"/>
                          <a:ea typeface="+mj-ea"/>
                        </a:rPr>
                        <a:t>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１</a:t>
                      </a: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８</a:t>
                      </a: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分割使用のため別口座へ　</a:t>
                      </a:r>
                      <a:r>
                        <a:rPr kumimoji="1" lang="en-US" altLang="ja-JP" sz="1800" dirty="0">
                          <a:latin typeface="+mj-ea"/>
                          <a:ea typeface="+mj-ea"/>
                        </a:rPr>
                        <a:t>lot.4322</a:t>
                      </a:r>
                    </a:p>
                  </a:txBody>
                  <a:tcPr marL="91453" marR="91453" marT="45733" marB="45733" anchor="ctr"/>
                </a:tc>
                <a:extLst>
                  <a:ext uri="{0D108BD9-81ED-4DB2-BD59-A6C34878D82A}">
                    <a16:rowId xmlns:a16="http://schemas.microsoft.com/office/drawing/2014/main" val="10006"/>
                  </a:ext>
                </a:extLst>
              </a:tr>
            </a:tbl>
          </a:graphicData>
        </a:graphic>
      </p:graphicFrame>
      <p:sp>
        <p:nvSpPr>
          <p:cNvPr id="14389" name="テキスト ボックス 6">
            <a:extLst>
              <a:ext uri="{FF2B5EF4-FFF2-40B4-BE49-F238E27FC236}">
                <a16:creationId xmlns:a16="http://schemas.microsoft.com/office/drawing/2014/main" id="{F59A9A31-EAB5-4BD1-9A39-F616664BCF33}"/>
              </a:ext>
            </a:extLst>
          </p:cNvPr>
          <p:cNvSpPr txBox="1">
            <a:spLocks noChangeArrowheads="1"/>
          </p:cNvSpPr>
          <p:nvPr/>
        </p:nvSpPr>
        <p:spPr bwMode="auto">
          <a:xfrm>
            <a:off x="7524750" y="27082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0" name="テキスト ボックス 6">
            <a:extLst>
              <a:ext uri="{FF2B5EF4-FFF2-40B4-BE49-F238E27FC236}">
                <a16:creationId xmlns:a16="http://schemas.microsoft.com/office/drawing/2014/main" id="{E7CACEFF-1D3C-4CF5-B5A5-F4170339DA03}"/>
              </a:ext>
            </a:extLst>
          </p:cNvPr>
          <p:cNvSpPr txBox="1">
            <a:spLocks noChangeArrowheads="1"/>
          </p:cNvSpPr>
          <p:nvPr/>
        </p:nvSpPr>
        <p:spPr bwMode="auto">
          <a:xfrm>
            <a:off x="73263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1" name="テキスト ボックス 6">
            <a:extLst>
              <a:ext uri="{FF2B5EF4-FFF2-40B4-BE49-F238E27FC236}">
                <a16:creationId xmlns:a16="http://schemas.microsoft.com/office/drawing/2014/main" id="{3673CDB9-6556-442E-A0CA-B2345089FA87}"/>
              </a:ext>
            </a:extLst>
          </p:cNvPr>
          <p:cNvSpPr txBox="1">
            <a:spLocks noChangeArrowheads="1"/>
          </p:cNvSpPr>
          <p:nvPr/>
        </p:nvSpPr>
        <p:spPr bwMode="auto">
          <a:xfrm>
            <a:off x="84058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0FFDBFD4-A248-462A-9655-C84A42322BFA}"/>
              </a:ext>
            </a:extLst>
          </p:cNvPr>
          <p:cNvSpPr txBox="1"/>
          <p:nvPr/>
        </p:nvSpPr>
        <p:spPr>
          <a:xfrm>
            <a:off x="539750" y="836613"/>
            <a:ext cx="8064500"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品名：ケタラール筋注用</a:t>
            </a:r>
            <a:r>
              <a:rPr lang="en-US" altLang="ja-JP" sz="2000" dirty="0">
                <a:solidFill>
                  <a:prstClr val="black"/>
                </a:solidFill>
                <a:latin typeface="+mj-ea"/>
                <a:ea typeface="+mj-ea"/>
              </a:rPr>
              <a:t>500mg</a:t>
            </a:r>
            <a:r>
              <a:rPr lang="ja-JP" altLang="en-US" sz="2000" dirty="0">
                <a:solidFill>
                  <a:prstClr val="black"/>
                </a:solidFill>
                <a:latin typeface="+mj-ea"/>
                <a:ea typeface="+mj-ea"/>
              </a:rPr>
              <a:t>（</a:t>
            </a:r>
            <a:r>
              <a:rPr lang="en-US" altLang="ja-JP" sz="2000" dirty="0">
                <a:solidFill>
                  <a:prstClr val="black"/>
                </a:solidFill>
                <a:latin typeface="+mj-ea"/>
                <a:ea typeface="+mj-ea"/>
              </a:rPr>
              <a:t>10mL</a:t>
            </a:r>
            <a:r>
              <a:rPr lang="ja-JP" altLang="en-US" sz="2000" dirty="0">
                <a:solidFill>
                  <a:prstClr val="black"/>
                </a:solidFill>
                <a:latin typeface="+mj-ea"/>
                <a:ea typeface="+mj-ea"/>
              </a:rPr>
              <a:t>）　　単位：</a:t>
            </a:r>
            <a:r>
              <a:rPr lang="en-US" altLang="ja-JP" sz="2000" dirty="0">
                <a:solidFill>
                  <a:prstClr val="black"/>
                </a:solidFill>
                <a:latin typeface="+mj-ea"/>
                <a:ea typeface="+mj-ea"/>
              </a:rPr>
              <a:t>V</a:t>
            </a:r>
            <a:r>
              <a:rPr lang="ja-JP" altLang="en-US" sz="2000" dirty="0">
                <a:solidFill>
                  <a:prstClr val="black"/>
                </a:solidFill>
                <a:latin typeface="+mj-ea"/>
                <a:ea typeface="+mj-ea"/>
              </a:rPr>
              <a:t>　</a:t>
            </a:r>
          </a:p>
        </p:txBody>
      </p:sp>
      <p:sp>
        <p:nvSpPr>
          <p:cNvPr id="9" name="スライド番号プレースホルダ 8">
            <a:extLst>
              <a:ext uri="{FF2B5EF4-FFF2-40B4-BE49-F238E27FC236}">
                <a16:creationId xmlns:a16="http://schemas.microsoft.com/office/drawing/2014/main" id="{9FEED691-28B7-4EE9-803E-B53B44F5CD68}"/>
              </a:ext>
            </a:extLst>
          </p:cNvPr>
          <p:cNvSpPr>
            <a:spLocks noGrp="1"/>
          </p:cNvSpPr>
          <p:nvPr>
            <p:ph type="sldNum" sz="quarter" idx="12"/>
          </p:nvPr>
        </p:nvSpPr>
        <p:spPr>
          <a:xfrm>
            <a:off x="7924800" y="6519863"/>
            <a:ext cx="762000" cy="365125"/>
          </a:xfrm>
        </p:spPr>
        <p:txBody>
          <a:bodyPr/>
          <a:lstStyle/>
          <a:p>
            <a:pPr>
              <a:defRPr/>
            </a:pPr>
            <a:fld id="{571386FA-38DF-45C4-B887-9AD46361CDC3}" type="slidenum">
              <a:rPr lang="en-US" altLang="ja-JP">
                <a:solidFill>
                  <a:srgbClr val="464653">
                    <a:shade val="90000"/>
                  </a:srgbClr>
                </a:solidFill>
                <a:latin typeface="+mn-ea"/>
                <a:ea typeface="+mn-ea"/>
              </a:rPr>
              <a:pPr>
                <a:defRPr/>
              </a:pPr>
              <a:t>14</a:t>
            </a:fld>
            <a:endParaRPr lang="en-US" altLang="ja-JP">
              <a:solidFill>
                <a:srgbClr val="464653">
                  <a:shade val="90000"/>
                </a:srgbClr>
              </a:solidFill>
              <a:latin typeface="+mn-ea"/>
              <a:ea typeface="+mn-ea"/>
            </a:endParaRPr>
          </a:p>
        </p:txBody>
      </p:sp>
      <p:sp>
        <p:nvSpPr>
          <p:cNvPr id="10" name="テキスト ボックス 9">
            <a:extLst>
              <a:ext uri="{FF2B5EF4-FFF2-40B4-BE49-F238E27FC236}">
                <a16:creationId xmlns:a16="http://schemas.microsoft.com/office/drawing/2014/main" id="{5FB71BC3-CA15-40F7-995F-8F0379EE204B}"/>
              </a:ext>
            </a:extLst>
          </p:cNvPr>
          <p:cNvSpPr txBox="1"/>
          <p:nvPr/>
        </p:nvSpPr>
        <p:spPr>
          <a:xfrm>
            <a:off x="539750" y="4591050"/>
            <a:ext cx="8064500"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品名；ケタラール筋注用</a:t>
            </a:r>
            <a:r>
              <a:rPr lang="en-US" altLang="ja-JP" sz="2000" dirty="0">
                <a:solidFill>
                  <a:prstClr val="black"/>
                </a:solidFill>
                <a:latin typeface="+mj-ea"/>
                <a:ea typeface="+mj-ea"/>
              </a:rPr>
              <a:t>500mg</a:t>
            </a:r>
            <a:r>
              <a:rPr lang="ja-JP" altLang="en-US" sz="2000" dirty="0">
                <a:solidFill>
                  <a:prstClr val="black"/>
                </a:solidFill>
                <a:latin typeface="+mj-ea"/>
                <a:ea typeface="+mj-ea"/>
              </a:rPr>
              <a:t>　　単位：</a:t>
            </a:r>
            <a:r>
              <a:rPr lang="en-US" altLang="ja-JP" sz="2000" dirty="0">
                <a:solidFill>
                  <a:prstClr val="black"/>
                </a:solidFill>
                <a:latin typeface="+mj-ea"/>
                <a:ea typeface="+mj-ea"/>
              </a:rPr>
              <a:t>mL</a:t>
            </a:r>
            <a:endParaRPr lang="ja-JP" altLang="en-US" sz="2000" dirty="0">
              <a:solidFill>
                <a:prstClr val="black"/>
              </a:solidFill>
              <a:latin typeface="+mj-ea"/>
              <a:ea typeface="+mj-ea"/>
            </a:endParaRPr>
          </a:p>
        </p:txBody>
      </p:sp>
      <p:graphicFrame>
        <p:nvGraphicFramePr>
          <p:cNvPr id="11" name="表 10">
            <a:extLst>
              <a:ext uri="{FF2B5EF4-FFF2-40B4-BE49-F238E27FC236}">
                <a16:creationId xmlns:a16="http://schemas.microsoft.com/office/drawing/2014/main" id="{23F9D56E-E507-455D-841C-CD00C2D2CB18}"/>
              </a:ext>
            </a:extLst>
          </p:cNvPr>
          <p:cNvGraphicFramePr>
            <a:graphicFrameLocks noGrp="1"/>
          </p:cNvGraphicFramePr>
          <p:nvPr>
            <p:extLst>
              <p:ext uri="{D42A27DB-BD31-4B8C-83A1-F6EECF244321}">
                <p14:modId xmlns:p14="http://schemas.microsoft.com/office/powerpoint/2010/main" val="3355632275"/>
              </p:ext>
            </p:extLst>
          </p:nvPr>
        </p:nvGraphicFramePr>
        <p:xfrm>
          <a:off x="274638" y="4951413"/>
          <a:ext cx="8569325" cy="164623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33">
                <a:tc>
                  <a:txBody>
                    <a:bodyPr/>
                    <a:lstStyle/>
                    <a:p>
                      <a:pPr algn="ctr"/>
                      <a:r>
                        <a:rPr kumimoji="1" lang="ja-JP" altLang="en-US" sz="1800" dirty="0">
                          <a:latin typeface="+mj-ea"/>
                          <a:ea typeface="+mj-ea"/>
                        </a:rPr>
                        <a:t>日付</a:t>
                      </a:r>
                    </a:p>
                  </a:txBody>
                  <a:tcPr marL="91453" marR="91453" marT="45731" marB="45731"/>
                </a:tc>
                <a:tc>
                  <a:txBody>
                    <a:bodyPr/>
                    <a:lstStyle/>
                    <a:p>
                      <a:pPr algn="ctr"/>
                      <a:r>
                        <a:rPr kumimoji="1" lang="ja-JP" altLang="en-US" sz="1800" dirty="0">
                          <a:latin typeface="+mj-ea"/>
                          <a:ea typeface="+mj-ea"/>
                        </a:rPr>
                        <a:t>受入</a:t>
                      </a:r>
                    </a:p>
                  </a:txBody>
                  <a:tcPr marL="91453" marR="91453" marT="45731" marB="45731"/>
                </a:tc>
                <a:tc>
                  <a:txBody>
                    <a:bodyPr/>
                    <a:lstStyle/>
                    <a:p>
                      <a:pPr algn="ctr"/>
                      <a:r>
                        <a:rPr kumimoji="1" lang="ja-JP" altLang="en-US" sz="1800" dirty="0">
                          <a:latin typeface="+mj-ea"/>
                          <a:ea typeface="+mj-ea"/>
                        </a:rPr>
                        <a:t>払出</a:t>
                      </a:r>
                    </a:p>
                  </a:txBody>
                  <a:tcPr marL="91453" marR="91453" marT="45731" marB="45731"/>
                </a:tc>
                <a:tc>
                  <a:txBody>
                    <a:bodyPr/>
                    <a:lstStyle/>
                    <a:p>
                      <a:pPr algn="ctr"/>
                      <a:r>
                        <a:rPr kumimoji="1" lang="ja-JP" altLang="en-US" sz="1800" dirty="0">
                          <a:latin typeface="+mj-ea"/>
                          <a:ea typeface="+mj-ea"/>
                        </a:rPr>
                        <a:t>在庫量</a:t>
                      </a:r>
                    </a:p>
                  </a:txBody>
                  <a:tcPr marL="91453" marR="91453" marT="45731" marB="45731"/>
                </a:tc>
                <a:tc>
                  <a:txBody>
                    <a:bodyPr/>
                    <a:lstStyle/>
                    <a:p>
                      <a:pPr algn="ctr"/>
                      <a:r>
                        <a:rPr kumimoji="1" lang="ja-JP" altLang="en-US" sz="1800" dirty="0">
                          <a:latin typeface="+mj-ea"/>
                          <a:ea typeface="+mj-ea"/>
                        </a:rPr>
                        <a:t>備考</a:t>
                      </a:r>
                    </a:p>
                  </a:txBody>
                  <a:tcPr marL="91453" marR="91453" marT="45731" marB="45731"/>
                </a:tc>
                <a:extLst>
                  <a:ext uri="{0D108BD9-81ED-4DB2-BD59-A6C34878D82A}">
                    <a16:rowId xmlns:a16="http://schemas.microsoft.com/office/drawing/2014/main" val="10000"/>
                  </a:ext>
                </a:extLst>
              </a:tr>
              <a:tr h="365833">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14</a:t>
                      </a:r>
                      <a:r>
                        <a:rPr kumimoji="1" lang="ja-JP" altLang="en-US" sz="1800" dirty="0">
                          <a:latin typeface="+mj-ea"/>
                          <a:ea typeface="+mj-ea"/>
                        </a:rPr>
                        <a:t>日</a:t>
                      </a:r>
                      <a:endParaRPr kumimoji="1" lang="en-US" altLang="ja-JP" sz="1800" dirty="0">
                        <a:latin typeface="+mj-ea"/>
                        <a:ea typeface="+mj-ea"/>
                      </a:endParaRPr>
                    </a:p>
                  </a:txBody>
                  <a:tcPr marL="91453" marR="91453" marT="45731" marB="45731"/>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1" marB="45731"/>
                </a:tc>
                <a:tc>
                  <a:txBody>
                    <a:bodyPr/>
                    <a:lstStyle/>
                    <a:p>
                      <a:pPr algn="ctr"/>
                      <a:endParaRPr kumimoji="1" lang="ja-JP" altLang="en-US" sz="1800" dirty="0">
                        <a:latin typeface="+mj-ea"/>
                        <a:ea typeface="+mj-ea"/>
                      </a:endParaRPr>
                    </a:p>
                  </a:txBody>
                  <a:tcPr marL="91453" marR="91453" marT="45731" marB="45731"/>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分割使用のため転記　</a:t>
                      </a:r>
                      <a:r>
                        <a:rPr kumimoji="1" lang="en-US" altLang="ja-JP" sz="1800" dirty="0">
                          <a:latin typeface="+mj-ea"/>
                          <a:ea typeface="+mj-ea"/>
                        </a:rPr>
                        <a:t>lot.4322</a:t>
                      </a:r>
                    </a:p>
                  </a:txBody>
                  <a:tcPr marL="91453" marR="91453" marT="45731" marB="45731"/>
                </a:tc>
                <a:extLst>
                  <a:ext uri="{0D108BD9-81ED-4DB2-BD59-A6C34878D82A}">
                    <a16:rowId xmlns:a16="http://schemas.microsoft.com/office/drawing/2014/main" val="10001"/>
                  </a:ext>
                </a:extLst>
              </a:tr>
              <a:tr h="914571">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15</a:t>
                      </a:r>
                      <a:r>
                        <a:rPr kumimoji="1" lang="ja-JP" altLang="en-US" sz="1800" dirty="0">
                          <a:latin typeface="+mj-ea"/>
                          <a:ea typeface="+mj-ea"/>
                        </a:rPr>
                        <a:t>日</a:t>
                      </a:r>
                    </a:p>
                  </a:txBody>
                  <a:tcPr marL="91453" marR="91453" marT="45731" marB="45731"/>
                </a:tc>
                <a:tc>
                  <a:txBody>
                    <a:bodyPr/>
                    <a:lstStyle/>
                    <a:p>
                      <a:pPr algn="ctr"/>
                      <a:endParaRPr kumimoji="1" lang="ja-JP" altLang="en-US" sz="1800" dirty="0">
                        <a:latin typeface="+mj-ea"/>
                        <a:ea typeface="+mj-ea"/>
                      </a:endParaRPr>
                    </a:p>
                  </a:txBody>
                  <a:tcPr marL="91453" marR="91453" marT="45731" marB="45731"/>
                </a:tc>
                <a:tc>
                  <a:txBody>
                    <a:bodyPr/>
                    <a:lstStyle/>
                    <a:p>
                      <a:pPr algn="ctr"/>
                      <a:r>
                        <a:rPr kumimoji="1" lang="ja-JP" altLang="en-US" sz="1800" dirty="0">
                          <a:latin typeface="+mj-ea"/>
                          <a:ea typeface="+mj-ea"/>
                        </a:rPr>
                        <a:t>３</a:t>
                      </a:r>
                    </a:p>
                  </a:txBody>
                  <a:tcPr marL="91453" marR="91453" marT="45731" marB="45731"/>
                </a:tc>
                <a:tc>
                  <a:txBody>
                    <a:bodyPr/>
                    <a:lstStyle/>
                    <a:p>
                      <a:pPr algn="ctr"/>
                      <a:r>
                        <a:rPr kumimoji="1" lang="ja-JP" altLang="en-US" sz="1800" dirty="0">
                          <a:latin typeface="+mj-ea"/>
                          <a:ea typeface="+mj-ea"/>
                        </a:rPr>
                        <a:t>７</a:t>
                      </a:r>
                    </a:p>
                  </a:txBody>
                  <a:tcPr marL="91453" marR="91453" marT="45731" marB="45731"/>
                </a:tc>
                <a:tc>
                  <a:txBody>
                    <a:bodyPr/>
                    <a:lstStyle/>
                    <a:p>
                      <a:pPr algn="ctr"/>
                      <a:r>
                        <a:rPr kumimoji="1" lang="ja-JP" altLang="en-US" sz="1800" dirty="0">
                          <a:latin typeface="+mj-ea"/>
                          <a:ea typeface="+mj-ea"/>
                        </a:rPr>
                        <a:t>△△動物実験で使用</a:t>
                      </a:r>
                      <a:endParaRPr kumimoji="1" lang="en-US" altLang="ja-JP" sz="1800" dirty="0">
                        <a:latin typeface="+mj-ea"/>
                        <a:ea typeface="+mj-ea"/>
                      </a:endParaRPr>
                    </a:p>
                    <a:p>
                      <a:pPr algn="ctr"/>
                      <a:r>
                        <a:rPr kumimoji="1" lang="ja-JP" altLang="en-US" sz="1800" dirty="0">
                          <a:latin typeface="+mj-ea"/>
                          <a:ea typeface="+mj-ea"/>
                        </a:rPr>
                        <a:t>シリンジに３</a:t>
                      </a:r>
                      <a:r>
                        <a:rPr kumimoji="1" lang="en-US" altLang="ja-JP" sz="1800" dirty="0">
                          <a:latin typeface="+mj-ea"/>
                          <a:ea typeface="+mj-ea"/>
                        </a:rPr>
                        <a:t>mL</a:t>
                      </a:r>
                      <a:r>
                        <a:rPr kumimoji="1" lang="ja-JP" altLang="en-US" sz="1800" dirty="0">
                          <a:latin typeface="+mj-ea"/>
                          <a:ea typeface="+mj-ea"/>
                        </a:rPr>
                        <a:t>充填，２</a:t>
                      </a:r>
                      <a:r>
                        <a:rPr kumimoji="1" lang="en-US" altLang="ja-JP" sz="1800" dirty="0">
                          <a:latin typeface="+mj-ea"/>
                          <a:ea typeface="+mj-ea"/>
                        </a:rPr>
                        <a:t>mL</a:t>
                      </a:r>
                      <a:r>
                        <a:rPr kumimoji="1" lang="ja-JP" altLang="en-US" sz="1800" dirty="0">
                          <a:latin typeface="+mj-ea"/>
                          <a:ea typeface="+mj-ea"/>
                        </a:rPr>
                        <a:t>使用</a:t>
                      </a:r>
                      <a:endParaRPr kumimoji="1" lang="en-US" altLang="ja-JP" sz="1800" dirty="0">
                        <a:latin typeface="+mj-ea"/>
                        <a:ea typeface="+mj-ea"/>
                      </a:endParaRPr>
                    </a:p>
                    <a:p>
                      <a:pPr algn="ctr"/>
                      <a:r>
                        <a:rPr kumimoji="1" lang="ja-JP" altLang="en-US" sz="1800" dirty="0">
                          <a:latin typeface="+mj-ea"/>
                          <a:ea typeface="+mj-ea"/>
                        </a:rPr>
                        <a:t>１</a:t>
                      </a:r>
                      <a:r>
                        <a:rPr kumimoji="1" lang="en-US" altLang="ja-JP" sz="1800" dirty="0">
                          <a:latin typeface="+mj-ea"/>
                          <a:ea typeface="+mj-ea"/>
                        </a:rPr>
                        <a:t>mL</a:t>
                      </a:r>
                      <a:r>
                        <a:rPr kumimoji="1" lang="ja-JP" altLang="en-US" sz="1800" dirty="0">
                          <a:latin typeface="+mj-ea"/>
                          <a:ea typeface="+mj-ea"/>
                        </a:rPr>
                        <a:t>廃棄　立会者　○○</a:t>
                      </a:r>
                    </a:p>
                  </a:txBody>
                  <a:tcPr marL="91453" marR="91453" marT="45731" marB="45731"/>
                </a:tc>
                <a:extLst>
                  <a:ext uri="{0D108BD9-81ED-4DB2-BD59-A6C34878D82A}">
                    <a16:rowId xmlns:a16="http://schemas.microsoft.com/office/drawing/2014/main" val="10002"/>
                  </a:ext>
                </a:extLst>
              </a:tr>
            </a:tbl>
          </a:graphicData>
        </a:graphic>
      </p:graphicFrame>
      <p:sp>
        <p:nvSpPr>
          <p:cNvPr id="14421" name="テキスト ボックス 6">
            <a:extLst>
              <a:ext uri="{FF2B5EF4-FFF2-40B4-BE49-F238E27FC236}">
                <a16:creationId xmlns:a16="http://schemas.microsoft.com/office/drawing/2014/main" id="{D8C868A9-BFC8-4408-BCBF-8FD5E9A5672B}"/>
              </a:ext>
            </a:extLst>
          </p:cNvPr>
          <p:cNvSpPr txBox="1">
            <a:spLocks noChangeArrowheads="1"/>
          </p:cNvSpPr>
          <p:nvPr/>
        </p:nvSpPr>
        <p:spPr bwMode="auto">
          <a:xfrm>
            <a:off x="7972425" y="61880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dirty="0">
                <a:solidFill>
                  <a:srgbClr val="FF0000"/>
                </a:solidFill>
                <a:latin typeface="+mn-ea"/>
                <a:ea typeface="+mn-ea"/>
              </a:rPr>
              <a:t>㊞</a:t>
            </a:r>
          </a:p>
        </p:txBody>
      </p:sp>
      <p:sp>
        <p:nvSpPr>
          <p:cNvPr id="14" name="下矢印 13">
            <a:extLst>
              <a:ext uri="{FF2B5EF4-FFF2-40B4-BE49-F238E27FC236}">
                <a16:creationId xmlns:a16="http://schemas.microsoft.com/office/drawing/2014/main" id="{CE9719FA-98FB-4097-95C3-40C322B981E4}"/>
              </a:ext>
            </a:extLst>
          </p:cNvPr>
          <p:cNvSpPr/>
          <p:nvPr/>
        </p:nvSpPr>
        <p:spPr>
          <a:xfrm>
            <a:off x="4500563" y="4203700"/>
            <a:ext cx="431800" cy="449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mn-ea"/>
            </a:endParaRPr>
          </a:p>
        </p:txBody>
      </p:sp>
      <p:sp>
        <p:nvSpPr>
          <p:cNvPr id="14423" name="テキスト ボックス 6">
            <a:extLst>
              <a:ext uri="{FF2B5EF4-FFF2-40B4-BE49-F238E27FC236}">
                <a16:creationId xmlns:a16="http://schemas.microsoft.com/office/drawing/2014/main" id="{57B57EC2-E797-4151-87A9-FC0DB249A9B0}"/>
              </a:ext>
            </a:extLst>
          </p:cNvPr>
          <p:cNvSpPr txBox="1">
            <a:spLocks noChangeArrowheads="1"/>
          </p:cNvSpPr>
          <p:nvPr/>
        </p:nvSpPr>
        <p:spPr bwMode="auto">
          <a:xfrm>
            <a:off x="7524750" y="1555750"/>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6" name="Rectangle 2">
            <a:extLst>
              <a:ext uri="{FF2B5EF4-FFF2-40B4-BE49-F238E27FC236}">
                <a16:creationId xmlns:a16="http://schemas.microsoft.com/office/drawing/2014/main" id="{FE729298-9A84-4D87-9CA0-8E0CE751C3A7}"/>
              </a:ext>
            </a:extLst>
          </p:cNvPr>
          <p:cNvSpPr>
            <a:spLocks noGrp="1" noChangeArrowheads="1"/>
          </p:cNvSpPr>
          <p:nvPr>
            <p:ph type="title"/>
          </p:nvPr>
        </p:nvSpPr>
        <p:spPr>
          <a:xfrm>
            <a:off x="508000" y="26988"/>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帳簿記載例（２）</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F975765-9573-4C87-B37D-23523682747D}"/>
              </a:ext>
            </a:extLst>
          </p:cNvPr>
          <p:cNvSpPr txBox="1"/>
          <p:nvPr/>
        </p:nvSpPr>
        <p:spPr>
          <a:xfrm>
            <a:off x="179388" y="1484313"/>
            <a:ext cx="8893175" cy="4708525"/>
          </a:xfrm>
          <a:prstGeom prst="rect">
            <a:avLst/>
          </a:prstGeom>
          <a:noFill/>
        </p:spPr>
        <p:txBody>
          <a:bodyPr>
            <a:spAutoFit/>
          </a:bodyPr>
          <a:lstStyle/>
          <a:p>
            <a:pPr eaLnBrk="1" hangingPunct="1">
              <a:lnSpc>
                <a:spcPct val="150000"/>
              </a:lnSpc>
              <a:spcBef>
                <a:spcPts val="600"/>
              </a:spcBef>
              <a:spcAft>
                <a:spcPts val="1200"/>
              </a:spcAft>
              <a:defRPr/>
            </a:pPr>
            <a:r>
              <a:rPr lang="ja-JP" altLang="en-US" sz="3200" dirty="0">
                <a:solidFill>
                  <a:prstClr val="black"/>
                </a:solidFill>
                <a:latin typeface="+mj-ea"/>
                <a:ea typeface="+mj-ea"/>
              </a:rPr>
              <a:t>・ 品名，剤型，規格別に口座を設けて記載する。 </a:t>
            </a:r>
          </a:p>
          <a:p>
            <a:pPr eaLnBrk="1" hangingPunct="1">
              <a:lnSpc>
                <a:spcPct val="150000"/>
              </a:lnSpc>
              <a:spcBef>
                <a:spcPts val="600"/>
              </a:spcBef>
              <a:spcAft>
                <a:spcPts val="1200"/>
              </a:spcAft>
              <a:defRPr/>
            </a:pPr>
            <a:r>
              <a:rPr lang="ja-JP" altLang="en-US" sz="3200" dirty="0">
                <a:solidFill>
                  <a:prstClr val="black"/>
                </a:solidFill>
                <a:latin typeface="+mj-ea"/>
                <a:ea typeface="+mj-ea"/>
              </a:rPr>
              <a:t>・ </a:t>
            </a:r>
            <a:r>
              <a:rPr lang="ja-JP" altLang="en-US" sz="3200" dirty="0">
                <a:solidFill>
                  <a:srgbClr val="FF0000"/>
                </a:solidFill>
                <a:latin typeface="+mj-ea"/>
                <a:ea typeface="+mj-ea"/>
              </a:rPr>
              <a:t>ボールペン等の字が消えないもの</a:t>
            </a:r>
            <a:r>
              <a:rPr lang="ja-JP" altLang="en-US" sz="3200" dirty="0">
                <a:solidFill>
                  <a:prstClr val="black"/>
                </a:solidFill>
                <a:latin typeface="+mj-ea"/>
                <a:ea typeface="+mj-ea"/>
              </a:rPr>
              <a:t>を用いる。 </a:t>
            </a:r>
          </a:p>
          <a:p>
            <a:pPr eaLnBrk="1" hangingPunct="1">
              <a:lnSpc>
                <a:spcPct val="150000"/>
              </a:lnSpc>
              <a:spcBef>
                <a:spcPts val="600"/>
              </a:spcBef>
              <a:spcAft>
                <a:spcPts val="1200"/>
              </a:spcAft>
              <a:defRPr/>
            </a:pPr>
            <a:r>
              <a:rPr lang="ja-JP" altLang="en-US" sz="3200" dirty="0">
                <a:solidFill>
                  <a:prstClr val="black"/>
                </a:solidFill>
                <a:latin typeface="+mj-ea"/>
                <a:ea typeface="+mj-ea"/>
              </a:rPr>
              <a:t>・ 記載は，麻薬の受入れ又は払出しの都度行う。 </a:t>
            </a:r>
          </a:p>
          <a:p>
            <a:pPr eaLnBrk="1" hangingPunct="1">
              <a:lnSpc>
                <a:spcPct val="150000"/>
              </a:lnSpc>
              <a:spcBef>
                <a:spcPts val="600"/>
              </a:spcBef>
              <a:spcAft>
                <a:spcPts val="1200"/>
              </a:spcAft>
              <a:defRPr/>
            </a:pPr>
            <a:r>
              <a:rPr lang="ja-JP" altLang="en-US" sz="3200" dirty="0">
                <a:solidFill>
                  <a:prstClr val="black"/>
                </a:solidFill>
                <a:latin typeface="+mj-ea"/>
                <a:ea typeface="+mj-ea"/>
              </a:rPr>
              <a:t>・ 最終の記載の日から</a:t>
            </a:r>
            <a:r>
              <a:rPr lang="ja-JP" altLang="en-US" sz="3200" dirty="0">
                <a:solidFill>
                  <a:srgbClr val="FF0000"/>
                </a:solidFill>
                <a:latin typeface="+mj-ea"/>
                <a:ea typeface="+mj-ea"/>
              </a:rPr>
              <a:t>２年間保存</a:t>
            </a:r>
            <a:r>
              <a:rPr lang="ja-JP" altLang="en-US" sz="3200" dirty="0">
                <a:solidFill>
                  <a:prstClr val="black"/>
                </a:solidFill>
                <a:latin typeface="+mj-ea"/>
                <a:ea typeface="+mj-ea"/>
              </a:rPr>
              <a:t>する。</a:t>
            </a:r>
            <a:endParaRPr lang="en-US" altLang="ja-JP" sz="3200" dirty="0">
              <a:solidFill>
                <a:prstClr val="black"/>
              </a:solidFill>
              <a:latin typeface="+mj-ea"/>
              <a:ea typeface="+mj-ea"/>
            </a:endParaRPr>
          </a:p>
          <a:p>
            <a:pPr eaLnBrk="1" hangingPunct="1">
              <a:lnSpc>
                <a:spcPct val="150000"/>
              </a:lnSpc>
              <a:spcBef>
                <a:spcPts val="600"/>
              </a:spcBef>
              <a:spcAft>
                <a:spcPts val="1200"/>
              </a:spcAft>
              <a:defRPr/>
            </a:pPr>
            <a:r>
              <a:rPr lang="ja-JP" altLang="en-US" sz="3200" dirty="0">
                <a:solidFill>
                  <a:prstClr val="black"/>
                </a:solidFill>
                <a:latin typeface="+mj-ea"/>
                <a:ea typeface="+mj-ea"/>
              </a:rPr>
              <a:t>・ 定期的に</a:t>
            </a:r>
            <a:r>
              <a:rPr lang="ja-JP" altLang="en-US" sz="3200" dirty="0">
                <a:solidFill>
                  <a:srgbClr val="FF0000"/>
                </a:solidFill>
                <a:latin typeface="+mj-ea"/>
                <a:ea typeface="+mj-ea"/>
              </a:rPr>
              <a:t>在庫数量と帳簿数量を照合</a:t>
            </a:r>
            <a:r>
              <a:rPr lang="ja-JP" altLang="en-US" sz="3200" dirty="0">
                <a:solidFill>
                  <a:prstClr val="black"/>
                </a:solidFill>
                <a:latin typeface="+mj-ea"/>
                <a:ea typeface="+mj-ea"/>
              </a:rPr>
              <a:t>すること。</a:t>
            </a:r>
          </a:p>
        </p:txBody>
      </p:sp>
      <p:sp>
        <p:nvSpPr>
          <p:cNvPr id="4" name="スライド番号プレースホルダ 3">
            <a:extLst>
              <a:ext uri="{FF2B5EF4-FFF2-40B4-BE49-F238E27FC236}">
                <a16:creationId xmlns:a16="http://schemas.microsoft.com/office/drawing/2014/main" id="{C9C1F993-C64C-4E87-BEF4-F832A5F6E219}"/>
              </a:ext>
            </a:extLst>
          </p:cNvPr>
          <p:cNvSpPr>
            <a:spLocks noGrp="1"/>
          </p:cNvSpPr>
          <p:nvPr>
            <p:ph type="sldNum" sz="quarter" idx="12"/>
          </p:nvPr>
        </p:nvSpPr>
        <p:spPr/>
        <p:txBody>
          <a:bodyPr/>
          <a:lstStyle/>
          <a:p>
            <a:pPr>
              <a:defRPr/>
            </a:pPr>
            <a:fld id="{FC5F4886-48F1-416E-86E3-0696EAF9960A}" type="slidenum">
              <a:rPr lang="en-US" altLang="ja-JP">
                <a:solidFill>
                  <a:srgbClr val="464653">
                    <a:shade val="90000"/>
                  </a:srgbClr>
                </a:solidFill>
                <a:latin typeface="+mn-ea"/>
                <a:ea typeface="+mn-ea"/>
              </a:rPr>
              <a:pPr>
                <a:defRPr/>
              </a:pPr>
              <a:t>15</a:t>
            </a:fld>
            <a:endParaRPr lang="en-US" altLang="ja-JP">
              <a:solidFill>
                <a:srgbClr val="464653">
                  <a:shade val="90000"/>
                </a:srgbClr>
              </a:solidFill>
              <a:latin typeface="+mn-ea"/>
              <a:ea typeface="+mn-ea"/>
            </a:endParaRPr>
          </a:p>
        </p:txBody>
      </p:sp>
      <p:sp>
        <p:nvSpPr>
          <p:cNvPr id="6" name="Rectangle 2">
            <a:extLst>
              <a:ext uri="{FF2B5EF4-FFF2-40B4-BE49-F238E27FC236}">
                <a16:creationId xmlns:a16="http://schemas.microsoft.com/office/drawing/2014/main" id="{1CE229C0-591E-4FF6-AF1D-143587377AC4}"/>
              </a:ext>
            </a:extLst>
          </p:cNvPr>
          <p:cNvSpPr>
            <a:spLocks noGrp="1" noChangeArrowheads="1"/>
          </p:cNvSpPr>
          <p:nvPr>
            <p:ph type="title"/>
          </p:nvPr>
        </p:nvSpPr>
        <p:spPr>
          <a:xfrm>
            <a:off x="457200" y="198438"/>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記載注意事項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
            <a:extLst>
              <a:ext uri="{FF2B5EF4-FFF2-40B4-BE49-F238E27FC236}">
                <a16:creationId xmlns:a16="http://schemas.microsoft.com/office/drawing/2014/main" id="{4D8FA77D-EFDF-4698-9535-116E9FD94996}"/>
              </a:ext>
            </a:extLst>
          </p:cNvPr>
          <p:cNvSpPr txBox="1">
            <a:spLocks noChangeArrowheads="1"/>
          </p:cNvSpPr>
          <p:nvPr/>
        </p:nvSpPr>
        <p:spPr bwMode="auto">
          <a:xfrm>
            <a:off x="5364163" y="2276475"/>
            <a:ext cx="3779837"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a:t>
            </a:r>
            <a:r>
              <a:rPr lang="en-US" altLang="ja-JP" sz="2800" dirty="0">
                <a:solidFill>
                  <a:srgbClr val="002060"/>
                </a:solidFill>
                <a:effectLst>
                  <a:outerShdw blurRad="38100" dist="38100" dir="2700000" algn="tl">
                    <a:srgbClr val="000000">
                      <a:alpha val="43137"/>
                    </a:srgbClr>
                  </a:outerShdw>
                </a:effectLst>
                <a:latin typeface="+mn-ea"/>
                <a:ea typeface="+mn-ea"/>
              </a:rPr>
              <a:t>35</a:t>
            </a:r>
            <a:r>
              <a:rPr lang="ja-JP" altLang="en-US" sz="2800" dirty="0">
                <a:solidFill>
                  <a:srgbClr val="002060"/>
                </a:solidFill>
                <a:effectLst>
                  <a:outerShdw blurRad="38100" dist="38100" dir="2700000" algn="tl">
                    <a:srgbClr val="000000">
                      <a:alpha val="43137"/>
                    </a:srgbClr>
                  </a:outerShdw>
                </a:effectLst>
                <a:latin typeface="+mn-ea"/>
                <a:ea typeface="+mn-ea"/>
              </a:rPr>
              <a:t>条第２項</a:t>
            </a:r>
          </a:p>
        </p:txBody>
      </p:sp>
      <p:sp>
        <p:nvSpPr>
          <p:cNvPr id="25602" name="AutoShape 2">
            <a:extLst>
              <a:ext uri="{FF2B5EF4-FFF2-40B4-BE49-F238E27FC236}">
                <a16:creationId xmlns:a16="http://schemas.microsoft.com/office/drawing/2014/main" id="{F669664F-C147-47D9-AC9A-57382BDAC8A0}"/>
              </a:ext>
            </a:extLst>
          </p:cNvPr>
          <p:cNvSpPr>
            <a:spLocks noChangeArrowheads="1"/>
          </p:cNvSpPr>
          <p:nvPr/>
        </p:nvSpPr>
        <p:spPr bwMode="auto">
          <a:xfrm>
            <a:off x="251521" y="2264739"/>
            <a:ext cx="3744416" cy="704850"/>
          </a:xfrm>
          <a:prstGeom prst="roundRect">
            <a:avLst>
              <a:gd name="adj" fmla="val 16667"/>
            </a:avLst>
          </a:prstGeom>
          <a:solidFill>
            <a:srgbClr val="92D050"/>
          </a:solidFill>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wrap="none" anchor="t"/>
          <a:lstStyle/>
          <a:p>
            <a:pPr algn="ctr" eaLnBrk="1" hangingPunct="1">
              <a:defRPr/>
            </a:pPr>
            <a:r>
              <a:rPr lang="ja-JP" altLang="en-US" sz="3200" dirty="0">
                <a:latin typeface="+mj-ea"/>
                <a:ea typeface="+mj-ea"/>
              </a:rPr>
              <a:t>調剤済麻薬廃棄届</a:t>
            </a:r>
          </a:p>
        </p:txBody>
      </p:sp>
      <p:sp>
        <p:nvSpPr>
          <p:cNvPr id="25603" name="Rectangle 3">
            <a:extLst>
              <a:ext uri="{FF2B5EF4-FFF2-40B4-BE49-F238E27FC236}">
                <a16:creationId xmlns:a16="http://schemas.microsoft.com/office/drawing/2014/main" id="{5A2D5E40-FB13-415D-B9BB-FD2E1B0C6D6F}"/>
              </a:ext>
            </a:extLst>
          </p:cNvPr>
          <p:cNvSpPr>
            <a:spLocks noChangeArrowheads="1"/>
          </p:cNvSpPr>
          <p:nvPr/>
        </p:nvSpPr>
        <p:spPr bwMode="auto">
          <a:xfrm>
            <a:off x="767085" y="3219583"/>
            <a:ext cx="7559675" cy="978362"/>
          </a:xfrm>
          <a:prstGeom prst="rect">
            <a:avLst/>
          </a:prstGeom>
          <a:noFill/>
          <a:ln w="76200">
            <a:headEnd/>
            <a:tailEnd/>
          </a:ln>
        </p:spPr>
        <p:style>
          <a:lnRef idx="2">
            <a:schemeClr val="accent3"/>
          </a:lnRef>
          <a:fillRef idx="1">
            <a:schemeClr val="lt1"/>
          </a:fillRef>
          <a:effectRef idx="0">
            <a:schemeClr val="accent3"/>
          </a:effectRef>
          <a:fontRef idx="minor">
            <a:schemeClr val="dk1"/>
          </a:fontRef>
        </p:style>
        <p:txBody>
          <a:bodyPr wrap="none" anchor="ctr"/>
          <a:lstStyle/>
          <a:p>
            <a:pPr eaLnBrk="1" hangingPunct="1">
              <a:defRPr/>
            </a:pPr>
            <a:endParaRPr lang="ja-JP" altLang="en-US">
              <a:latin typeface="+mj-ea"/>
              <a:ea typeface="+mj-ea"/>
            </a:endParaRPr>
          </a:p>
        </p:txBody>
      </p:sp>
      <p:sp>
        <p:nvSpPr>
          <p:cNvPr id="25605" name="Text Box 5">
            <a:extLst>
              <a:ext uri="{FF2B5EF4-FFF2-40B4-BE49-F238E27FC236}">
                <a16:creationId xmlns:a16="http://schemas.microsoft.com/office/drawing/2014/main" id="{42868728-8D29-4D88-B9D7-277F8ACB04EF}"/>
              </a:ext>
            </a:extLst>
          </p:cNvPr>
          <p:cNvSpPr txBox="1">
            <a:spLocks noChangeArrowheads="1"/>
          </p:cNvSpPr>
          <p:nvPr/>
        </p:nvSpPr>
        <p:spPr bwMode="auto">
          <a:xfrm>
            <a:off x="836538" y="3335752"/>
            <a:ext cx="7416800" cy="769937"/>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solidFill>
                  <a:srgbClr val="FF0000"/>
                </a:solidFill>
                <a:latin typeface="+mj-ea"/>
                <a:ea typeface="+mj-ea"/>
              </a:rPr>
              <a:t>調剤された麻薬又は麻薬施用者自らが調剤した麻薬</a:t>
            </a:r>
            <a:r>
              <a:rPr lang="ja-JP" altLang="en-US" sz="2200" dirty="0">
                <a:latin typeface="+mj-ea"/>
                <a:ea typeface="+mj-ea"/>
              </a:rPr>
              <a:t>を廃棄したとき，廃棄した日から</a:t>
            </a:r>
            <a:r>
              <a:rPr lang="ja-JP" altLang="en-US" sz="2200" u="sng" dirty="0">
                <a:solidFill>
                  <a:srgbClr val="FF0000"/>
                </a:solidFill>
                <a:latin typeface="+mj-ea"/>
                <a:ea typeface="+mj-ea"/>
              </a:rPr>
              <a:t>３０日以内</a:t>
            </a:r>
            <a:r>
              <a:rPr lang="ja-JP" altLang="en-US" sz="2200" dirty="0">
                <a:latin typeface="+mj-ea"/>
                <a:ea typeface="+mj-ea"/>
              </a:rPr>
              <a:t>に届け出る。</a:t>
            </a:r>
          </a:p>
        </p:txBody>
      </p:sp>
      <p:sp>
        <p:nvSpPr>
          <p:cNvPr id="228359" name="Rectangle 7">
            <a:extLst>
              <a:ext uri="{FF2B5EF4-FFF2-40B4-BE49-F238E27FC236}">
                <a16:creationId xmlns:a16="http://schemas.microsoft.com/office/drawing/2014/main" id="{64072F3D-3E78-4B2E-944F-2A425147419F}"/>
              </a:ext>
            </a:extLst>
          </p:cNvPr>
          <p:cNvSpPr>
            <a:spLocks noChangeArrowheads="1"/>
          </p:cNvSpPr>
          <p:nvPr/>
        </p:nvSpPr>
        <p:spPr bwMode="auto">
          <a:xfrm>
            <a:off x="323850" y="352425"/>
            <a:ext cx="518477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mj-ea"/>
                <a:ea typeface="+mj-ea"/>
              </a:rPr>
              <a:t>麻薬の廃棄（１）</a:t>
            </a:r>
          </a:p>
        </p:txBody>
      </p:sp>
      <p:sp>
        <p:nvSpPr>
          <p:cNvPr id="228360" name="AutoShape 8">
            <a:extLst>
              <a:ext uri="{FF2B5EF4-FFF2-40B4-BE49-F238E27FC236}">
                <a16:creationId xmlns:a16="http://schemas.microsoft.com/office/drawing/2014/main" id="{3577A0B7-67D5-4D87-96F6-52999903EA01}"/>
              </a:ext>
            </a:extLst>
          </p:cNvPr>
          <p:cNvSpPr>
            <a:spLocks noChangeArrowheads="1"/>
          </p:cNvSpPr>
          <p:nvPr/>
        </p:nvSpPr>
        <p:spPr bwMode="auto">
          <a:xfrm>
            <a:off x="4067944" y="2158002"/>
            <a:ext cx="5005387" cy="865187"/>
          </a:xfrm>
          <a:prstGeom prst="wedgeRoundRectCallout">
            <a:avLst>
              <a:gd name="adj1" fmla="val -40984"/>
              <a:gd name="adj2" fmla="val 81667"/>
              <a:gd name="adj3" fmla="val 16667"/>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000" dirty="0">
                <a:solidFill>
                  <a:srgbClr val="FF0000"/>
                </a:solidFill>
                <a:latin typeface="+mj-ea"/>
                <a:ea typeface="+mj-ea"/>
              </a:rPr>
              <a:t>中止，死亡等により全量施用しなかった麻薬，患者等から返却された麻薬</a:t>
            </a:r>
          </a:p>
        </p:txBody>
      </p:sp>
      <p:sp>
        <p:nvSpPr>
          <p:cNvPr id="25609" name="AutoShape 9">
            <a:extLst>
              <a:ext uri="{FF2B5EF4-FFF2-40B4-BE49-F238E27FC236}">
                <a16:creationId xmlns:a16="http://schemas.microsoft.com/office/drawing/2014/main" id="{A61EA43E-0DE7-4DE4-A344-8206EA619177}"/>
              </a:ext>
            </a:extLst>
          </p:cNvPr>
          <p:cNvSpPr>
            <a:spLocks noChangeArrowheads="1"/>
          </p:cNvSpPr>
          <p:nvPr/>
        </p:nvSpPr>
        <p:spPr bwMode="auto">
          <a:xfrm>
            <a:off x="251521" y="4683145"/>
            <a:ext cx="3096343" cy="691356"/>
          </a:xfrm>
          <a:prstGeom prst="roundRect">
            <a:avLst>
              <a:gd name="adj" fmla="val 16667"/>
            </a:avLst>
          </a:prstGeom>
          <a:solidFill>
            <a:srgbClr val="FF99CC"/>
          </a:solidFill>
          <a:ln>
            <a:solidFill>
              <a:srgbClr val="FF99CC"/>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eaLnBrk="1" hangingPunct="1">
              <a:defRPr/>
            </a:pPr>
            <a:r>
              <a:rPr lang="ja-JP" altLang="en-US" sz="3200" dirty="0">
                <a:latin typeface="+mj-ea"/>
                <a:ea typeface="+mj-ea"/>
              </a:rPr>
              <a:t>施用に伴う消耗</a:t>
            </a:r>
          </a:p>
        </p:txBody>
      </p:sp>
      <p:sp>
        <p:nvSpPr>
          <p:cNvPr id="228364" name="Text Box 12">
            <a:extLst>
              <a:ext uri="{FF2B5EF4-FFF2-40B4-BE49-F238E27FC236}">
                <a16:creationId xmlns:a16="http://schemas.microsoft.com/office/drawing/2014/main" id="{E6E1CF9B-7BDF-4A82-B39E-8A3801A2DA23}"/>
              </a:ext>
            </a:extLst>
          </p:cNvPr>
          <p:cNvSpPr txBox="1">
            <a:spLocks noChangeArrowheads="1"/>
          </p:cNvSpPr>
          <p:nvPr/>
        </p:nvSpPr>
        <p:spPr bwMode="auto">
          <a:xfrm>
            <a:off x="0" y="1139897"/>
            <a:ext cx="9144000"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latin typeface="+mj-ea"/>
                <a:ea typeface="+mj-ea"/>
              </a:rPr>
              <a:t>●</a:t>
            </a:r>
            <a:r>
              <a:rPr lang="ja-JP" altLang="en-US" sz="3200" dirty="0">
                <a:solidFill>
                  <a:srgbClr val="FF0000"/>
                </a:solidFill>
                <a:latin typeface="+mj-ea"/>
                <a:ea typeface="+mj-ea"/>
              </a:rPr>
              <a:t>麻薬管理者等が他の職員立会の下廃棄する場合</a:t>
            </a:r>
          </a:p>
        </p:txBody>
      </p:sp>
      <p:sp>
        <p:nvSpPr>
          <p:cNvPr id="25612" name="Text Box 13">
            <a:extLst>
              <a:ext uri="{FF2B5EF4-FFF2-40B4-BE49-F238E27FC236}">
                <a16:creationId xmlns:a16="http://schemas.microsoft.com/office/drawing/2014/main" id="{3878AF18-7369-4A8F-80CC-2E2837113F4D}"/>
              </a:ext>
            </a:extLst>
          </p:cNvPr>
          <p:cNvSpPr txBox="1">
            <a:spLocks noChangeArrowheads="1"/>
          </p:cNvSpPr>
          <p:nvPr/>
        </p:nvSpPr>
        <p:spPr bwMode="auto">
          <a:xfrm>
            <a:off x="765101" y="5668228"/>
            <a:ext cx="7559675" cy="830997"/>
          </a:xfrm>
          <a:prstGeom prst="rect">
            <a:avLst/>
          </a:prstGeom>
          <a:noFill/>
          <a:ln w="76200">
            <a:solidFill>
              <a:srgbClr val="FF99CC"/>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最小単位の一部を</a:t>
            </a:r>
            <a:r>
              <a:rPr lang="ja-JP" altLang="en-US" sz="2400" dirty="0">
                <a:solidFill>
                  <a:srgbClr val="FF0000"/>
                </a:solidFill>
                <a:latin typeface="+mj-ea"/>
                <a:ea typeface="+mj-ea"/>
              </a:rPr>
              <a:t>施用した残りの麻薬を廃棄する場合</a:t>
            </a:r>
            <a:r>
              <a:rPr lang="ja-JP" altLang="en-US" sz="2400" dirty="0">
                <a:solidFill>
                  <a:srgbClr val="000099"/>
                </a:solidFill>
                <a:latin typeface="+mj-ea"/>
                <a:ea typeface="+mj-ea"/>
              </a:rPr>
              <a:t>（届出不要であるが，帳簿に廃棄の記録を行うこと）</a:t>
            </a:r>
          </a:p>
        </p:txBody>
      </p:sp>
      <p:sp>
        <p:nvSpPr>
          <p:cNvPr id="228366" name="AutoShape 14">
            <a:extLst>
              <a:ext uri="{FF2B5EF4-FFF2-40B4-BE49-F238E27FC236}">
                <a16:creationId xmlns:a16="http://schemas.microsoft.com/office/drawing/2014/main" id="{CEE67999-484D-4748-B769-A0B33D56DED9}"/>
              </a:ext>
            </a:extLst>
          </p:cNvPr>
          <p:cNvSpPr>
            <a:spLocks noChangeArrowheads="1"/>
          </p:cNvSpPr>
          <p:nvPr/>
        </p:nvSpPr>
        <p:spPr bwMode="auto">
          <a:xfrm>
            <a:off x="4067944" y="4541898"/>
            <a:ext cx="3528641" cy="832603"/>
          </a:xfrm>
          <a:prstGeom prst="wedgeRoundRectCallout">
            <a:avLst>
              <a:gd name="adj1" fmla="val -36502"/>
              <a:gd name="adj2" fmla="val 73394"/>
              <a:gd name="adj3" fmla="val 16667"/>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000" dirty="0">
                <a:solidFill>
                  <a:srgbClr val="FF0000"/>
                </a:solidFill>
                <a:latin typeface="+mj-ea"/>
                <a:ea typeface="+mj-ea"/>
              </a:rPr>
              <a:t>半錠施用した残りの麻薬，</a:t>
            </a:r>
          </a:p>
          <a:p>
            <a:pPr algn="ctr" eaLnBrk="1" hangingPunct="1">
              <a:defRPr/>
            </a:pPr>
            <a:r>
              <a:rPr lang="ja-JP" altLang="en-US" sz="2000" dirty="0">
                <a:solidFill>
                  <a:srgbClr val="FF0000"/>
                </a:solidFill>
                <a:latin typeface="+mj-ea"/>
                <a:ea typeface="+mj-ea"/>
              </a:rPr>
              <a:t>アンプル内の施用残液</a:t>
            </a:r>
          </a:p>
        </p:txBody>
      </p:sp>
      <p:cxnSp>
        <p:nvCxnSpPr>
          <p:cNvPr id="5" name="直線コネクタ 4">
            <a:extLst>
              <a:ext uri="{FF2B5EF4-FFF2-40B4-BE49-F238E27FC236}">
                <a16:creationId xmlns:a16="http://schemas.microsoft.com/office/drawing/2014/main" id="{860FB355-A7C3-4528-8209-874E95E2B5D3}"/>
              </a:ext>
            </a:extLst>
          </p:cNvPr>
          <p:cNvCxnSpPr/>
          <p:nvPr/>
        </p:nvCxnSpPr>
        <p:spPr>
          <a:xfrm>
            <a:off x="0" y="1724097"/>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8D4B162-D6A2-4F5A-BF9C-1AD707C8DDA5}"/>
              </a:ext>
            </a:extLst>
          </p:cNvPr>
          <p:cNvCxnSpPr/>
          <p:nvPr/>
        </p:nvCxnSpPr>
        <p:spPr>
          <a:xfrm>
            <a:off x="-3175" y="1182759"/>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7916" name="スライド番号プレースホルダ 16">
            <a:extLst>
              <a:ext uri="{FF2B5EF4-FFF2-40B4-BE49-F238E27FC236}">
                <a16:creationId xmlns:a16="http://schemas.microsoft.com/office/drawing/2014/main" id="{447D2F4A-24D4-43CB-9E6D-A2358F79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2FFC1AE-358C-45AC-86A2-B99ED5963BB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7">
            <a:extLst>
              <a:ext uri="{FF2B5EF4-FFF2-40B4-BE49-F238E27FC236}">
                <a16:creationId xmlns:a16="http://schemas.microsoft.com/office/drawing/2014/main" id="{15A20C23-5793-47AD-94D6-A6E86FB54C33}"/>
              </a:ext>
            </a:extLst>
          </p:cNvPr>
          <p:cNvSpPr txBox="1">
            <a:spLocks noChangeArrowheads="1"/>
          </p:cNvSpPr>
          <p:nvPr/>
        </p:nvSpPr>
        <p:spPr bwMode="auto">
          <a:xfrm>
            <a:off x="5364163" y="1916113"/>
            <a:ext cx="3146425"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麻向法第２９条</a:t>
            </a:r>
          </a:p>
        </p:txBody>
      </p:sp>
      <p:sp>
        <p:nvSpPr>
          <p:cNvPr id="26626" name="AutoShape 2">
            <a:extLst>
              <a:ext uri="{FF2B5EF4-FFF2-40B4-BE49-F238E27FC236}">
                <a16:creationId xmlns:a16="http://schemas.microsoft.com/office/drawing/2014/main" id="{0B6F4725-7114-49EB-A2A2-B7F0B76E2D09}"/>
              </a:ext>
            </a:extLst>
          </p:cNvPr>
          <p:cNvSpPr>
            <a:spLocks noChangeArrowheads="1"/>
          </p:cNvSpPr>
          <p:nvPr/>
        </p:nvSpPr>
        <p:spPr bwMode="auto">
          <a:xfrm>
            <a:off x="633412" y="1879599"/>
            <a:ext cx="2520950" cy="776289"/>
          </a:xfrm>
          <a:prstGeom prst="roundRect">
            <a:avLst>
              <a:gd name="adj" fmla="val 16667"/>
            </a:avLst>
          </a:prstGeom>
          <a:solidFill>
            <a:srgbClr val="00B0F0">
              <a:alpha val="50000"/>
            </a:srgbClr>
          </a:solidFill>
          <a:ln>
            <a:solidFill>
              <a:srgbClr val="00B0F0"/>
            </a:solidFill>
            <a:headEnd/>
            <a:tailEnd/>
          </a:ln>
        </p:spPr>
        <p:style>
          <a:lnRef idx="2">
            <a:schemeClr val="accent1"/>
          </a:lnRef>
          <a:fillRef idx="1">
            <a:schemeClr val="lt1"/>
          </a:fillRef>
          <a:effectRef idx="0">
            <a:schemeClr val="accent1"/>
          </a:effectRef>
          <a:fontRef idx="minor">
            <a:schemeClr val="dk1"/>
          </a:fontRef>
        </p:style>
        <p:txBody>
          <a:bodyPr wrap="none" anchor="t"/>
          <a:lstStyle/>
          <a:p>
            <a:pPr eaLnBrk="1" hangingPunct="1">
              <a:defRPr/>
            </a:pPr>
            <a:r>
              <a:rPr lang="ja-JP" altLang="en-US" sz="3600" dirty="0">
                <a:latin typeface="+mj-ea"/>
                <a:ea typeface="+mj-ea"/>
              </a:rPr>
              <a:t>麻薬廃棄届</a:t>
            </a:r>
          </a:p>
        </p:txBody>
      </p:sp>
      <p:sp>
        <p:nvSpPr>
          <p:cNvPr id="26627" name="Rectangle 3">
            <a:extLst>
              <a:ext uri="{FF2B5EF4-FFF2-40B4-BE49-F238E27FC236}">
                <a16:creationId xmlns:a16="http://schemas.microsoft.com/office/drawing/2014/main" id="{D4DE8016-C4DF-4175-B897-65B765F3F3B3}"/>
              </a:ext>
            </a:extLst>
          </p:cNvPr>
          <p:cNvSpPr>
            <a:spLocks noChangeArrowheads="1"/>
          </p:cNvSpPr>
          <p:nvPr/>
        </p:nvSpPr>
        <p:spPr bwMode="auto">
          <a:xfrm>
            <a:off x="661989" y="2854325"/>
            <a:ext cx="7848600" cy="574675"/>
          </a:xfrm>
          <a:prstGeom prst="rect">
            <a:avLst/>
          </a:prstGeom>
          <a:noFill/>
          <a:ln w="76200">
            <a:solidFill>
              <a:srgbClr val="00B0F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ja-JP" altLang="en-US">
              <a:latin typeface="+mn-ea"/>
              <a:ea typeface="+mn-ea"/>
            </a:endParaRPr>
          </a:p>
        </p:txBody>
      </p:sp>
      <p:sp>
        <p:nvSpPr>
          <p:cNvPr id="26629" name="Text Box 6">
            <a:extLst>
              <a:ext uri="{FF2B5EF4-FFF2-40B4-BE49-F238E27FC236}">
                <a16:creationId xmlns:a16="http://schemas.microsoft.com/office/drawing/2014/main" id="{6B716FC6-1498-4F63-9AD2-75A388F98D12}"/>
              </a:ext>
            </a:extLst>
          </p:cNvPr>
          <p:cNvSpPr txBox="1">
            <a:spLocks noChangeArrowheads="1"/>
          </p:cNvSpPr>
          <p:nvPr/>
        </p:nvSpPr>
        <p:spPr bwMode="auto">
          <a:xfrm>
            <a:off x="806450" y="2901950"/>
            <a:ext cx="8137525" cy="461963"/>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調剤前の麻薬</a:t>
            </a:r>
            <a:r>
              <a:rPr lang="ja-JP" altLang="en-US" sz="2400" dirty="0">
                <a:latin typeface="+mj-ea"/>
                <a:ea typeface="+mj-ea"/>
              </a:rPr>
              <a:t>を廃棄したいとき，</a:t>
            </a:r>
            <a:r>
              <a:rPr lang="ja-JP" altLang="en-US" sz="2400" dirty="0">
                <a:solidFill>
                  <a:srgbClr val="FF0000"/>
                </a:solidFill>
                <a:latin typeface="+mj-ea"/>
                <a:ea typeface="+mj-ea"/>
              </a:rPr>
              <a:t>あらかじめ</a:t>
            </a:r>
            <a:r>
              <a:rPr lang="ja-JP" altLang="en-US" sz="2400" dirty="0">
                <a:latin typeface="+mj-ea"/>
                <a:ea typeface="+mj-ea"/>
              </a:rPr>
              <a:t>届け出る。</a:t>
            </a:r>
          </a:p>
        </p:txBody>
      </p:sp>
      <p:sp>
        <p:nvSpPr>
          <p:cNvPr id="26630" name="Text Box 7">
            <a:extLst>
              <a:ext uri="{FF2B5EF4-FFF2-40B4-BE49-F238E27FC236}">
                <a16:creationId xmlns:a16="http://schemas.microsoft.com/office/drawing/2014/main" id="{F7932D7B-8893-4E53-A3E2-D20A3A260E3C}"/>
              </a:ext>
            </a:extLst>
          </p:cNvPr>
          <p:cNvSpPr txBox="1">
            <a:spLocks noChangeArrowheads="1"/>
          </p:cNvSpPr>
          <p:nvPr/>
        </p:nvSpPr>
        <p:spPr bwMode="auto">
          <a:xfrm>
            <a:off x="806450" y="3454400"/>
            <a:ext cx="5961062" cy="523875"/>
          </a:xfrm>
          <a:prstGeom prst="rect">
            <a:avLst/>
          </a:prstGeom>
          <a:noFill/>
          <a:ln w="9525">
            <a:noFill/>
            <a:miter lim="800000"/>
            <a:headEnd/>
            <a:tailEnd/>
          </a:ln>
        </p:spPr>
        <p:txBody>
          <a:bodyPr wrap="square">
            <a:spAutoFit/>
          </a:bodyPr>
          <a:lstStyle/>
          <a:p>
            <a:pPr eaLnBrk="1" hangingPunct="1">
              <a:spcBef>
                <a:spcPct val="50000"/>
              </a:spcBef>
              <a:buClr>
                <a:srgbClr val="00CC00"/>
              </a:buClr>
              <a:buFont typeface="Wingdings" pitchFamily="2" charset="2"/>
              <a:buNone/>
              <a:defRPr/>
            </a:pPr>
            <a:r>
              <a:rPr lang="ja-JP" altLang="en-US" sz="2800" dirty="0">
                <a:latin typeface="+mj-ea"/>
                <a:ea typeface="+mj-ea"/>
              </a:rPr>
              <a:t>～廃棄までの流れ～</a:t>
            </a:r>
          </a:p>
        </p:txBody>
      </p:sp>
      <p:sp>
        <p:nvSpPr>
          <p:cNvPr id="26631" name="AutoShape 8">
            <a:extLst>
              <a:ext uri="{FF2B5EF4-FFF2-40B4-BE49-F238E27FC236}">
                <a16:creationId xmlns:a16="http://schemas.microsoft.com/office/drawing/2014/main" id="{F0AC9A98-8FA7-44DA-81A0-D7E6939A1424}"/>
              </a:ext>
            </a:extLst>
          </p:cNvPr>
          <p:cNvSpPr>
            <a:spLocks noChangeArrowheads="1"/>
          </p:cNvSpPr>
          <p:nvPr/>
        </p:nvSpPr>
        <p:spPr bwMode="auto">
          <a:xfrm>
            <a:off x="323850" y="4149725"/>
            <a:ext cx="2087563" cy="2041525"/>
          </a:xfrm>
          <a:prstGeom prst="cube">
            <a:avLst>
              <a:gd name="adj" fmla="val 11100"/>
            </a:avLst>
          </a:prstGeom>
          <a:solidFill>
            <a:srgbClr val="99FF66">
              <a:alpha val="78824"/>
            </a:srgbClr>
          </a:solidFill>
          <a:ln w="9525">
            <a:solidFill>
              <a:schemeClr val="tx1"/>
            </a:solidFill>
            <a:miter lim="800000"/>
            <a:headEnd/>
            <a:tailEnd/>
          </a:ln>
        </p:spPr>
        <p:txBody>
          <a:bodyPr wrap="none" anchor="ctr"/>
          <a:lstStyle/>
          <a:p>
            <a:pPr algn="ctr" eaLnBrk="1" hangingPunct="1">
              <a:defRPr/>
            </a:pPr>
            <a:r>
              <a:rPr lang="ja-JP" altLang="en-US" sz="2400" dirty="0">
                <a:solidFill>
                  <a:srgbClr val="003300"/>
                </a:solidFill>
                <a:latin typeface="+mj-ea"/>
                <a:ea typeface="+mj-ea"/>
              </a:rPr>
              <a:t>麻薬業務所</a:t>
            </a:r>
          </a:p>
        </p:txBody>
      </p:sp>
      <p:sp>
        <p:nvSpPr>
          <p:cNvPr id="26632" name="AutoShape 9">
            <a:extLst>
              <a:ext uri="{FF2B5EF4-FFF2-40B4-BE49-F238E27FC236}">
                <a16:creationId xmlns:a16="http://schemas.microsoft.com/office/drawing/2014/main" id="{743343A5-D69C-4210-A186-1A3E64E8EE83}"/>
              </a:ext>
            </a:extLst>
          </p:cNvPr>
          <p:cNvSpPr>
            <a:spLocks noChangeArrowheads="1"/>
          </p:cNvSpPr>
          <p:nvPr/>
        </p:nvSpPr>
        <p:spPr bwMode="auto">
          <a:xfrm>
            <a:off x="6875463" y="4030663"/>
            <a:ext cx="2159000" cy="1990725"/>
          </a:xfrm>
          <a:prstGeom prst="cube">
            <a:avLst>
              <a:gd name="adj" fmla="val 11484"/>
            </a:avLst>
          </a:prstGeom>
          <a:solidFill>
            <a:srgbClr val="FFFF00"/>
          </a:solidFill>
          <a:ln w="9525">
            <a:solidFill>
              <a:schemeClr val="tx1"/>
            </a:solidFill>
            <a:miter lim="800000"/>
            <a:headEnd/>
            <a:tailEnd/>
          </a:ln>
        </p:spPr>
        <p:txBody>
          <a:bodyPr wrap="none" anchor="ctr"/>
          <a:lstStyle/>
          <a:p>
            <a:pPr algn="ctr" eaLnBrk="1" hangingPunct="1">
              <a:defRPr/>
            </a:pPr>
            <a:r>
              <a:rPr lang="ja-JP" altLang="en-US" sz="2800" dirty="0">
                <a:solidFill>
                  <a:srgbClr val="003300"/>
                </a:solidFill>
                <a:latin typeface="+mj-ea"/>
                <a:ea typeface="+mj-ea"/>
              </a:rPr>
              <a:t>薬務課</a:t>
            </a:r>
          </a:p>
        </p:txBody>
      </p:sp>
      <p:sp>
        <p:nvSpPr>
          <p:cNvPr id="226314" name="AutoShape 10">
            <a:extLst>
              <a:ext uri="{FF2B5EF4-FFF2-40B4-BE49-F238E27FC236}">
                <a16:creationId xmlns:a16="http://schemas.microsoft.com/office/drawing/2014/main" id="{FC6BCA32-09EE-4731-9082-22C106C72398}"/>
              </a:ext>
            </a:extLst>
          </p:cNvPr>
          <p:cNvSpPr>
            <a:spLocks noChangeArrowheads="1"/>
          </p:cNvSpPr>
          <p:nvPr/>
        </p:nvSpPr>
        <p:spPr bwMode="auto">
          <a:xfrm>
            <a:off x="2590800" y="3887787"/>
            <a:ext cx="4176712" cy="1408114"/>
          </a:xfrm>
          <a:prstGeom prst="rightArrow">
            <a:avLst>
              <a:gd name="adj1" fmla="val 52343"/>
              <a:gd name="adj2" fmla="val 56054"/>
            </a:avLst>
          </a:prstGeom>
          <a:solidFill>
            <a:srgbClr val="99FF66"/>
          </a:solidFill>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altLang="ja-JP" sz="2400" dirty="0">
                <a:latin typeface="+mj-ea"/>
                <a:ea typeface="+mj-ea"/>
              </a:rPr>
              <a:t>①</a:t>
            </a:r>
            <a:r>
              <a:rPr lang="ja-JP" altLang="en-US" sz="2400" dirty="0">
                <a:latin typeface="+mj-ea"/>
                <a:ea typeface="+mj-ea"/>
              </a:rPr>
              <a:t>（電話連絡後），麻薬廃棄届をＦＡＸ</a:t>
            </a:r>
          </a:p>
        </p:txBody>
      </p:sp>
      <p:sp>
        <p:nvSpPr>
          <p:cNvPr id="226315" name="AutoShape 11">
            <a:extLst>
              <a:ext uri="{FF2B5EF4-FFF2-40B4-BE49-F238E27FC236}">
                <a16:creationId xmlns:a16="http://schemas.microsoft.com/office/drawing/2014/main" id="{CBD5B654-4C37-4C3E-B2F1-00E997689548}"/>
              </a:ext>
            </a:extLst>
          </p:cNvPr>
          <p:cNvSpPr>
            <a:spLocks noChangeArrowheads="1"/>
          </p:cNvSpPr>
          <p:nvPr/>
        </p:nvSpPr>
        <p:spPr bwMode="auto">
          <a:xfrm>
            <a:off x="2622970" y="5184775"/>
            <a:ext cx="4105275" cy="1006475"/>
          </a:xfrm>
          <a:prstGeom prst="leftArrow">
            <a:avLst>
              <a:gd name="adj1" fmla="val 61519"/>
              <a:gd name="adj2" fmla="val 74779"/>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altLang="ja-JP" sz="2400" dirty="0">
                <a:latin typeface="+mj-ea"/>
                <a:ea typeface="+mj-ea"/>
              </a:rPr>
              <a:t>②</a:t>
            </a:r>
            <a:r>
              <a:rPr lang="ja-JP" altLang="en-US" sz="2400" dirty="0">
                <a:latin typeface="+mj-ea"/>
                <a:ea typeface="+mj-ea"/>
              </a:rPr>
              <a:t>日程調整後，立会廃棄</a:t>
            </a:r>
          </a:p>
        </p:txBody>
      </p:sp>
      <p:sp>
        <p:nvSpPr>
          <p:cNvPr id="226319" name="AutoShape 15">
            <a:extLst>
              <a:ext uri="{FF2B5EF4-FFF2-40B4-BE49-F238E27FC236}">
                <a16:creationId xmlns:a16="http://schemas.microsoft.com/office/drawing/2014/main" id="{9896D3E3-132D-4509-8257-FA4ADD41DDAC}"/>
              </a:ext>
            </a:extLst>
          </p:cNvPr>
          <p:cNvSpPr>
            <a:spLocks noChangeArrowheads="1"/>
          </p:cNvSpPr>
          <p:nvPr/>
        </p:nvSpPr>
        <p:spPr bwMode="auto">
          <a:xfrm>
            <a:off x="3851920" y="1845044"/>
            <a:ext cx="4658668" cy="863600"/>
          </a:xfrm>
          <a:prstGeom prst="wedgeRoundRectCallout">
            <a:avLst>
              <a:gd name="adj1" fmla="val -74049"/>
              <a:gd name="adj2" fmla="val 67464"/>
              <a:gd name="adj3" fmla="val 16667"/>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200" dirty="0">
                <a:solidFill>
                  <a:srgbClr val="FF0000"/>
                </a:solidFill>
                <a:latin typeface="+mj-ea"/>
                <a:ea typeface="+mj-ea"/>
              </a:rPr>
              <a:t>陳旧化，業務廃止により不要な麻薬，誤調剤，誤調製，汚染</a:t>
            </a:r>
          </a:p>
        </p:txBody>
      </p:sp>
      <p:sp>
        <p:nvSpPr>
          <p:cNvPr id="226324" name="Text Box 20">
            <a:extLst>
              <a:ext uri="{FF2B5EF4-FFF2-40B4-BE49-F238E27FC236}">
                <a16:creationId xmlns:a16="http://schemas.microsoft.com/office/drawing/2014/main" id="{07A4A36F-451A-4D8F-A2A1-19B841600892}"/>
              </a:ext>
            </a:extLst>
          </p:cNvPr>
          <p:cNvSpPr txBox="1">
            <a:spLocks noChangeArrowheads="1"/>
          </p:cNvSpPr>
          <p:nvPr/>
        </p:nvSpPr>
        <p:spPr bwMode="auto">
          <a:xfrm>
            <a:off x="374650" y="1062038"/>
            <a:ext cx="8424863"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latin typeface="+mj-ea"/>
                <a:ea typeface="+mj-ea"/>
              </a:rPr>
              <a:t>●</a:t>
            </a:r>
            <a:r>
              <a:rPr lang="ja-JP" altLang="en-US" sz="3200" dirty="0">
                <a:solidFill>
                  <a:srgbClr val="FF0000"/>
                </a:solidFill>
                <a:latin typeface="+mj-ea"/>
                <a:ea typeface="+mj-ea"/>
              </a:rPr>
              <a:t>県職員の立会の下廃棄する場合</a:t>
            </a:r>
          </a:p>
        </p:txBody>
      </p:sp>
      <p:sp>
        <p:nvSpPr>
          <p:cNvPr id="15" name="Rectangle 7">
            <a:extLst>
              <a:ext uri="{FF2B5EF4-FFF2-40B4-BE49-F238E27FC236}">
                <a16:creationId xmlns:a16="http://schemas.microsoft.com/office/drawing/2014/main" id="{914B200A-25C3-4B43-8302-356F660EFFCB}"/>
              </a:ext>
            </a:extLst>
          </p:cNvPr>
          <p:cNvSpPr>
            <a:spLocks noChangeArrowheads="1"/>
          </p:cNvSpPr>
          <p:nvPr/>
        </p:nvSpPr>
        <p:spPr bwMode="auto">
          <a:xfrm>
            <a:off x="395288" y="366713"/>
            <a:ext cx="447992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mj-ea"/>
                <a:ea typeface="+mj-ea"/>
              </a:rPr>
              <a:t>麻薬の廃棄（２）</a:t>
            </a:r>
          </a:p>
        </p:txBody>
      </p:sp>
      <p:sp>
        <p:nvSpPr>
          <p:cNvPr id="16" name="正方形/長方形 15">
            <a:extLst>
              <a:ext uri="{FF2B5EF4-FFF2-40B4-BE49-F238E27FC236}">
                <a16:creationId xmlns:a16="http://schemas.microsoft.com/office/drawing/2014/main" id="{E4323090-AAED-40B4-8C05-551ADC8CB5BC}"/>
              </a:ext>
            </a:extLst>
          </p:cNvPr>
          <p:cNvSpPr/>
          <p:nvPr/>
        </p:nvSpPr>
        <p:spPr>
          <a:xfrm>
            <a:off x="2103438" y="6269038"/>
            <a:ext cx="5151437" cy="523875"/>
          </a:xfrm>
          <a:prstGeom prst="rect">
            <a:avLst/>
          </a:prstGeom>
        </p:spPr>
        <p:txBody>
          <a:bodyPr wrap="none">
            <a:spAutoFit/>
          </a:bodyPr>
          <a:lstStyle/>
          <a:p>
            <a:pPr eaLnBrk="1" hangingPunct="1">
              <a:defRPr/>
            </a:pPr>
            <a:r>
              <a:rPr lang="en-US" altLang="ja-JP" sz="2800" dirty="0">
                <a:solidFill>
                  <a:srgbClr val="000099"/>
                </a:solidFill>
                <a:latin typeface="+mj-ea"/>
                <a:ea typeface="+mj-ea"/>
              </a:rPr>
              <a:t>※</a:t>
            </a:r>
            <a:r>
              <a:rPr lang="ja-JP" altLang="en-US" sz="2800" dirty="0">
                <a:solidFill>
                  <a:srgbClr val="000099"/>
                </a:solidFill>
                <a:latin typeface="+mj-ea"/>
                <a:ea typeface="+mj-ea"/>
              </a:rPr>
              <a:t>当日麻薬廃棄届の原本を受領</a:t>
            </a:r>
          </a:p>
        </p:txBody>
      </p:sp>
      <p:cxnSp>
        <p:nvCxnSpPr>
          <p:cNvPr id="17" name="直線コネクタ 16">
            <a:extLst>
              <a:ext uri="{FF2B5EF4-FFF2-40B4-BE49-F238E27FC236}">
                <a16:creationId xmlns:a16="http://schemas.microsoft.com/office/drawing/2014/main" id="{2FD37159-0B85-473C-896C-B64DF457EAC5}"/>
              </a:ext>
            </a:extLst>
          </p:cNvPr>
          <p:cNvCxnSpPr/>
          <p:nvPr/>
        </p:nvCxnSpPr>
        <p:spPr>
          <a:xfrm>
            <a:off x="20638" y="1670050"/>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FD48E33-CFFC-4CA2-8DDC-77D287E5FF37}"/>
              </a:ext>
            </a:extLst>
          </p:cNvPr>
          <p:cNvCxnSpPr/>
          <p:nvPr/>
        </p:nvCxnSpPr>
        <p:spPr>
          <a:xfrm>
            <a:off x="-3175" y="109537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9964" name="スライド番号プレースホルダ 19">
            <a:extLst>
              <a:ext uri="{FF2B5EF4-FFF2-40B4-BE49-F238E27FC236}">
                <a16:creationId xmlns:a16="http://schemas.microsoft.com/office/drawing/2014/main" id="{833CB8EC-677E-4522-AC1B-34F68AF32F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51C6944-F225-45D5-A3F3-33719F1FE64E}"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D0731630-C719-4E24-8479-344F0486BE36}"/>
              </a:ext>
            </a:extLst>
          </p:cNvPr>
          <p:cNvSpPr txBox="1"/>
          <p:nvPr/>
        </p:nvSpPr>
        <p:spPr>
          <a:xfrm>
            <a:off x="7102475" y="3560763"/>
            <a:ext cx="1841500" cy="400050"/>
          </a:xfrm>
          <a:prstGeom prst="rect">
            <a:avLst/>
          </a:prstGeom>
          <a:noFill/>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鹿児島市内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444CA7E2-0961-4898-915B-0A9C0D3DBDE2}"/>
              </a:ext>
            </a:extLst>
          </p:cNvPr>
          <p:cNvSpPr txBox="1">
            <a:spLocks noChangeArrowheads="1"/>
          </p:cNvSpPr>
          <p:nvPr/>
        </p:nvSpPr>
        <p:spPr bwMode="auto">
          <a:xfrm>
            <a:off x="574749" y="2108115"/>
            <a:ext cx="7813675" cy="15684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b="1" dirty="0">
                <a:latin typeface="+mj-ea"/>
                <a:ea typeface="+mj-ea"/>
              </a:rPr>
              <a:t>　</a:t>
            </a:r>
            <a:r>
              <a:rPr lang="ja-JP" altLang="en-US" sz="2400" dirty="0">
                <a:latin typeface="+mj-ea"/>
                <a:ea typeface="+mj-ea"/>
              </a:rPr>
              <a:t>麻薬取扱者は，その所有し，又は管理する麻薬につき，滅失，盗取，所在不明その他の事故が生じたときは，</a:t>
            </a:r>
            <a:r>
              <a:rPr lang="ja-JP" altLang="en-US" sz="2400" dirty="0">
                <a:solidFill>
                  <a:srgbClr val="FF0000"/>
                </a:solidFill>
                <a:latin typeface="+mj-ea"/>
                <a:ea typeface="+mj-ea"/>
              </a:rPr>
              <a:t>すみやかに</a:t>
            </a:r>
            <a:r>
              <a:rPr lang="ja-JP" altLang="en-US" sz="2400" dirty="0">
                <a:latin typeface="+mj-ea"/>
                <a:ea typeface="+mj-ea"/>
              </a:rPr>
              <a:t>その麻薬の品名及び数量その他事故の状況を明らかにするため必要な事項を届出なければならない。</a:t>
            </a:r>
          </a:p>
        </p:txBody>
      </p:sp>
      <p:sp>
        <p:nvSpPr>
          <p:cNvPr id="22537" name="Text Box 9">
            <a:extLst>
              <a:ext uri="{FF2B5EF4-FFF2-40B4-BE49-F238E27FC236}">
                <a16:creationId xmlns:a16="http://schemas.microsoft.com/office/drawing/2014/main" id="{0EE51A19-E582-4C1E-9CE9-607393C5EA70}"/>
              </a:ext>
            </a:extLst>
          </p:cNvPr>
          <p:cNvSpPr txBox="1">
            <a:spLocks noChangeArrowheads="1"/>
          </p:cNvSpPr>
          <p:nvPr/>
        </p:nvSpPr>
        <p:spPr bwMode="auto">
          <a:xfrm>
            <a:off x="4141788" y="3646488"/>
            <a:ext cx="3382962" cy="457200"/>
          </a:xfrm>
          <a:prstGeom prst="rect">
            <a:avLst/>
          </a:prstGeom>
          <a:noFill/>
          <a:ln w="9525">
            <a:noFill/>
            <a:miter lim="800000"/>
            <a:headEnd/>
            <a:tailEnd/>
          </a:ln>
        </p:spPr>
        <p:txBody>
          <a:bodyPr>
            <a:spAutoFit/>
          </a:bodyPr>
          <a:lstStyle/>
          <a:p>
            <a:pPr eaLnBrk="1" hangingPunct="1">
              <a:spcBef>
                <a:spcPct val="50000"/>
              </a:spcBef>
              <a:defRPr/>
            </a:pPr>
            <a:endParaRPr lang="ja-JP" altLang="ja-JP" sz="2400">
              <a:solidFill>
                <a:srgbClr val="0070C0"/>
              </a:solidFill>
              <a:latin typeface="+mn-ea"/>
              <a:ea typeface="+mn-ea"/>
            </a:endParaRPr>
          </a:p>
        </p:txBody>
      </p:sp>
      <p:sp>
        <p:nvSpPr>
          <p:cNvPr id="234515" name="Rectangle 19">
            <a:extLst>
              <a:ext uri="{FF2B5EF4-FFF2-40B4-BE49-F238E27FC236}">
                <a16:creationId xmlns:a16="http://schemas.microsoft.com/office/drawing/2014/main" id="{C1CBB304-CA68-4B7B-AF1E-FD38D3D39D30}"/>
              </a:ext>
            </a:extLst>
          </p:cNvPr>
          <p:cNvSpPr>
            <a:spLocks noChangeArrowheads="1"/>
          </p:cNvSpPr>
          <p:nvPr/>
        </p:nvSpPr>
        <p:spPr bwMode="auto">
          <a:xfrm>
            <a:off x="468313" y="466725"/>
            <a:ext cx="374332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麻薬の事故</a:t>
            </a:r>
          </a:p>
        </p:txBody>
      </p:sp>
      <p:sp>
        <p:nvSpPr>
          <p:cNvPr id="42002" name="スライド番号プレースホルダ 18">
            <a:extLst>
              <a:ext uri="{FF2B5EF4-FFF2-40B4-BE49-F238E27FC236}">
                <a16:creationId xmlns:a16="http://schemas.microsoft.com/office/drawing/2014/main" id="{475641CC-E35F-4622-A3BB-172FD2C6D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9E8FD2-BFDC-47F9-9158-3CB6BB90CC8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5DC28955-39CD-4A14-AAB0-F1ED62C2D5DB}"/>
              </a:ext>
            </a:extLst>
          </p:cNvPr>
          <p:cNvSpPr/>
          <p:nvPr/>
        </p:nvSpPr>
        <p:spPr>
          <a:xfrm>
            <a:off x="470519" y="1433238"/>
            <a:ext cx="4891438"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35</a:t>
            </a:r>
            <a:r>
              <a:rPr lang="ja-JP" altLang="en-US" sz="2800" dirty="0">
                <a:latin typeface="+mj-ea"/>
                <a:ea typeface="+mj-ea"/>
              </a:rPr>
              <a:t>条（麻薬事故届） </a:t>
            </a:r>
            <a:endParaRPr lang="en-US" altLang="ja-JP" sz="2800" dirty="0">
              <a:latin typeface="+mj-ea"/>
              <a:ea typeface="+mj-ea"/>
            </a:endParaRPr>
          </a:p>
        </p:txBody>
      </p:sp>
      <p:graphicFrame>
        <p:nvGraphicFramePr>
          <p:cNvPr id="2" name="表 1">
            <a:extLst>
              <a:ext uri="{FF2B5EF4-FFF2-40B4-BE49-F238E27FC236}">
                <a16:creationId xmlns:a16="http://schemas.microsoft.com/office/drawing/2014/main" id="{76E12556-5DBB-4FA4-9294-073393393515}"/>
              </a:ext>
            </a:extLst>
          </p:cNvPr>
          <p:cNvGraphicFramePr>
            <a:graphicFrameLocks noGrp="1"/>
          </p:cNvGraphicFramePr>
          <p:nvPr>
            <p:extLst>
              <p:ext uri="{D42A27DB-BD31-4B8C-83A1-F6EECF244321}">
                <p14:modId xmlns:p14="http://schemas.microsoft.com/office/powerpoint/2010/main" val="1590966403"/>
              </p:ext>
            </p:extLst>
          </p:nvPr>
        </p:nvGraphicFramePr>
        <p:xfrm>
          <a:off x="611560" y="3940529"/>
          <a:ext cx="7776864" cy="2194560"/>
        </p:xfrm>
        <a:graphic>
          <a:graphicData uri="http://schemas.openxmlformats.org/drawingml/2006/table">
            <a:tbl>
              <a:tblPr firstRow="1" bandRow="1">
                <a:tableStyleId>{5DA37D80-6434-44D0-A028-1B22A696006F}</a:tableStyleId>
              </a:tblPr>
              <a:tblGrid>
                <a:gridCol w="1787767">
                  <a:extLst>
                    <a:ext uri="{9D8B030D-6E8A-4147-A177-3AD203B41FA5}">
                      <a16:colId xmlns:a16="http://schemas.microsoft.com/office/drawing/2014/main" val="3079492082"/>
                    </a:ext>
                  </a:extLst>
                </a:gridCol>
                <a:gridCol w="5989097">
                  <a:extLst>
                    <a:ext uri="{9D8B030D-6E8A-4147-A177-3AD203B41FA5}">
                      <a16:colId xmlns:a16="http://schemas.microsoft.com/office/drawing/2014/main" val="1245164237"/>
                    </a:ext>
                  </a:extLst>
                </a:gridCol>
              </a:tblGrid>
              <a:tr h="370840">
                <a:tc>
                  <a:txBody>
                    <a:bodyPr/>
                    <a:lstStyle/>
                    <a:p>
                      <a:pPr algn="ctr"/>
                      <a:r>
                        <a:rPr kumimoji="1" lang="ja-JP" altLang="en-US" sz="2000" b="0" dirty="0">
                          <a:solidFill>
                            <a:srgbClr val="1616B4"/>
                          </a:solidFill>
                          <a:latin typeface="+mj-ea"/>
                          <a:ea typeface="+mj-ea"/>
                        </a:rPr>
                        <a:t>滅失</a:t>
                      </a:r>
                    </a:p>
                  </a:txBody>
                  <a:tcPr anchor="ctr"/>
                </a:tc>
                <a:tc>
                  <a:txBody>
                    <a:bodyPr/>
                    <a:lstStyle/>
                    <a:p>
                      <a:r>
                        <a:rPr lang="ja-JP" altLang="en-US" sz="2000" b="0" dirty="0">
                          <a:solidFill>
                            <a:schemeClr val="tx1"/>
                          </a:solidFill>
                          <a:latin typeface="+mj-ea"/>
                          <a:ea typeface="+mj-ea"/>
                        </a:rPr>
                        <a:t>麻薬がその物理的存在を失うこと。（破損，流失等）</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53382680"/>
                  </a:ext>
                </a:extLst>
              </a:tr>
              <a:tr h="370840">
                <a:tc>
                  <a:txBody>
                    <a:bodyPr/>
                    <a:lstStyle/>
                    <a:p>
                      <a:pPr algn="ctr"/>
                      <a:r>
                        <a:rPr kumimoji="1" lang="ja-JP" altLang="en-US" sz="2000" b="0" dirty="0">
                          <a:solidFill>
                            <a:srgbClr val="1616B4"/>
                          </a:solidFill>
                          <a:latin typeface="+mj-ea"/>
                          <a:ea typeface="+mj-ea"/>
                        </a:rPr>
                        <a:t>盗取</a:t>
                      </a:r>
                    </a:p>
                  </a:txBody>
                  <a:tcPr anchor="ctr"/>
                </a:tc>
                <a:tc>
                  <a:txBody>
                    <a:bodyPr/>
                    <a:lstStyle/>
                    <a:p>
                      <a:r>
                        <a:rPr lang="ja-JP" altLang="en-US" sz="2000" b="0" dirty="0">
                          <a:solidFill>
                            <a:schemeClr val="tx1"/>
                          </a:solidFill>
                          <a:latin typeface="+mj-ea"/>
                          <a:ea typeface="+mj-ea"/>
                        </a:rPr>
                        <a:t>麻薬が盗難された場合。</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919363348"/>
                  </a:ext>
                </a:extLst>
              </a:tr>
              <a:tr h="370840">
                <a:tc>
                  <a:txBody>
                    <a:bodyPr/>
                    <a:lstStyle/>
                    <a:p>
                      <a:pPr algn="ctr"/>
                      <a:r>
                        <a:rPr kumimoji="1" lang="ja-JP" altLang="en-US" sz="2000" b="0" dirty="0">
                          <a:solidFill>
                            <a:srgbClr val="1616B4"/>
                          </a:solidFill>
                          <a:latin typeface="+mj-ea"/>
                          <a:ea typeface="+mj-ea"/>
                        </a:rPr>
                        <a:t>所在不明</a:t>
                      </a:r>
                    </a:p>
                  </a:txBody>
                  <a:tcPr anchor="ctr"/>
                </a:tc>
                <a:tc>
                  <a:txBody>
                    <a:bodyPr/>
                    <a:lstStyle/>
                    <a:p>
                      <a:r>
                        <a:rPr lang="ja-JP" altLang="en-US" sz="2000" b="0" dirty="0">
                          <a:solidFill>
                            <a:schemeClr val="tx1"/>
                          </a:solidFill>
                          <a:latin typeface="+mj-ea"/>
                          <a:ea typeface="+mj-ea"/>
                        </a:rPr>
                        <a:t>麻薬の所在を見失うこと</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20124247"/>
                  </a:ext>
                </a:extLst>
              </a:tr>
              <a:tr h="370840">
                <a:tc>
                  <a:txBody>
                    <a:bodyPr/>
                    <a:lstStyle/>
                    <a:p>
                      <a:pPr algn="ctr"/>
                      <a:r>
                        <a:rPr kumimoji="1" lang="ja-JP" altLang="en-US" sz="2000" b="0" dirty="0">
                          <a:solidFill>
                            <a:srgbClr val="1616B4"/>
                          </a:solidFill>
                          <a:latin typeface="+mj-ea"/>
                          <a:ea typeface="+mj-ea"/>
                        </a:rPr>
                        <a:t>その他の事故</a:t>
                      </a:r>
                    </a:p>
                  </a:txBody>
                  <a:tcPr anchor="ctr"/>
                </a:tc>
                <a:tc>
                  <a:txBody>
                    <a:bodyPr/>
                    <a:lstStyle/>
                    <a:p>
                      <a:r>
                        <a:rPr lang="ja-JP" altLang="en-US" sz="2000" b="0" dirty="0">
                          <a:solidFill>
                            <a:schemeClr val="tx1"/>
                          </a:solidFill>
                          <a:latin typeface="+mj-ea"/>
                          <a:ea typeface="+mj-ea"/>
                        </a:rPr>
                        <a:t>強奪，奪取，詐取された場合。</a:t>
                      </a:r>
                      <a:endParaRPr lang="en-US" altLang="ja-JP" sz="20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mj-ea"/>
                          <a:ea typeface="+mj-ea"/>
                        </a:rPr>
                        <a:t>例）誤調剤した麻薬を患者に渡し，回収できなかった。</a:t>
                      </a:r>
                    </a:p>
                    <a:p>
                      <a:r>
                        <a:rPr lang="ja-JP" altLang="en-US" sz="2000" b="0" dirty="0">
                          <a:solidFill>
                            <a:schemeClr val="tx1"/>
                          </a:solidFill>
                          <a:latin typeface="+mj-ea"/>
                          <a:ea typeface="+mj-ea"/>
                        </a:rPr>
                        <a:t>　　偽造処方せんにより麻薬を渡した。</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5310976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2FE4A07-7447-451C-AA46-7D0108FE3567}"/>
              </a:ext>
            </a:extLst>
          </p:cNvPr>
          <p:cNvSpPr>
            <a:spLocks noGrp="1" noChangeArrowheads="1"/>
          </p:cNvSpPr>
          <p:nvPr>
            <p:ph type="title"/>
          </p:nvPr>
        </p:nvSpPr>
        <p:spPr>
          <a:xfrm>
            <a:off x="414372" y="100820"/>
            <a:ext cx="8229600" cy="925734"/>
          </a:xfrm>
        </p:spPr>
        <p:txBody>
          <a:bodyPr/>
          <a:lstStyle/>
          <a:p>
            <a:pPr eaLnBrk="1" hangingPunct="1">
              <a:defRPr/>
            </a:pPr>
            <a:r>
              <a:rPr lang="ja-JP" altLang="en-US" sz="4800" dirty="0">
                <a:effectLst>
                  <a:outerShdw blurRad="38100" dist="38100" dir="2700000" algn="tl">
                    <a:srgbClr val="000000">
                      <a:alpha val="43137"/>
                    </a:srgbClr>
                  </a:outerShdw>
                </a:effectLst>
              </a:rPr>
              <a:t>麻薬事故届状況（鹿児島県）</a:t>
            </a:r>
          </a:p>
        </p:txBody>
      </p:sp>
      <p:sp>
        <p:nvSpPr>
          <p:cNvPr id="44035" name="テキスト ボックス 1">
            <a:extLst>
              <a:ext uri="{FF2B5EF4-FFF2-40B4-BE49-F238E27FC236}">
                <a16:creationId xmlns:a16="http://schemas.microsoft.com/office/drawing/2014/main" id="{00420650-E096-4040-A241-FBC7B56C9B86}"/>
              </a:ext>
            </a:extLst>
          </p:cNvPr>
          <p:cNvSpPr txBox="1">
            <a:spLocks noChangeArrowheads="1"/>
          </p:cNvSpPr>
          <p:nvPr/>
        </p:nvSpPr>
        <p:spPr bwMode="auto">
          <a:xfrm>
            <a:off x="4716463" y="16986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en-US" altLang="ja-JP" sz="3200">
              <a:latin typeface="Arial" panose="020B0604020202020204" pitchFamily="34" charset="0"/>
              <a:ea typeface="ＭＳ Ｐゴシック" panose="020B0600070205080204" pitchFamily="50" charset="-128"/>
            </a:endParaRPr>
          </a:p>
        </p:txBody>
      </p:sp>
      <p:sp>
        <p:nvSpPr>
          <p:cNvPr id="3" name="角丸四角形 2">
            <a:extLst>
              <a:ext uri="{FF2B5EF4-FFF2-40B4-BE49-F238E27FC236}">
                <a16:creationId xmlns:a16="http://schemas.microsoft.com/office/drawing/2014/main" id="{4FD64E95-F9F0-439A-BC6E-D38DFC3B6E6E}"/>
              </a:ext>
            </a:extLst>
          </p:cNvPr>
          <p:cNvSpPr/>
          <p:nvPr/>
        </p:nvSpPr>
        <p:spPr>
          <a:xfrm>
            <a:off x="4756970" y="1397168"/>
            <a:ext cx="4104456" cy="99871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破損・・・落下等</a:t>
            </a:r>
            <a:endParaRPr lang="en-US" altLang="ja-JP" sz="2400" dirty="0">
              <a:solidFill>
                <a:schemeClr val="tx1"/>
              </a:solidFill>
              <a:latin typeface="+mj-ea"/>
              <a:ea typeface="+mj-ea"/>
            </a:endParaRPr>
          </a:p>
          <a:p>
            <a:pPr eaLnBrk="1" hangingPunct="1">
              <a:defRPr/>
            </a:pPr>
            <a:r>
              <a:rPr lang="ja-JP" altLang="en-US" sz="2400" dirty="0">
                <a:solidFill>
                  <a:schemeClr val="tx1"/>
                </a:solidFill>
                <a:latin typeface="+mj-ea"/>
                <a:ea typeface="+mj-ea"/>
              </a:rPr>
              <a:t>手術室，薬局等で発生</a:t>
            </a:r>
          </a:p>
        </p:txBody>
      </p:sp>
      <p:sp>
        <p:nvSpPr>
          <p:cNvPr id="8" name="角丸四角形 7">
            <a:extLst>
              <a:ext uri="{FF2B5EF4-FFF2-40B4-BE49-F238E27FC236}">
                <a16:creationId xmlns:a16="http://schemas.microsoft.com/office/drawing/2014/main" id="{CD4182C5-68E6-4E00-AF0A-1A90A004B3C9}"/>
              </a:ext>
            </a:extLst>
          </p:cNvPr>
          <p:cNvSpPr/>
          <p:nvPr/>
        </p:nvSpPr>
        <p:spPr>
          <a:xfrm>
            <a:off x="4756970" y="3614592"/>
            <a:ext cx="4104456" cy="79208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所在不明・・・紛失等</a:t>
            </a:r>
          </a:p>
        </p:txBody>
      </p:sp>
      <p:sp>
        <p:nvSpPr>
          <p:cNvPr id="9" name="角丸四角形 8">
            <a:extLst>
              <a:ext uri="{FF2B5EF4-FFF2-40B4-BE49-F238E27FC236}">
                <a16:creationId xmlns:a16="http://schemas.microsoft.com/office/drawing/2014/main" id="{151D20B5-896D-4BD6-ADF9-61A07F351B72}"/>
              </a:ext>
            </a:extLst>
          </p:cNvPr>
          <p:cNvSpPr/>
          <p:nvPr/>
        </p:nvSpPr>
        <p:spPr>
          <a:xfrm>
            <a:off x="4756970" y="2500872"/>
            <a:ext cx="4104456" cy="100872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流失・・・点滴漏れ等</a:t>
            </a:r>
            <a:endParaRPr lang="en-US" altLang="ja-JP" sz="2400" dirty="0">
              <a:solidFill>
                <a:schemeClr val="tx1"/>
              </a:solidFill>
              <a:latin typeface="+mj-ea"/>
              <a:ea typeface="+mj-ea"/>
            </a:endParaRPr>
          </a:p>
          <a:p>
            <a:pPr eaLnBrk="1" hangingPunct="1">
              <a:defRPr/>
            </a:pPr>
            <a:r>
              <a:rPr lang="ja-JP" altLang="en-US" sz="2400" dirty="0">
                <a:solidFill>
                  <a:schemeClr val="tx1"/>
                </a:solidFill>
                <a:latin typeface="+mj-ea"/>
                <a:ea typeface="+mj-ea"/>
              </a:rPr>
              <a:t>主に病棟で発生</a:t>
            </a:r>
          </a:p>
        </p:txBody>
      </p:sp>
      <p:sp>
        <p:nvSpPr>
          <p:cNvPr id="10" name="角丸四角形 9">
            <a:extLst>
              <a:ext uri="{FF2B5EF4-FFF2-40B4-BE49-F238E27FC236}">
                <a16:creationId xmlns:a16="http://schemas.microsoft.com/office/drawing/2014/main" id="{A4AED8A7-28B1-497E-8B5D-F6638A37B8A2}"/>
              </a:ext>
            </a:extLst>
          </p:cNvPr>
          <p:cNvSpPr/>
          <p:nvPr/>
        </p:nvSpPr>
        <p:spPr>
          <a:xfrm>
            <a:off x="4785372" y="4509143"/>
            <a:ext cx="4104457" cy="76470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その他・・・誤投与，誤廃棄等</a:t>
            </a:r>
            <a:endParaRPr lang="en-US" altLang="ja-JP" sz="2400" dirty="0">
              <a:solidFill>
                <a:schemeClr val="tx1"/>
              </a:solidFill>
              <a:latin typeface="+mj-ea"/>
              <a:ea typeface="+mj-ea"/>
            </a:endParaRPr>
          </a:p>
        </p:txBody>
      </p:sp>
      <p:sp>
        <p:nvSpPr>
          <p:cNvPr id="12" name="Text Box 12">
            <a:extLst>
              <a:ext uri="{FF2B5EF4-FFF2-40B4-BE49-F238E27FC236}">
                <a16:creationId xmlns:a16="http://schemas.microsoft.com/office/drawing/2014/main" id="{A1C7B77C-FBE0-42B8-AE2B-6CBCDCE947D0}"/>
              </a:ext>
            </a:extLst>
          </p:cNvPr>
          <p:cNvSpPr txBox="1">
            <a:spLocks noChangeArrowheads="1"/>
          </p:cNvSpPr>
          <p:nvPr/>
        </p:nvSpPr>
        <p:spPr bwMode="auto">
          <a:xfrm>
            <a:off x="771897" y="5326360"/>
            <a:ext cx="7584331" cy="461665"/>
          </a:xfrm>
          <a:prstGeom prst="rect">
            <a:avLst/>
          </a:prstGeom>
          <a:noFill/>
          <a:ln w="9525">
            <a:noFill/>
            <a:miter lim="800000"/>
            <a:headEnd/>
            <a:tailEnd/>
          </a:ln>
        </p:spPr>
        <p:txBody>
          <a:bodyPr wrap="square">
            <a:spAutoFit/>
          </a:bodyPr>
          <a:lstStyle/>
          <a:p>
            <a:pPr marL="176213" indent="-176213" algn="ctr" eaLnBrk="1" hangingPunct="1">
              <a:spcBef>
                <a:spcPct val="50000"/>
              </a:spcBef>
              <a:buClr>
                <a:srgbClr val="00CC00"/>
              </a:buClr>
              <a:buFont typeface="Wingdings" pitchFamily="2" charset="2"/>
              <a:buNone/>
              <a:defRPr/>
            </a:pPr>
            <a:r>
              <a:rPr lang="ja-JP" altLang="en-US" sz="2400" dirty="0">
                <a:solidFill>
                  <a:srgbClr val="003300"/>
                </a:solidFill>
                <a:latin typeface="+mj-ea"/>
                <a:ea typeface="+mj-ea"/>
              </a:rPr>
              <a:t>　</a:t>
            </a:r>
            <a:r>
              <a:rPr lang="ja-JP" altLang="en-US" sz="2400" u="sng" dirty="0">
                <a:solidFill>
                  <a:srgbClr val="003300"/>
                </a:solidFill>
                <a:latin typeface="+mj-ea"/>
                <a:ea typeface="+mj-ea"/>
              </a:rPr>
              <a:t>原因が明らかなもの以外は事故調査を行います。</a:t>
            </a:r>
          </a:p>
        </p:txBody>
      </p:sp>
      <p:sp>
        <p:nvSpPr>
          <p:cNvPr id="44049" name="スライド番号プレースホルダ 12">
            <a:extLst>
              <a:ext uri="{FF2B5EF4-FFF2-40B4-BE49-F238E27FC236}">
                <a16:creationId xmlns:a16="http://schemas.microsoft.com/office/drawing/2014/main" id="{81B40F85-B33D-4CBA-9127-63CFEA346FF0}"/>
              </a:ext>
            </a:extLst>
          </p:cNvPr>
          <p:cNvSpPr>
            <a:spLocks noGrp="1"/>
          </p:cNvSpPr>
          <p:nvPr>
            <p:ph type="sldNum" sz="quarter" idx="12"/>
          </p:nvPr>
        </p:nvSpPr>
        <p:spPr bwMode="auto">
          <a:xfrm>
            <a:off x="8202613"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4F6E15-C290-44E2-AB9C-9578095C6E5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44050" name="テキスト ボックス 3">
            <a:extLst>
              <a:ext uri="{FF2B5EF4-FFF2-40B4-BE49-F238E27FC236}">
                <a16:creationId xmlns:a16="http://schemas.microsoft.com/office/drawing/2014/main" id="{BD0F8B02-28A8-4A46-97A3-DC3F344B3DD4}"/>
              </a:ext>
            </a:extLst>
          </p:cNvPr>
          <p:cNvSpPr txBox="1">
            <a:spLocks noChangeArrowheads="1"/>
          </p:cNvSpPr>
          <p:nvPr/>
        </p:nvSpPr>
        <p:spPr bwMode="auto">
          <a:xfrm>
            <a:off x="34925" y="2857500"/>
            <a:ext cx="414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事</a:t>
            </a:r>
            <a:endParaRPr lang="en-US" altLang="ja-JP" sz="1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故</a:t>
            </a:r>
            <a:endParaRPr lang="en-US" altLang="ja-JP" sz="1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件</a:t>
            </a:r>
            <a:endParaRPr lang="en-US" altLang="ja-JP" sz="180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数</a:t>
            </a:r>
          </a:p>
        </p:txBody>
      </p:sp>
      <p:sp>
        <p:nvSpPr>
          <p:cNvPr id="2" name="正方形/長方形 1">
            <a:extLst>
              <a:ext uri="{FF2B5EF4-FFF2-40B4-BE49-F238E27FC236}">
                <a16:creationId xmlns:a16="http://schemas.microsoft.com/office/drawing/2014/main" id="{F9D731EC-AF8A-402A-9D0D-04567763F7C6}"/>
              </a:ext>
            </a:extLst>
          </p:cNvPr>
          <p:cNvSpPr/>
          <p:nvPr/>
        </p:nvSpPr>
        <p:spPr>
          <a:xfrm>
            <a:off x="179387" y="5850658"/>
            <a:ext cx="8667750" cy="923330"/>
          </a:xfrm>
          <a:prstGeom prst="rect">
            <a:avLst/>
          </a:prstGeom>
        </p:spPr>
        <p:txBody>
          <a:bodyPr>
            <a:spAutoFit/>
          </a:bodyPr>
          <a:lstStyle/>
          <a:p>
            <a:pPr eaLnBrk="1" hangingPunct="1">
              <a:defRPr/>
            </a:pPr>
            <a:r>
              <a:rPr lang="ja-JP" altLang="en-US" dirty="0"/>
              <a:t>Ｒ４　事故件数　</a:t>
            </a:r>
            <a:r>
              <a:rPr lang="en-US" altLang="ja-JP" dirty="0"/>
              <a:t>64</a:t>
            </a:r>
            <a:r>
              <a:rPr lang="ja-JP" altLang="en-US" dirty="0"/>
              <a:t>　　その他</a:t>
            </a:r>
            <a:r>
              <a:rPr lang="en-US" altLang="ja-JP" dirty="0"/>
              <a:t>12</a:t>
            </a:r>
            <a:r>
              <a:rPr lang="ja-JP" altLang="en-US" dirty="0"/>
              <a:t>（</a:t>
            </a:r>
            <a:r>
              <a:rPr lang="ja-JP" altLang="en-US" dirty="0">
                <a:latin typeface="+mj-ea"/>
              </a:rPr>
              <a:t>誤投与</a:t>
            </a:r>
            <a:r>
              <a:rPr lang="en-US" altLang="ja-JP" dirty="0">
                <a:latin typeface="+mj-ea"/>
              </a:rPr>
              <a:t>6</a:t>
            </a:r>
            <a:r>
              <a:rPr lang="ja-JP" altLang="en-US" dirty="0" err="1">
                <a:latin typeface="+mj-ea"/>
              </a:rPr>
              <a:t>，</a:t>
            </a:r>
            <a:r>
              <a:rPr lang="ja-JP" altLang="en-US" dirty="0">
                <a:latin typeface="+mj-ea"/>
              </a:rPr>
              <a:t>誤廃棄</a:t>
            </a:r>
            <a:r>
              <a:rPr lang="en-US" altLang="ja-JP" dirty="0">
                <a:latin typeface="+mj-ea"/>
              </a:rPr>
              <a:t>3</a:t>
            </a:r>
            <a:r>
              <a:rPr lang="ja-JP" altLang="en-US" dirty="0" err="1">
                <a:latin typeface="+mj-ea"/>
              </a:rPr>
              <a:t>，</a:t>
            </a:r>
            <a:r>
              <a:rPr lang="ja-JP" altLang="en-US" dirty="0">
                <a:latin typeface="+mj-ea"/>
              </a:rPr>
              <a:t>誤調剤</a:t>
            </a:r>
            <a:r>
              <a:rPr lang="en-US" altLang="ja-JP" dirty="0">
                <a:latin typeface="+mj-ea"/>
              </a:rPr>
              <a:t>1</a:t>
            </a:r>
            <a:r>
              <a:rPr lang="ja-JP" altLang="en-US" dirty="0" err="1"/>
              <a:t>，</a:t>
            </a:r>
            <a:r>
              <a:rPr lang="ja-JP" altLang="en-US" dirty="0"/>
              <a:t>期限切れ麻薬投与</a:t>
            </a:r>
            <a:r>
              <a:rPr lang="en-US" altLang="ja-JP" dirty="0"/>
              <a:t>2</a:t>
            </a:r>
            <a:r>
              <a:rPr lang="ja-JP" altLang="en-US" dirty="0"/>
              <a:t>）</a:t>
            </a:r>
            <a:endParaRPr lang="en-US" altLang="ja-JP" dirty="0"/>
          </a:p>
          <a:p>
            <a:pPr eaLnBrk="1" hangingPunct="1">
              <a:defRPr/>
            </a:pPr>
            <a:r>
              <a:rPr lang="ja-JP" altLang="en-US" dirty="0"/>
              <a:t>Ｒ５　事故件数　</a:t>
            </a:r>
            <a:r>
              <a:rPr lang="en-US" altLang="ja-JP" dirty="0"/>
              <a:t>61</a:t>
            </a:r>
            <a:r>
              <a:rPr lang="ja-JP" altLang="en-US" dirty="0"/>
              <a:t>　　その他  </a:t>
            </a:r>
            <a:r>
              <a:rPr lang="en-US" altLang="ja-JP" dirty="0"/>
              <a:t>7</a:t>
            </a:r>
            <a:r>
              <a:rPr lang="ja-JP" altLang="en-US" dirty="0"/>
              <a:t>（</a:t>
            </a:r>
            <a:r>
              <a:rPr lang="ja-JP" altLang="en-US" dirty="0">
                <a:latin typeface="+mj-ea"/>
              </a:rPr>
              <a:t>誤投与</a:t>
            </a:r>
            <a:r>
              <a:rPr lang="en-US" altLang="ja-JP" dirty="0">
                <a:latin typeface="+mj-ea"/>
              </a:rPr>
              <a:t>2</a:t>
            </a:r>
            <a:r>
              <a:rPr lang="ja-JP" altLang="en-US" dirty="0" err="1">
                <a:latin typeface="+mj-ea"/>
              </a:rPr>
              <a:t>，</a:t>
            </a:r>
            <a:r>
              <a:rPr lang="ja-JP" altLang="en-US" dirty="0">
                <a:latin typeface="+mj-ea"/>
              </a:rPr>
              <a:t>誤廃棄</a:t>
            </a:r>
            <a:r>
              <a:rPr lang="en-US" altLang="ja-JP" dirty="0">
                <a:latin typeface="+mj-ea"/>
              </a:rPr>
              <a:t>1</a:t>
            </a:r>
            <a:r>
              <a:rPr lang="ja-JP" altLang="en-US" dirty="0" err="1">
                <a:latin typeface="+mj-ea"/>
              </a:rPr>
              <a:t>，</a:t>
            </a:r>
            <a:r>
              <a:rPr lang="ja-JP" altLang="en-US" dirty="0">
                <a:latin typeface="+mj-ea"/>
              </a:rPr>
              <a:t>誤調剤</a:t>
            </a:r>
            <a:r>
              <a:rPr lang="en-US" altLang="ja-JP" dirty="0">
                <a:latin typeface="+mj-ea"/>
              </a:rPr>
              <a:t>1</a:t>
            </a:r>
            <a:r>
              <a:rPr lang="ja-JP" altLang="en-US" dirty="0" err="1"/>
              <a:t>，</a:t>
            </a:r>
            <a:r>
              <a:rPr lang="ja-JP" altLang="en-US" dirty="0"/>
              <a:t>誤施用</a:t>
            </a:r>
            <a:r>
              <a:rPr lang="en-US" altLang="ja-JP" dirty="0"/>
              <a:t>2</a:t>
            </a:r>
            <a:r>
              <a:rPr lang="ja-JP" altLang="en-US" dirty="0" err="1"/>
              <a:t>，</a:t>
            </a:r>
            <a:r>
              <a:rPr lang="ja-JP" altLang="en-US" dirty="0"/>
              <a:t>期限切れ麻薬</a:t>
            </a:r>
            <a:endParaRPr lang="en-US" altLang="ja-JP" dirty="0"/>
          </a:p>
          <a:p>
            <a:pPr eaLnBrk="1" hangingPunct="1">
              <a:defRPr/>
            </a:pPr>
            <a:r>
              <a:rPr lang="ja-JP" altLang="en-US" dirty="0"/>
              <a:t>　　　　　　　　　　　　　　　　　　　　投与</a:t>
            </a:r>
            <a:r>
              <a:rPr lang="en-US" altLang="ja-JP" dirty="0"/>
              <a:t>1</a:t>
            </a:r>
            <a:r>
              <a:rPr lang="ja-JP" altLang="en-US" dirty="0"/>
              <a:t>）</a:t>
            </a:r>
            <a:endParaRPr lang="en-US" altLang="ja-JP" dirty="0"/>
          </a:p>
        </p:txBody>
      </p:sp>
      <p:graphicFrame>
        <p:nvGraphicFramePr>
          <p:cNvPr id="44052" name="グラフ 12">
            <a:extLst>
              <a:ext uri="{FF2B5EF4-FFF2-40B4-BE49-F238E27FC236}">
                <a16:creationId xmlns:a16="http://schemas.microsoft.com/office/drawing/2014/main" id="{A853EBCA-C050-4B03-ADB9-B042695CDD69}"/>
              </a:ext>
            </a:extLst>
          </p:cNvPr>
          <p:cNvGraphicFramePr>
            <a:graphicFrameLocks/>
          </p:cNvGraphicFramePr>
          <p:nvPr>
            <p:extLst>
              <p:ext uri="{D42A27DB-BD31-4B8C-83A1-F6EECF244321}">
                <p14:modId xmlns:p14="http://schemas.microsoft.com/office/powerpoint/2010/main" val="719880054"/>
              </p:ext>
            </p:extLst>
          </p:nvPr>
        </p:nvGraphicFramePr>
        <p:xfrm>
          <a:off x="401637" y="1243013"/>
          <a:ext cx="4314826" cy="4089400"/>
        </p:xfrm>
        <a:graphic>
          <a:graphicData uri="http://schemas.openxmlformats.org/presentationml/2006/ole">
            <mc:AlternateContent xmlns:mc="http://schemas.openxmlformats.org/markup-compatibility/2006">
              <mc:Choice xmlns:v="urn:schemas-microsoft-com:vml" Requires="v">
                <p:oleObj spid="_x0000_s44095" name="Chart" r:id="rId4" imgW="4324412" imgH="4095881" progId="Excel.Chart.8">
                  <p:embed/>
                </p:oleObj>
              </mc:Choice>
              <mc:Fallback>
                <p:oleObj name="Chart" r:id="rId4" imgW="4324412" imgH="4095881" progId="Excel.Chart.8">
                  <p:embed/>
                  <p:pic>
                    <p:nvPicPr>
                      <p:cNvPr id="0" name="グラフ 12"/>
                      <p:cNvPicPr>
                        <a:picLocks noChangeArrowheads="1"/>
                      </p:cNvPicPr>
                      <p:nvPr/>
                    </p:nvPicPr>
                    <p:blipFill>
                      <a:blip r:embed="rId5"/>
                      <a:srcRect/>
                      <a:stretch>
                        <a:fillRect/>
                      </a:stretch>
                    </p:blipFill>
                    <p:spPr bwMode="auto">
                      <a:xfrm>
                        <a:off x="401637" y="1243013"/>
                        <a:ext cx="4314826"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96E629C-2733-4D24-87B5-A6BF44000106}"/>
              </a:ext>
            </a:extLst>
          </p:cNvPr>
          <p:cNvSpPr>
            <a:spLocks noGrp="1"/>
          </p:cNvSpPr>
          <p:nvPr>
            <p:ph type="title"/>
          </p:nvPr>
        </p:nvSpPr>
        <p:spPr>
          <a:xfrm>
            <a:off x="582613" y="0"/>
            <a:ext cx="8229600" cy="1143000"/>
          </a:xfrm>
        </p:spPr>
        <p:txBody>
          <a:bodyPr/>
          <a:lstStyle/>
          <a:p>
            <a:pPr eaLnBrk="1" hangingPunct="1">
              <a:defRPr/>
            </a:pPr>
            <a:r>
              <a:rPr lang="ja-JP" altLang="en-US" dirty="0">
                <a:effectLst>
                  <a:outerShdw blurRad="38100" dist="38100" dir="2700000" algn="tl">
                    <a:srgbClr val="000000">
                      <a:alpha val="43137"/>
                    </a:srgbClr>
                  </a:outerShdw>
                </a:effectLst>
              </a:rPr>
              <a:t>内容</a:t>
            </a:r>
          </a:p>
        </p:txBody>
      </p:sp>
      <p:sp>
        <p:nvSpPr>
          <p:cNvPr id="6147" name="コンテンツ プレースホルダー 2">
            <a:extLst>
              <a:ext uri="{FF2B5EF4-FFF2-40B4-BE49-F238E27FC236}">
                <a16:creationId xmlns:a16="http://schemas.microsoft.com/office/drawing/2014/main" id="{B2106BE0-62E3-4CF6-9F9B-B748D2BC4AE5}"/>
              </a:ext>
            </a:extLst>
          </p:cNvPr>
          <p:cNvSpPr>
            <a:spLocks noGrp="1"/>
          </p:cNvSpPr>
          <p:nvPr>
            <p:ph idx="1"/>
          </p:nvPr>
        </p:nvSpPr>
        <p:spPr>
          <a:xfrm>
            <a:off x="468313" y="1582738"/>
            <a:ext cx="8893175" cy="4389437"/>
          </a:xfrm>
        </p:spPr>
        <p:txBody>
          <a:bodyPr anchor="ctr"/>
          <a:lstStyle/>
          <a:p>
            <a:pPr eaLnBrk="1" hangingPunct="1">
              <a:defRPr/>
            </a:pPr>
            <a:r>
              <a:rPr lang="ja-JP" altLang="en-US" sz="3600" dirty="0">
                <a:latin typeface="+mj-ea"/>
                <a:ea typeface="+mj-ea"/>
              </a:rPr>
              <a:t>麻薬の取扱いについて</a:t>
            </a:r>
            <a:endParaRPr lang="en-US" altLang="ja-JP" sz="3600" dirty="0">
              <a:latin typeface="+mj-ea"/>
              <a:ea typeface="+mj-ea"/>
            </a:endParaRPr>
          </a:p>
          <a:p>
            <a:pPr eaLnBrk="1" hangingPunct="1">
              <a:defRPr/>
            </a:pPr>
            <a:r>
              <a:rPr lang="ja-JP" altLang="en-US" sz="3600" dirty="0">
                <a:latin typeface="+mj-ea"/>
                <a:ea typeface="+mj-ea"/>
              </a:rPr>
              <a:t>向精神薬の取扱いについて</a:t>
            </a:r>
            <a:endParaRPr lang="en-US" altLang="ja-JP" sz="3600" dirty="0">
              <a:latin typeface="+mj-ea"/>
              <a:ea typeface="+mj-ea"/>
            </a:endParaRPr>
          </a:p>
          <a:p>
            <a:pPr eaLnBrk="1" hangingPunct="1">
              <a:defRPr/>
            </a:pPr>
            <a:r>
              <a:rPr lang="ja-JP" altLang="en-US" sz="3600" dirty="0">
                <a:latin typeface="+mj-ea"/>
                <a:ea typeface="+mj-ea"/>
              </a:rPr>
              <a:t>覚醒剤原料の取扱いについて</a:t>
            </a:r>
            <a:endParaRPr lang="en-US" altLang="ja-JP" sz="3600" dirty="0">
              <a:latin typeface="+mj-ea"/>
              <a:ea typeface="+mj-ea"/>
            </a:endParaRPr>
          </a:p>
          <a:p>
            <a:pPr eaLnBrk="1" hangingPunct="1">
              <a:defRPr/>
            </a:pPr>
            <a:r>
              <a:rPr lang="ja-JP" altLang="en-US" sz="3600" dirty="0">
                <a:latin typeface="+mj-ea"/>
                <a:ea typeface="+mj-ea"/>
              </a:rPr>
              <a:t>麻薬年間届について</a:t>
            </a:r>
            <a:endParaRPr lang="en-US" altLang="ja-JP" sz="3600" dirty="0">
              <a:latin typeface="+mj-ea"/>
              <a:ea typeface="+mj-ea"/>
            </a:endParaRPr>
          </a:p>
          <a:p>
            <a:pPr eaLnBrk="1" hangingPunct="1">
              <a:defRPr/>
            </a:pPr>
            <a:r>
              <a:rPr lang="ja-JP" altLang="en-US" sz="3600" dirty="0">
                <a:latin typeface="+mj-ea"/>
                <a:ea typeface="+mj-ea"/>
              </a:rPr>
              <a:t>麻薬免許の継続申請について</a:t>
            </a:r>
            <a:endParaRPr lang="en-US" altLang="ja-JP" sz="3600" dirty="0">
              <a:latin typeface="+mj-ea"/>
              <a:ea typeface="+mj-ea"/>
            </a:endParaRPr>
          </a:p>
        </p:txBody>
      </p:sp>
      <p:sp>
        <p:nvSpPr>
          <p:cNvPr id="10244" name="スライド番号プレースホルダ 3">
            <a:extLst>
              <a:ext uri="{FF2B5EF4-FFF2-40B4-BE49-F238E27FC236}">
                <a16:creationId xmlns:a16="http://schemas.microsoft.com/office/drawing/2014/main" id="{5CAE7AB9-A580-4ED7-992A-B49B753257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292012-0C96-4CF4-98E8-EB950021D2A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CA501C-28D8-49C0-B9D9-E6C1E3859A89}"/>
              </a:ext>
            </a:extLst>
          </p:cNvPr>
          <p:cNvSpPr txBox="1">
            <a:spLocks noChangeArrowheads="1"/>
          </p:cNvSpPr>
          <p:nvPr/>
        </p:nvSpPr>
        <p:spPr bwMode="auto">
          <a:xfrm>
            <a:off x="428625" y="-149225"/>
            <a:ext cx="8229600" cy="1143000"/>
          </a:xfrm>
          <a:prstGeom prst="rect">
            <a:avLst/>
          </a:prstGeom>
          <a:noFill/>
          <a:ln>
            <a:noFill/>
          </a:ln>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rPr>
              <a:t>麻薬事故事例</a:t>
            </a:r>
          </a:p>
        </p:txBody>
      </p:sp>
      <p:sp>
        <p:nvSpPr>
          <p:cNvPr id="5" name="テキスト ボックス 5">
            <a:extLst>
              <a:ext uri="{FF2B5EF4-FFF2-40B4-BE49-F238E27FC236}">
                <a16:creationId xmlns:a16="http://schemas.microsoft.com/office/drawing/2014/main" id="{944A2462-D68B-4C56-818A-990AC1774CA8}"/>
              </a:ext>
            </a:extLst>
          </p:cNvPr>
          <p:cNvSpPr txBox="1">
            <a:spLocks noChangeArrowheads="1"/>
          </p:cNvSpPr>
          <p:nvPr/>
        </p:nvSpPr>
        <p:spPr bwMode="auto">
          <a:xfrm>
            <a:off x="-1588" y="673100"/>
            <a:ext cx="8990013" cy="5694363"/>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en-US" altLang="ja-JP" sz="2400" dirty="0">
              <a:latin typeface="+mj-ea"/>
              <a:ea typeface="+mj-ea"/>
            </a:endParaRPr>
          </a:p>
          <a:p>
            <a:pPr eaLnBrk="1" hangingPunct="1">
              <a:defRPr/>
            </a:pPr>
            <a:r>
              <a:rPr lang="ja-JP" altLang="en-US" sz="2400" dirty="0">
                <a:latin typeface="+mj-ea"/>
                <a:ea typeface="+mj-ea"/>
              </a:rPr>
              <a:t>　</a:t>
            </a:r>
            <a:r>
              <a:rPr lang="ja-JP" altLang="en-US" sz="2400" b="1" u="sng" dirty="0">
                <a:solidFill>
                  <a:srgbClr val="FF0000"/>
                </a:solidFill>
                <a:latin typeface="+mj-ea"/>
                <a:ea typeface="+mj-ea"/>
              </a:rPr>
              <a:t>所在不明（紛失）</a:t>
            </a:r>
            <a:endParaRPr lang="en-US" altLang="ja-JP" sz="2400" b="1" u="sng" dirty="0">
              <a:solidFill>
                <a:srgbClr val="FF0000"/>
              </a:solidFill>
              <a:latin typeface="+mj-ea"/>
              <a:ea typeface="+mj-ea"/>
            </a:endParaRPr>
          </a:p>
          <a:p>
            <a:pPr eaLnBrk="1" hangingPunct="1">
              <a:defRPr/>
            </a:pPr>
            <a:r>
              <a:rPr lang="ja-JP" altLang="en-US" sz="2400" dirty="0">
                <a:solidFill>
                  <a:prstClr val="black"/>
                </a:solidFill>
                <a:latin typeface="+mj-ea"/>
                <a:ea typeface="+mj-ea"/>
              </a:rPr>
              <a:t>　</a:t>
            </a:r>
            <a:r>
              <a:rPr lang="ja-JP" altLang="en-US" sz="2400" b="1" dirty="0">
                <a:solidFill>
                  <a:prstClr val="black"/>
                </a:solidFill>
                <a:latin typeface="+mj-ea"/>
                <a:ea typeface="+mj-ea"/>
              </a:rPr>
              <a:t>１）アブストラル舌下錠が</a:t>
            </a:r>
            <a:r>
              <a:rPr lang="en-US" altLang="ja-JP" sz="2400" b="1" dirty="0">
                <a:solidFill>
                  <a:prstClr val="black"/>
                </a:solidFill>
                <a:latin typeface="+mj-ea"/>
                <a:ea typeface="+mj-ea"/>
              </a:rPr>
              <a:t>20</a:t>
            </a:r>
            <a:r>
              <a:rPr lang="ja-JP" altLang="en-US" sz="2400" b="1" dirty="0">
                <a:solidFill>
                  <a:prstClr val="black"/>
                </a:solidFill>
                <a:latin typeface="+mj-ea"/>
                <a:ea typeface="+mj-ea"/>
              </a:rPr>
              <a:t>錠在庫と合わず，調査したが，原因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は不明であった。（空の袋だと思い込み，調剤中に</a:t>
            </a:r>
            <a:r>
              <a:rPr lang="en-US" altLang="ja-JP" sz="2400" b="1" dirty="0">
                <a:solidFill>
                  <a:prstClr val="black"/>
                </a:solidFill>
                <a:latin typeface="+mj-ea"/>
                <a:ea typeface="+mj-ea"/>
              </a:rPr>
              <a:t>20</a:t>
            </a:r>
            <a:r>
              <a:rPr lang="ja-JP" altLang="en-US" sz="2400" b="1" dirty="0">
                <a:solidFill>
                  <a:prstClr val="black"/>
                </a:solidFill>
                <a:latin typeface="+mj-ea"/>
                <a:ea typeface="+mj-ea"/>
              </a:rPr>
              <a:t>錠廃棄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してしまった可能性がある。）</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２）オキノーム散が６包在庫と合わず，調査したが，原因は不明 </a:t>
            </a:r>
            <a:endParaRPr lang="en-US" altLang="ja-JP" sz="2400" b="1" dirty="0">
              <a:solidFill>
                <a:prstClr val="black"/>
              </a:solidFill>
              <a:latin typeface="+mj-ea"/>
              <a:ea typeface="+mj-ea"/>
            </a:endParaRPr>
          </a:p>
          <a:p>
            <a:pPr eaLnBrk="1" hangingPunct="1">
              <a:defRPr/>
            </a:pPr>
            <a:r>
              <a:rPr lang="en-US" altLang="ja-JP" sz="2400" b="1" dirty="0">
                <a:solidFill>
                  <a:prstClr val="black"/>
                </a:solidFill>
                <a:latin typeface="+mj-ea"/>
                <a:ea typeface="+mj-ea"/>
              </a:rPr>
              <a:t>      </a:t>
            </a:r>
            <a:r>
              <a:rPr lang="ja-JP" altLang="en-US" sz="2400" b="1" dirty="0">
                <a:solidFill>
                  <a:prstClr val="black"/>
                </a:solidFill>
                <a:latin typeface="+mj-ea"/>
                <a:ea typeface="+mj-ea"/>
              </a:rPr>
              <a:t>であった。（</a:t>
            </a:r>
            <a:r>
              <a:rPr lang="ja-JP" altLang="ja-JP" sz="2400" b="1" dirty="0">
                <a:latin typeface="+mj-ea"/>
                <a:ea typeface="+mj-ea"/>
              </a:rPr>
              <a:t>誤調剤し，患者に過剰に払い出した</a:t>
            </a:r>
            <a:r>
              <a:rPr lang="ja-JP" altLang="en-US" sz="2400" b="1" dirty="0">
                <a:latin typeface="+mj-ea"/>
                <a:ea typeface="+mj-ea"/>
              </a:rPr>
              <a:t>可能性がある。</a:t>
            </a:r>
            <a:r>
              <a:rPr lang="ja-JP" altLang="en-US" sz="2400" b="1" dirty="0">
                <a:solidFill>
                  <a:prstClr val="black"/>
                </a:solidFill>
                <a:latin typeface="+mj-ea"/>
                <a:ea typeface="+mj-ea"/>
              </a:rPr>
              <a:t>）</a:t>
            </a:r>
            <a:endParaRPr lang="en-US" altLang="ja-JP" sz="2400" b="1" dirty="0">
              <a:solidFill>
                <a:prstClr val="black"/>
              </a:solidFill>
              <a:latin typeface="+mj-ea"/>
              <a:ea typeface="+mj-ea"/>
            </a:endParaRPr>
          </a:p>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誤投与</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１）オキシコンチンＴＲ錠を２錠 分２の指示であったが，１日２回 ２錠</a:t>
            </a:r>
            <a:endParaRPr lang="en-US" altLang="ja-JP" sz="2400" b="1" dirty="0">
              <a:solidFill>
                <a:prstClr val="black"/>
              </a:solidFill>
              <a:latin typeface="+mj-ea"/>
              <a:ea typeface="+mj-ea"/>
            </a:endParaRPr>
          </a:p>
          <a:p>
            <a:pPr eaLnBrk="1" hangingPunct="1">
              <a:defRPr/>
            </a:pPr>
            <a:r>
              <a:rPr lang="en-US" altLang="ja-JP" sz="2400" b="1" dirty="0">
                <a:solidFill>
                  <a:prstClr val="black"/>
                </a:solidFill>
                <a:latin typeface="+mj-ea"/>
                <a:ea typeface="+mj-ea"/>
              </a:rPr>
              <a:t>     </a:t>
            </a:r>
            <a:r>
              <a:rPr lang="ja-JP" altLang="en-US" sz="2400" b="1" dirty="0">
                <a:solidFill>
                  <a:prstClr val="black"/>
                </a:solidFill>
                <a:latin typeface="+mj-ea"/>
                <a:ea typeface="+mj-ea"/>
              </a:rPr>
              <a:t> </a:t>
            </a:r>
            <a:r>
              <a:rPr lang="ja-JP" altLang="en-US" sz="2400" b="1" dirty="0" err="1">
                <a:solidFill>
                  <a:prstClr val="black"/>
                </a:solidFill>
                <a:latin typeface="+mj-ea"/>
                <a:ea typeface="+mj-ea"/>
              </a:rPr>
              <a:t>ずつ</a:t>
            </a:r>
            <a:r>
              <a:rPr lang="ja-JP" altLang="en-US" sz="2400" b="1" dirty="0">
                <a:solidFill>
                  <a:prstClr val="black"/>
                </a:solidFill>
                <a:latin typeface="+mj-ea"/>
                <a:ea typeface="+mj-ea"/>
              </a:rPr>
              <a:t>服用させた。</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２）ナルサス錠６</a:t>
            </a:r>
            <a:r>
              <a:rPr lang="en-US" altLang="ja-JP" sz="2400" b="1" dirty="0">
                <a:solidFill>
                  <a:prstClr val="black"/>
                </a:solidFill>
                <a:latin typeface="+mj-ea"/>
                <a:ea typeface="+mj-ea"/>
              </a:rPr>
              <a:t>mg</a:t>
            </a:r>
            <a:r>
              <a:rPr lang="ja-JP" altLang="en-US" sz="2400" b="1" dirty="0">
                <a:solidFill>
                  <a:prstClr val="black"/>
                </a:solidFill>
                <a:latin typeface="+mj-ea"/>
                <a:ea typeface="+mj-ea"/>
              </a:rPr>
              <a:t>を１錠服用すべき患者に，ナルサス錠２</a:t>
            </a:r>
            <a:r>
              <a:rPr lang="en-US" altLang="ja-JP" sz="2400" b="1" dirty="0">
                <a:solidFill>
                  <a:prstClr val="black"/>
                </a:solidFill>
                <a:latin typeface="+mj-ea"/>
                <a:ea typeface="+mj-ea"/>
              </a:rPr>
              <a:t>mg</a:t>
            </a:r>
            <a:r>
              <a:rPr lang="ja-JP" altLang="en-US" sz="2400" b="1" dirty="0">
                <a:solidFill>
                  <a:prstClr val="black"/>
                </a:solidFill>
                <a:latin typeface="+mj-ea"/>
                <a:ea typeface="+mj-ea"/>
              </a:rPr>
              <a:t>を３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錠と思い込み，ナルサス錠６</a:t>
            </a:r>
            <a:r>
              <a:rPr lang="en-US" altLang="ja-JP" sz="2400" b="1" dirty="0">
                <a:solidFill>
                  <a:prstClr val="black"/>
                </a:solidFill>
                <a:latin typeface="+mj-ea"/>
                <a:ea typeface="+mj-ea"/>
              </a:rPr>
              <a:t>mg</a:t>
            </a:r>
            <a:r>
              <a:rPr lang="ja-JP" altLang="en-US" sz="2400" b="1" dirty="0">
                <a:solidFill>
                  <a:prstClr val="black"/>
                </a:solidFill>
                <a:latin typeface="+mj-ea"/>
                <a:ea typeface="+mj-ea"/>
              </a:rPr>
              <a:t>を３錠服用させた。</a:t>
            </a:r>
            <a:r>
              <a:rPr lang="ja-JP" altLang="en-US" sz="2400" b="1" dirty="0">
                <a:solidFill>
                  <a:srgbClr val="FF0000"/>
                </a:solidFill>
                <a:latin typeface="+mj-ea"/>
                <a:ea typeface="+mj-ea"/>
              </a:rPr>
              <a:t>　　　</a:t>
            </a:r>
            <a:endParaRPr lang="en-US" altLang="ja-JP" sz="2400" b="1" dirty="0">
              <a:solidFill>
                <a:srgbClr val="FF0000"/>
              </a:solidFill>
              <a:latin typeface="+mj-ea"/>
              <a:ea typeface="+mj-ea"/>
            </a:endParaRPr>
          </a:p>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誤廃棄</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１）使用期限切れの麻薬を県職員の立会なしに廃棄した。</a:t>
            </a:r>
            <a:endParaRPr lang="en-US" altLang="ja-JP" sz="2400" b="1" dirty="0">
              <a:solidFill>
                <a:prstClr val="black"/>
              </a:solidFill>
              <a:latin typeface="+mj-ea"/>
              <a:ea typeface="+mj-ea"/>
            </a:endParaRPr>
          </a:p>
          <a:p>
            <a:pPr eaLnBrk="1" hangingPunct="1">
              <a:defRPr/>
            </a:pPr>
            <a:r>
              <a:rPr lang="ja-JP" altLang="en-US" sz="2800" dirty="0">
                <a:solidFill>
                  <a:prstClr val="black"/>
                </a:solidFill>
                <a:latin typeface="+mj-ea"/>
                <a:ea typeface="+mj-ea"/>
              </a:rPr>
              <a:t>　</a:t>
            </a:r>
            <a:r>
              <a:rPr lang="ja-JP" altLang="en-US" sz="2600" dirty="0">
                <a:solidFill>
                  <a:srgbClr val="FF0000"/>
                </a:solidFill>
                <a:latin typeface="+mj-ea"/>
                <a:ea typeface="+mj-ea"/>
              </a:rPr>
              <a:t>　</a:t>
            </a:r>
            <a:r>
              <a:rPr lang="ja-JP" altLang="en-US" sz="2600" dirty="0">
                <a:solidFill>
                  <a:prstClr val="black"/>
                </a:solidFill>
                <a:latin typeface="+mj-ea"/>
                <a:ea typeface="+mj-ea"/>
              </a:rPr>
              <a:t>　　　</a:t>
            </a:r>
            <a:endParaRPr lang="ja-JP" altLang="en-US" sz="2800" dirty="0">
              <a:latin typeface="+mj-ea"/>
              <a:ea typeface="+mj-ea"/>
            </a:endParaRPr>
          </a:p>
        </p:txBody>
      </p:sp>
      <p:sp>
        <p:nvSpPr>
          <p:cNvPr id="46084" name="スライド番号プレースホルダ 7">
            <a:extLst>
              <a:ext uri="{FF2B5EF4-FFF2-40B4-BE49-F238E27FC236}">
                <a16:creationId xmlns:a16="http://schemas.microsoft.com/office/drawing/2014/main" id="{6171B710-F0F4-47A9-881D-A59EAF1B1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F3CC65D-99EB-4D3D-9883-C8B91577662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Text Box 12">
            <a:extLst>
              <a:ext uri="{FF2B5EF4-FFF2-40B4-BE49-F238E27FC236}">
                <a16:creationId xmlns:a16="http://schemas.microsoft.com/office/drawing/2014/main" id="{8043BEE4-0B93-4205-8A9B-3E01274AFC95}"/>
              </a:ext>
            </a:extLst>
          </p:cNvPr>
          <p:cNvSpPr txBox="1">
            <a:spLocks noChangeArrowheads="1"/>
          </p:cNvSpPr>
          <p:nvPr/>
        </p:nvSpPr>
        <p:spPr bwMode="auto">
          <a:xfrm>
            <a:off x="258763" y="5935663"/>
            <a:ext cx="8569325" cy="9223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2060"/>
                </a:solidFill>
                <a:latin typeface="+mj-ea"/>
                <a:ea typeface="+mj-ea"/>
              </a:rPr>
              <a:t>　</a:t>
            </a:r>
            <a:r>
              <a:rPr lang="ja-JP" altLang="en-US" sz="2400" b="1" u="sng" dirty="0">
                <a:solidFill>
                  <a:srgbClr val="002060"/>
                </a:solidFill>
                <a:latin typeface="+mj-ea"/>
                <a:ea typeface="+mj-ea"/>
              </a:rPr>
              <a:t>麻薬の取扱いに関するマニュアル（手順書）を作成し，手順書に添った業務の実施と適切な麻薬の取扱いをお願いします</a:t>
            </a:r>
            <a:r>
              <a:rPr lang="ja-JP" altLang="en-US" sz="3000" b="1" u="sng" dirty="0">
                <a:solidFill>
                  <a:srgbClr val="002060"/>
                </a:solidFill>
                <a:latin typeface="+mj-ea"/>
                <a:ea typeface="+mj-ea"/>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FED61A-C158-4E15-826A-32D34DF5B8EC}"/>
              </a:ext>
            </a:extLst>
          </p:cNvPr>
          <p:cNvSpPr>
            <a:spLocks noGrp="1" noChangeArrowheads="1"/>
          </p:cNvSpPr>
          <p:nvPr>
            <p:ph type="title"/>
          </p:nvPr>
        </p:nvSpPr>
        <p:spPr>
          <a:xfrm>
            <a:off x="407988" y="217488"/>
            <a:ext cx="8229600" cy="847725"/>
          </a:xfrm>
        </p:spPr>
        <p:txBody>
          <a:bodyPr/>
          <a:lstStyle/>
          <a:p>
            <a:pPr>
              <a:defRPr/>
            </a:pPr>
            <a:r>
              <a:rPr lang="ja-JP" altLang="en-US" sz="4800" dirty="0">
                <a:effectLst>
                  <a:outerShdw blurRad="38100" dist="38100" dir="2700000" algn="tl">
                    <a:srgbClr val="000000">
                      <a:alpha val="43137"/>
                    </a:srgbClr>
                  </a:outerShdw>
                </a:effectLst>
              </a:rPr>
              <a:t>麻薬事故について</a:t>
            </a:r>
          </a:p>
        </p:txBody>
      </p:sp>
      <p:graphicFrame>
        <p:nvGraphicFramePr>
          <p:cNvPr id="68826" name="Group 218">
            <a:extLst>
              <a:ext uri="{FF2B5EF4-FFF2-40B4-BE49-F238E27FC236}">
                <a16:creationId xmlns:a16="http://schemas.microsoft.com/office/drawing/2014/main" id="{53E62983-37A8-4A22-90F0-761F91ABEC5D}"/>
              </a:ext>
            </a:extLst>
          </p:cNvPr>
          <p:cNvGraphicFramePr>
            <a:graphicFrameLocks noGrp="1"/>
          </p:cNvGraphicFramePr>
          <p:nvPr>
            <p:ph idx="1"/>
            <p:extLst>
              <p:ext uri="{D42A27DB-BD31-4B8C-83A1-F6EECF244321}">
                <p14:modId xmlns:p14="http://schemas.microsoft.com/office/powerpoint/2010/main" val="3780238629"/>
              </p:ext>
            </p:extLst>
          </p:nvPr>
        </p:nvGraphicFramePr>
        <p:xfrm>
          <a:off x="179388" y="1371600"/>
          <a:ext cx="8686800" cy="3716341"/>
        </p:xfrm>
        <a:graphic>
          <a:graphicData uri="http://schemas.openxmlformats.org/drawingml/2006/table">
            <a:tbl>
              <a:tblPr/>
              <a:tblGrid>
                <a:gridCol w="7344816">
                  <a:extLst>
                    <a:ext uri="{9D8B030D-6E8A-4147-A177-3AD203B41FA5}">
                      <a16:colId xmlns:a16="http://schemas.microsoft.com/office/drawing/2014/main" val="20000"/>
                    </a:ext>
                  </a:extLst>
                </a:gridCol>
                <a:gridCol w="1341984">
                  <a:extLst>
                    <a:ext uri="{9D8B030D-6E8A-4147-A177-3AD203B41FA5}">
                      <a16:colId xmlns:a16="http://schemas.microsoft.com/office/drawing/2014/main" val="20001"/>
                    </a:ext>
                  </a:extLst>
                </a:gridCol>
              </a:tblGrid>
              <a:tr h="51126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j-ea"/>
                          <a:ea typeface="+mj-ea"/>
                        </a:rPr>
                        <a:t>事例</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j-ea"/>
                          <a:ea typeface="+mj-ea"/>
                        </a:rPr>
                        <a:t>事故？</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アンプルを落として破損した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錠剤を落として割れたが，全量回収した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en-US" altLang="ja-JP" sz="31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614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処方箋と異なる麻薬を払い出し，服用された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持続点滴を行っていたら漏れていた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貼付剤のライナーをはがすのに失敗した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3100" b="1" i="0" u="none" strike="noStrike" cap="none" normalizeH="0" baseline="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帳簿上の数と金庫の中の数が合わない</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bl>
          </a:graphicData>
        </a:graphic>
      </p:graphicFrame>
      <p:sp>
        <p:nvSpPr>
          <p:cNvPr id="48157" name="Rectangle 219">
            <a:extLst>
              <a:ext uri="{FF2B5EF4-FFF2-40B4-BE49-F238E27FC236}">
                <a16:creationId xmlns:a16="http://schemas.microsoft.com/office/drawing/2014/main" id="{E59B6958-4AB2-4DCB-9053-0921E8DF7AC6}"/>
              </a:ext>
            </a:extLst>
          </p:cNvPr>
          <p:cNvSpPr>
            <a:spLocks noChangeArrowheads="1"/>
          </p:cNvSpPr>
          <p:nvPr/>
        </p:nvSpPr>
        <p:spPr bwMode="auto">
          <a:xfrm>
            <a:off x="7867650" y="1844675"/>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58" name="Rectangle 220">
            <a:extLst>
              <a:ext uri="{FF2B5EF4-FFF2-40B4-BE49-F238E27FC236}">
                <a16:creationId xmlns:a16="http://schemas.microsoft.com/office/drawing/2014/main" id="{8C25EF32-CD89-4D7D-BDFD-48E46FC86946}"/>
              </a:ext>
            </a:extLst>
          </p:cNvPr>
          <p:cNvSpPr>
            <a:spLocks noChangeArrowheads="1"/>
          </p:cNvSpPr>
          <p:nvPr/>
        </p:nvSpPr>
        <p:spPr bwMode="auto">
          <a:xfrm>
            <a:off x="7885113" y="29210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59" name="Rectangle 221">
            <a:extLst>
              <a:ext uri="{FF2B5EF4-FFF2-40B4-BE49-F238E27FC236}">
                <a16:creationId xmlns:a16="http://schemas.microsoft.com/office/drawing/2014/main" id="{A774B471-ABC9-4DE3-8E7D-976A8AB5198C}"/>
              </a:ext>
            </a:extLst>
          </p:cNvPr>
          <p:cNvSpPr>
            <a:spLocks noChangeArrowheads="1"/>
          </p:cNvSpPr>
          <p:nvPr/>
        </p:nvSpPr>
        <p:spPr bwMode="auto">
          <a:xfrm>
            <a:off x="7885113" y="3497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60" name="Rectangle 222">
            <a:extLst>
              <a:ext uri="{FF2B5EF4-FFF2-40B4-BE49-F238E27FC236}">
                <a16:creationId xmlns:a16="http://schemas.microsoft.com/office/drawing/2014/main" id="{A9095A74-349B-425D-9149-7503CB0DE86C}"/>
              </a:ext>
            </a:extLst>
          </p:cNvPr>
          <p:cNvSpPr>
            <a:spLocks noChangeArrowheads="1"/>
          </p:cNvSpPr>
          <p:nvPr/>
        </p:nvSpPr>
        <p:spPr bwMode="auto">
          <a:xfrm>
            <a:off x="7885113" y="45085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dirty="0">
                <a:solidFill>
                  <a:srgbClr val="FF0000"/>
                </a:solidFill>
                <a:latin typeface="Arial" panose="020B0604020202020204" pitchFamily="34" charset="0"/>
                <a:ea typeface="ＭＳ Ｐゴシック" panose="020B0600070205080204" pitchFamily="50" charset="-128"/>
              </a:rPr>
              <a:t>○</a:t>
            </a:r>
          </a:p>
        </p:txBody>
      </p:sp>
      <p:sp>
        <p:nvSpPr>
          <p:cNvPr id="48161" name="Rectangle 223">
            <a:extLst>
              <a:ext uri="{FF2B5EF4-FFF2-40B4-BE49-F238E27FC236}">
                <a16:creationId xmlns:a16="http://schemas.microsoft.com/office/drawing/2014/main" id="{C22556F4-CE70-4490-A395-431924DFD5B3}"/>
              </a:ext>
            </a:extLst>
          </p:cNvPr>
          <p:cNvSpPr>
            <a:spLocks noChangeArrowheads="1"/>
          </p:cNvSpPr>
          <p:nvPr/>
        </p:nvSpPr>
        <p:spPr bwMode="auto">
          <a:xfrm>
            <a:off x="7867650" y="2349500"/>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48162" name="Rectangle 226">
            <a:extLst>
              <a:ext uri="{FF2B5EF4-FFF2-40B4-BE49-F238E27FC236}">
                <a16:creationId xmlns:a16="http://schemas.microsoft.com/office/drawing/2014/main" id="{51E24AD1-39C9-4F66-8E9D-5A93B22DD08F}"/>
              </a:ext>
            </a:extLst>
          </p:cNvPr>
          <p:cNvSpPr>
            <a:spLocks noChangeArrowheads="1"/>
          </p:cNvSpPr>
          <p:nvPr/>
        </p:nvSpPr>
        <p:spPr bwMode="auto">
          <a:xfrm>
            <a:off x="7885113" y="4005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12" name="Text Box 4">
            <a:extLst>
              <a:ext uri="{FF2B5EF4-FFF2-40B4-BE49-F238E27FC236}">
                <a16:creationId xmlns:a16="http://schemas.microsoft.com/office/drawing/2014/main" id="{3E08F7AF-ED80-4871-BF33-AFD9916BBDF8}"/>
              </a:ext>
            </a:extLst>
          </p:cNvPr>
          <p:cNvSpPr txBox="1">
            <a:spLocks noChangeArrowheads="1"/>
          </p:cNvSpPr>
          <p:nvPr/>
        </p:nvSpPr>
        <p:spPr bwMode="auto">
          <a:xfrm>
            <a:off x="228600" y="5365747"/>
            <a:ext cx="8686800" cy="830997"/>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spcBef>
                <a:spcPct val="50000"/>
              </a:spcBef>
              <a:defRPr/>
            </a:pPr>
            <a:r>
              <a:rPr lang="ja-JP" altLang="en-US" sz="2400" dirty="0">
                <a:solidFill>
                  <a:srgbClr val="FF0000"/>
                </a:solidFill>
                <a:latin typeface="+mj-ea"/>
                <a:ea typeface="+mj-ea"/>
              </a:rPr>
              <a:t>麻薬の事故とは，麻薬が適法な使用，廃棄等を原因とせず，有るべきところから無くなること</a:t>
            </a:r>
          </a:p>
        </p:txBody>
      </p:sp>
      <p:sp>
        <p:nvSpPr>
          <p:cNvPr id="48166" name="スライド番号プレースホルダ 12">
            <a:extLst>
              <a:ext uri="{FF2B5EF4-FFF2-40B4-BE49-F238E27FC236}">
                <a16:creationId xmlns:a16="http://schemas.microsoft.com/office/drawing/2014/main" id="{0B6DD5CD-0646-4FEB-B031-D5B956D9EB45}"/>
              </a:ext>
            </a:extLst>
          </p:cNvPr>
          <p:cNvSpPr>
            <a:spLocks noGrp="1"/>
          </p:cNvSpPr>
          <p:nvPr>
            <p:ph type="sldNum" sz="quarter" idx="12"/>
          </p:nvPr>
        </p:nvSpPr>
        <p:spPr bwMode="auto">
          <a:xfrm>
            <a:off x="8131175" y="63769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25DA652-EE7E-4BF7-A3D8-38893CE63B11}"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4" descr="事故ﾌﾛｰ.jpg">
            <a:extLst>
              <a:ext uri="{FF2B5EF4-FFF2-40B4-BE49-F238E27FC236}">
                <a16:creationId xmlns:a16="http://schemas.microsoft.com/office/drawing/2014/main" id="{245B2E60-C334-4009-BF60-0013F240EC7F}"/>
              </a:ext>
            </a:extLst>
          </p:cNvPr>
          <p:cNvPicPr>
            <a:picLocks noChangeAspect="1"/>
          </p:cNvPicPr>
          <p:nvPr/>
        </p:nvPicPr>
        <p:blipFill>
          <a:blip r:embed="rId2">
            <a:extLst>
              <a:ext uri="{28A0092B-C50C-407E-A947-70E740481C1C}">
                <a14:useLocalDpi xmlns:a14="http://schemas.microsoft.com/office/drawing/2010/main" val="0"/>
              </a:ext>
            </a:extLst>
          </a:blip>
          <a:srcRect l="17242" t="15971" r="14577" b="15680"/>
          <a:stretch>
            <a:fillRect/>
          </a:stretch>
        </p:blipFill>
        <p:spPr bwMode="auto">
          <a:xfrm>
            <a:off x="430213" y="874713"/>
            <a:ext cx="792321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2">
            <a:extLst>
              <a:ext uri="{FF2B5EF4-FFF2-40B4-BE49-F238E27FC236}">
                <a16:creationId xmlns:a16="http://schemas.microsoft.com/office/drawing/2014/main" id="{418DCD73-B011-4BE0-A912-352A0C0698C7}"/>
              </a:ext>
            </a:extLst>
          </p:cNvPr>
          <p:cNvSpPr>
            <a:spLocks noGrp="1" noChangeArrowheads="1"/>
          </p:cNvSpPr>
          <p:nvPr>
            <p:ph type="title" idx="4294967295"/>
          </p:nvPr>
        </p:nvSpPr>
        <p:spPr>
          <a:xfrm>
            <a:off x="250825" y="222250"/>
            <a:ext cx="8715375" cy="806450"/>
          </a:xfrm>
        </p:spPr>
        <p:txBody>
          <a:bodyPr anchor="t"/>
          <a:lstStyle/>
          <a:p>
            <a:pPr eaLnBrk="1" hangingPunct="1">
              <a:defRPr/>
            </a:pPr>
            <a:r>
              <a:rPr lang="ja-JP" altLang="en-US" sz="4400" dirty="0">
                <a:effectLst>
                  <a:outerShdw blurRad="38100" dist="38100" dir="2700000" algn="tl">
                    <a:srgbClr val="000000">
                      <a:alpha val="43137"/>
                    </a:srgbClr>
                  </a:outerShdw>
                </a:effectLst>
              </a:rPr>
              <a:t>廃棄（マニュアル廃棄フローチャート）</a:t>
            </a:r>
          </a:p>
        </p:txBody>
      </p:sp>
      <p:sp>
        <p:nvSpPr>
          <p:cNvPr id="49156" name="スライド番号プレースホルダ 11">
            <a:extLst>
              <a:ext uri="{FF2B5EF4-FFF2-40B4-BE49-F238E27FC236}">
                <a16:creationId xmlns:a16="http://schemas.microsoft.com/office/drawing/2014/main" id="{29A7012D-1FDF-45F2-B5F8-B8BDF59E68BE}"/>
              </a:ext>
            </a:extLst>
          </p:cNvPr>
          <p:cNvSpPr>
            <a:spLocks noGrp="1"/>
          </p:cNvSpPr>
          <p:nvPr>
            <p:ph type="sldNum" sz="quarter" idx="12"/>
          </p:nvPr>
        </p:nvSpPr>
        <p:spPr bwMode="auto">
          <a:xfrm>
            <a:off x="8275638" y="6307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1" name="Text Box 21">
            <a:extLst>
              <a:ext uri="{FF2B5EF4-FFF2-40B4-BE49-F238E27FC236}">
                <a16:creationId xmlns:a16="http://schemas.microsoft.com/office/drawing/2014/main" id="{D3BA5113-F6D7-4A68-BEF2-16D09D436088}"/>
              </a:ext>
            </a:extLst>
          </p:cNvPr>
          <p:cNvSpPr txBox="1">
            <a:spLocks noChangeArrowheads="1"/>
          </p:cNvSpPr>
          <p:nvPr/>
        </p:nvSpPr>
        <p:spPr bwMode="auto">
          <a:xfrm>
            <a:off x="250825" y="5954029"/>
            <a:ext cx="8497639" cy="800219"/>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en-US" altLang="ja-JP" sz="2300" dirty="0">
                <a:solidFill>
                  <a:srgbClr val="FF0000"/>
                </a:solidFill>
                <a:latin typeface="+mj-ea"/>
                <a:ea typeface="+mj-ea"/>
              </a:rPr>
              <a:t>※</a:t>
            </a:r>
            <a:r>
              <a:rPr lang="ja-JP" altLang="en-US" sz="2300" dirty="0">
                <a:solidFill>
                  <a:srgbClr val="FF0000"/>
                </a:solidFill>
                <a:latin typeface="+mj-ea"/>
                <a:ea typeface="+mj-ea"/>
              </a:rPr>
              <a:t>各フローチャートをご確認ください。　　　　　　　　　　　　　　　　　　　　　　　　判断に迷う場合は，薬務課又は管轄の保健所にご連絡ください。</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FD8C2061-BEC4-44A3-8B95-E4FE1D0837AA}"/>
              </a:ext>
            </a:extLst>
          </p:cNvPr>
          <p:cNvSpPr>
            <a:spLocks noGrp="1" noChangeArrowheads="1"/>
          </p:cNvSpPr>
          <p:nvPr>
            <p:ph type="title"/>
          </p:nvPr>
        </p:nvSpPr>
        <p:spPr>
          <a:xfrm>
            <a:off x="301625" y="115888"/>
            <a:ext cx="8712200" cy="877887"/>
          </a:xfrm>
        </p:spPr>
        <p:txBody>
          <a:bodyPr/>
          <a:lstStyle/>
          <a:p>
            <a:pPr eaLnBrk="1" hangingPunct="1">
              <a:defRPr/>
            </a:pPr>
            <a:r>
              <a:rPr lang="ja-JP" altLang="en-US" sz="4800" dirty="0">
                <a:effectLst>
                  <a:outerShdw blurRad="38100" dist="38100" dir="2700000" algn="tl">
                    <a:srgbClr val="000000">
                      <a:alpha val="43137"/>
                    </a:srgbClr>
                  </a:outerShdw>
                </a:effectLst>
                <a:ea typeface="ＭＳ ゴシック" pitchFamily="49" charset="-128"/>
              </a:rPr>
              <a:t>その他の麻薬関係届出について</a:t>
            </a:r>
          </a:p>
        </p:txBody>
      </p:sp>
      <p:sp>
        <p:nvSpPr>
          <p:cNvPr id="26627" name="Text Box 5">
            <a:extLst>
              <a:ext uri="{FF2B5EF4-FFF2-40B4-BE49-F238E27FC236}">
                <a16:creationId xmlns:a16="http://schemas.microsoft.com/office/drawing/2014/main" id="{00E21055-73E9-4F36-B91D-57B42A3D6BA7}"/>
              </a:ext>
            </a:extLst>
          </p:cNvPr>
          <p:cNvSpPr txBox="1">
            <a:spLocks noChangeArrowheads="1"/>
          </p:cNvSpPr>
          <p:nvPr/>
        </p:nvSpPr>
        <p:spPr bwMode="auto">
          <a:xfrm>
            <a:off x="319088" y="2095500"/>
            <a:ext cx="8328025" cy="7683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latin typeface="+mj-ea"/>
                <a:ea typeface="+mj-ea"/>
              </a:rPr>
              <a:t>　麻薬取扱者は，免許証の記載事項に変更を生じたときは，</a:t>
            </a:r>
            <a:r>
              <a:rPr lang="ja-JP" altLang="en-US" sz="2200" u="sng" dirty="0">
                <a:solidFill>
                  <a:srgbClr val="FF0000"/>
                </a:solidFill>
                <a:latin typeface="+mj-ea"/>
                <a:ea typeface="+mj-ea"/>
              </a:rPr>
              <a:t>１５日以内</a:t>
            </a:r>
            <a:r>
              <a:rPr lang="ja-JP" altLang="en-US" sz="2200" dirty="0">
                <a:latin typeface="+mj-ea"/>
                <a:ea typeface="+mj-ea"/>
              </a:rPr>
              <a:t>に，免許証を添えてその旨を届け出なければならない。</a:t>
            </a:r>
          </a:p>
        </p:txBody>
      </p:sp>
      <p:sp>
        <p:nvSpPr>
          <p:cNvPr id="26628" name="Text Box 6">
            <a:extLst>
              <a:ext uri="{FF2B5EF4-FFF2-40B4-BE49-F238E27FC236}">
                <a16:creationId xmlns:a16="http://schemas.microsoft.com/office/drawing/2014/main" id="{E977AFEF-C272-44BF-ACEE-C0462B97B437}"/>
              </a:ext>
            </a:extLst>
          </p:cNvPr>
          <p:cNvSpPr txBox="1">
            <a:spLocks noChangeArrowheads="1"/>
          </p:cNvSpPr>
          <p:nvPr/>
        </p:nvSpPr>
        <p:spPr bwMode="auto">
          <a:xfrm>
            <a:off x="250825" y="30130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latin typeface="+mj-ea"/>
                <a:ea typeface="+mj-ea"/>
              </a:rPr>
              <a:t>　○変更届が必要な事例</a:t>
            </a:r>
          </a:p>
        </p:txBody>
      </p:sp>
      <p:sp>
        <p:nvSpPr>
          <p:cNvPr id="253959" name="Text Box 7">
            <a:extLst>
              <a:ext uri="{FF2B5EF4-FFF2-40B4-BE49-F238E27FC236}">
                <a16:creationId xmlns:a16="http://schemas.microsoft.com/office/drawing/2014/main" id="{7FE15951-FB7F-473C-A0D7-E2B85C9E68B0}"/>
              </a:ext>
            </a:extLst>
          </p:cNvPr>
          <p:cNvSpPr txBox="1">
            <a:spLocks noChangeArrowheads="1"/>
          </p:cNvSpPr>
          <p:nvPr/>
        </p:nvSpPr>
        <p:spPr bwMode="auto">
          <a:xfrm>
            <a:off x="827088" y="34067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・病院・診療所を異動した（管理者は廃止）</a:t>
            </a:r>
          </a:p>
        </p:txBody>
      </p:sp>
      <p:sp>
        <p:nvSpPr>
          <p:cNvPr id="253960" name="Text Box 8">
            <a:extLst>
              <a:ext uri="{FF2B5EF4-FFF2-40B4-BE49-F238E27FC236}">
                <a16:creationId xmlns:a16="http://schemas.microsoft.com/office/drawing/2014/main" id="{8A663BFC-75DC-4BE9-A6E0-31DBA8506676}"/>
              </a:ext>
            </a:extLst>
          </p:cNvPr>
          <p:cNvSpPr txBox="1">
            <a:spLocks noChangeArrowheads="1"/>
          </p:cNvSpPr>
          <p:nvPr/>
        </p:nvSpPr>
        <p:spPr bwMode="auto">
          <a:xfrm>
            <a:off x="1258888" y="3754438"/>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麻薬業務所所在地及び名称</a:t>
            </a:r>
          </a:p>
        </p:txBody>
      </p:sp>
      <p:sp>
        <p:nvSpPr>
          <p:cNvPr id="253961" name="Text Box 9">
            <a:extLst>
              <a:ext uri="{FF2B5EF4-FFF2-40B4-BE49-F238E27FC236}">
                <a16:creationId xmlns:a16="http://schemas.microsoft.com/office/drawing/2014/main" id="{776DDF9F-5FC7-4D32-979B-4EE07B227338}"/>
              </a:ext>
            </a:extLst>
          </p:cNvPr>
          <p:cNvSpPr txBox="1">
            <a:spLocks noChangeArrowheads="1"/>
          </p:cNvSpPr>
          <p:nvPr/>
        </p:nvSpPr>
        <p:spPr bwMode="auto">
          <a:xfrm>
            <a:off x="720154" y="4232276"/>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・自宅を引っ越した</a:t>
            </a:r>
          </a:p>
        </p:txBody>
      </p:sp>
      <p:sp>
        <p:nvSpPr>
          <p:cNvPr id="253962" name="Text Box 10">
            <a:extLst>
              <a:ext uri="{FF2B5EF4-FFF2-40B4-BE49-F238E27FC236}">
                <a16:creationId xmlns:a16="http://schemas.microsoft.com/office/drawing/2014/main" id="{32BDB135-F747-40CF-840A-7BB285D1F8BD}"/>
              </a:ext>
            </a:extLst>
          </p:cNvPr>
          <p:cNvSpPr txBox="1">
            <a:spLocks noChangeArrowheads="1"/>
          </p:cNvSpPr>
          <p:nvPr/>
        </p:nvSpPr>
        <p:spPr bwMode="auto">
          <a:xfrm>
            <a:off x="3348039" y="4246563"/>
            <a:ext cx="2736130" cy="457200"/>
          </a:xfrm>
          <a:prstGeom prst="rect">
            <a:avLst/>
          </a:prstGeom>
          <a:noFill/>
          <a:ln w="9525">
            <a:noFill/>
            <a:miter lim="800000"/>
            <a:headEnd/>
            <a:tailEnd/>
          </a:ln>
        </p:spPr>
        <p:txBody>
          <a:bodyPr wrap="square">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住所</a:t>
            </a:r>
          </a:p>
        </p:txBody>
      </p:sp>
      <p:sp>
        <p:nvSpPr>
          <p:cNvPr id="253964" name="Text Box 12">
            <a:extLst>
              <a:ext uri="{FF2B5EF4-FFF2-40B4-BE49-F238E27FC236}">
                <a16:creationId xmlns:a16="http://schemas.microsoft.com/office/drawing/2014/main" id="{EECA3EFB-30AB-4AF3-9792-7823E43CCF4A}"/>
              </a:ext>
            </a:extLst>
          </p:cNvPr>
          <p:cNvSpPr txBox="1">
            <a:spLocks noChangeArrowheads="1"/>
          </p:cNvSpPr>
          <p:nvPr/>
        </p:nvSpPr>
        <p:spPr bwMode="auto">
          <a:xfrm>
            <a:off x="827088" y="47879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・婚姻等により姓が変わった</a:t>
            </a:r>
          </a:p>
        </p:txBody>
      </p:sp>
      <p:sp>
        <p:nvSpPr>
          <p:cNvPr id="253965" name="Text Box 13">
            <a:extLst>
              <a:ext uri="{FF2B5EF4-FFF2-40B4-BE49-F238E27FC236}">
                <a16:creationId xmlns:a16="http://schemas.microsoft.com/office/drawing/2014/main" id="{E4332F54-9A6A-4F19-B653-7ED4B4939CC3}"/>
              </a:ext>
            </a:extLst>
          </p:cNvPr>
          <p:cNvSpPr txBox="1">
            <a:spLocks noChangeArrowheads="1"/>
          </p:cNvSpPr>
          <p:nvPr/>
        </p:nvSpPr>
        <p:spPr bwMode="auto">
          <a:xfrm>
            <a:off x="4445555" y="4792236"/>
            <a:ext cx="2827338"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氏名</a:t>
            </a:r>
          </a:p>
        </p:txBody>
      </p:sp>
      <p:sp>
        <p:nvSpPr>
          <p:cNvPr id="253966" name="Text Box 14">
            <a:extLst>
              <a:ext uri="{FF2B5EF4-FFF2-40B4-BE49-F238E27FC236}">
                <a16:creationId xmlns:a16="http://schemas.microsoft.com/office/drawing/2014/main" id="{91ED72D5-C905-4B67-9A6C-4A47423B9DDE}"/>
              </a:ext>
            </a:extLst>
          </p:cNvPr>
          <p:cNvSpPr txBox="1">
            <a:spLocks noChangeArrowheads="1"/>
          </p:cNvSpPr>
          <p:nvPr/>
        </p:nvSpPr>
        <p:spPr bwMode="auto">
          <a:xfrm>
            <a:off x="827088" y="53340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・麻薬を施用する施設が増えた（減った）</a:t>
            </a:r>
          </a:p>
        </p:txBody>
      </p:sp>
      <p:sp>
        <p:nvSpPr>
          <p:cNvPr id="253967" name="Text Box 15">
            <a:extLst>
              <a:ext uri="{FF2B5EF4-FFF2-40B4-BE49-F238E27FC236}">
                <a16:creationId xmlns:a16="http://schemas.microsoft.com/office/drawing/2014/main" id="{E223F2B1-667D-47A4-A1F7-0DE289D522A8}"/>
              </a:ext>
            </a:extLst>
          </p:cNvPr>
          <p:cNvSpPr txBox="1">
            <a:spLocks noChangeArrowheads="1"/>
          </p:cNvSpPr>
          <p:nvPr/>
        </p:nvSpPr>
        <p:spPr bwMode="auto">
          <a:xfrm>
            <a:off x="1258888" y="5708650"/>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従たる施設の追加（削除）</a:t>
            </a:r>
          </a:p>
        </p:txBody>
      </p:sp>
      <p:sp>
        <p:nvSpPr>
          <p:cNvPr id="253968" name="AutoShape 16">
            <a:extLst>
              <a:ext uri="{FF2B5EF4-FFF2-40B4-BE49-F238E27FC236}">
                <a16:creationId xmlns:a16="http://schemas.microsoft.com/office/drawing/2014/main" id="{BCFEF4DC-7CB0-4FA2-9431-3CF299716DF6}"/>
              </a:ext>
            </a:extLst>
          </p:cNvPr>
          <p:cNvSpPr>
            <a:spLocks noChangeArrowheads="1"/>
          </p:cNvSpPr>
          <p:nvPr/>
        </p:nvSpPr>
        <p:spPr bwMode="auto">
          <a:xfrm>
            <a:off x="6875487" y="4096290"/>
            <a:ext cx="2138337" cy="1840414"/>
          </a:xfrm>
          <a:prstGeom prst="wedgeRoundRectCallout">
            <a:avLst>
              <a:gd name="adj1" fmla="val -76156"/>
              <a:gd name="adj2" fmla="val -46110"/>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000" dirty="0">
                <a:latin typeface="+mj-ea"/>
                <a:ea typeface="+mj-ea"/>
              </a:rPr>
              <a:t>県外に異動した場合は，廃止し，異動先の都道府県で免許を取得する。</a:t>
            </a:r>
          </a:p>
        </p:txBody>
      </p:sp>
      <p:sp>
        <p:nvSpPr>
          <p:cNvPr id="253973" name="Text Box 21">
            <a:extLst>
              <a:ext uri="{FF2B5EF4-FFF2-40B4-BE49-F238E27FC236}">
                <a16:creationId xmlns:a16="http://schemas.microsoft.com/office/drawing/2014/main" id="{5DBF0197-EBD1-4EF4-9537-A376C261125A}"/>
              </a:ext>
            </a:extLst>
          </p:cNvPr>
          <p:cNvSpPr txBox="1">
            <a:spLocks noChangeArrowheads="1"/>
          </p:cNvSpPr>
          <p:nvPr/>
        </p:nvSpPr>
        <p:spPr bwMode="auto">
          <a:xfrm>
            <a:off x="341752" y="6252429"/>
            <a:ext cx="8282696" cy="446276"/>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300" dirty="0">
                <a:solidFill>
                  <a:srgbClr val="FF0000"/>
                </a:solidFill>
                <a:latin typeface="+mj-ea"/>
                <a:ea typeface="+mj-ea"/>
              </a:rPr>
              <a:t>変更により施用者が２人以上になる施設は，管理者の設置が必要</a:t>
            </a:r>
          </a:p>
        </p:txBody>
      </p:sp>
      <p:sp>
        <p:nvSpPr>
          <p:cNvPr id="19" name="正方形/長方形 18">
            <a:extLst>
              <a:ext uri="{FF2B5EF4-FFF2-40B4-BE49-F238E27FC236}">
                <a16:creationId xmlns:a16="http://schemas.microsoft.com/office/drawing/2014/main" id="{41F656A2-33F0-4C82-879C-7DC1D6D63680}"/>
              </a:ext>
            </a:extLst>
          </p:cNvPr>
          <p:cNvSpPr/>
          <p:nvPr/>
        </p:nvSpPr>
        <p:spPr>
          <a:xfrm>
            <a:off x="397594" y="1368334"/>
            <a:ext cx="8061921"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第９条（麻薬取扱者免許証記載事項変更届） </a:t>
            </a:r>
            <a:endParaRPr lang="en-US" altLang="ja-JP" sz="2800" dirty="0">
              <a:latin typeface="+mj-ea"/>
              <a:ea typeface="+mj-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B029EDFF-50F8-409D-B1ED-26597BC93EF4}"/>
              </a:ext>
            </a:extLst>
          </p:cNvPr>
          <p:cNvSpPr txBox="1">
            <a:spLocks noChangeArrowheads="1"/>
          </p:cNvSpPr>
          <p:nvPr/>
        </p:nvSpPr>
        <p:spPr bwMode="auto">
          <a:xfrm>
            <a:off x="468313" y="1450975"/>
            <a:ext cx="7848600" cy="15684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j-ea"/>
                <a:ea typeface="+mj-ea"/>
              </a:rPr>
              <a:t>　 </a:t>
            </a:r>
            <a:r>
              <a:rPr lang="ja-JP" altLang="en-US" sz="2400" dirty="0">
                <a:latin typeface="+mj-ea"/>
                <a:ea typeface="+mj-ea"/>
              </a:rPr>
              <a:t>麻薬取扱者は，</a:t>
            </a:r>
            <a:r>
              <a:rPr lang="ja-JP" altLang="en-US" sz="2400" dirty="0">
                <a:solidFill>
                  <a:srgbClr val="FF0000"/>
                </a:solidFill>
                <a:latin typeface="+mj-ea"/>
                <a:ea typeface="+mj-ea"/>
              </a:rPr>
              <a:t>当該免許の有効期間中</a:t>
            </a:r>
            <a:r>
              <a:rPr lang="ja-JP" altLang="en-US" sz="2400" dirty="0">
                <a:latin typeface="+mj-ea"/>
                <a:ea typeface="+mj-ea"/>
              </a:rPr>
              <a:t>に当該免許に係る麻薬業務所における麻薬に関する業務又は研究を廃止したときは，</a:t>
            </a:r>
            <a:r>
              <a:rPr lang="ja-JP" altLang="en-US" sz="2400" u="sng" dirty="0">
                <a:solidFill>
                  <a:srgbClr val="FF0000"/>
                </a:solidFill>
                <a:latin typeface="+mj-ea"/>
                <a:ea typeface="+mj-ea"/>
              </a:rPr>
              <a:t>１５日以内</a:t>
            </a:r>
            <a:r>
              <a:rPr lang="ja-JP" altLang="en-US" sz="2400" dirty="0">
                <a:latin typeface="+mj-ea"/>
                <a:ea typeface="+mj-ea"/>
              </a:rPr>
              <a:t>に，免許証を添えてその旨を届け出なければならない。</a:t>
            </a:r>
          </a:p>
        </p:txBody>
      </p:sp>
      <p:sp>
        <p:nvSpPr>
          <p:cNvPr id="27652" name="Text Box 7">
            <a:extLst>
              <a:ext uri="{FF2B5EF4-FFF2-40B4-BE49-F238E27FC236}">
                <a16:creationId xmlns:a16="http://schemas.microsoft.com/office/drawing/2014/main" id="{22CEC2CF-692C-4FBD-8DBA-FD50518CE4D8}"/>
              </a:ext>
            </a:extLst>
          </p:cNvPr>
          <p:cNvSpPr txBox="1">
            <a:spLocks noChangeArrowheads="1"/>
          </p:cNvSpPr>
          <p:nvPr/>
        </p:nvSpPr>
        <p:spPr bwMode="auto">
          <a:xfrm>
            <a:off x="698500" y="3176588"/>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latin typeface="+mj-ea"/>
                <a:ea typeface="+mj-ea"/>
              </a:rPr>
              <a:t>　○廃止届の必要が発生するケース（例）</a:t>
            </a:r>
          </a:p>
        </p:txBody>
      </p:sp>
      <p:sp>
        <p:nvSpPr>
          <p:cNvPr id="256008" name="Text Box 8">
            <a:extLst>
              <a:ext uri="{FF2B5EF4-FFF2-40B4-BE49-F238E27FC236}">
                <a16:creationId xmlns:a16="http://schemas.microsoft.com/office/drawing/2014/main" id="{3F7F7497-FE7F-40B7-A210-774D70A1EE3B}"/>
              </a:ext>
            </a:extLst>
          </p:cNvPr>
          <p:cNvSpPr txBox="1">
            <a:spLocks noChangeArrowheads="1"/>
          </p:cNvSpPr>
          <p:nvPr/>
        </p:nvSpPr>
        <p:spPr bwMode="auto">
          <a:xfrm>
            <a:off x="1033025" y="3558062"/>
            <a:ext cx="7416800" cy="4635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・病院，診療所，研究所を閉鎖した</a:t>
            </a:r>
          </a:p>
        </p:txBody>
      </p:sp>
      <p:sp>
        <p:nvSpPr>
          <p:cNvPr id="256009" name="Text Box 9">
            <a:extLst>
              <a:ext uri="{FF2B5EF4-FFF2-40B4-BE49-F238E27FC236}">
                <a16:creationId xmlns:a16="http://schemas.microsoft.com/office/drawing/2014/main" id="{99209F85-5595-4F3A-B7EF-C94626EE2D09}"/>
              </a:ext>
            </a:extLst>
          </p:cNvPr>
          <p:cNvSpPr txBox="1">
            <a:spLocks noChangeArrowheads="1"/>
          </p:cNvSpPr>
          <p:nvPr/>
        </p:nvSpPr>
        <p:spPr bwMode="auto">
          <a:xfrm>
            <a:off x="1047312" y="40136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・県外に異動になった</a:t>
            </a:r>
          </a:p>
        </p:txBody>
      </p:sp>
      <p:sp>
        <p:nvSpPr>
          <p:cNvPr id="256010" name="Text Box 10">
            <a:extLst>
              <a:ext uri="{FF2B5EF4-FFF2-40B4-BE49-F238E27FC236}">
                <a16:creationId xmlns:a16="http://schemas.microsoft.com/office/drawing/2014/main" id="{55348AC0-AF03-46B1-AECB-D58D1AA4A035}"/>
              </a:ext>
            </a:extLst>
          </p:cNvPr>
          <p:cNvSpPr txBox="1">
            <a:spLocks noChangeArrowheads="1"/>
          </p:cNvSpPr>
          <p:nvPr/>
        </p:nvSpPr>
        <p:spPr bwMode="auto">
          <a:xfrm>
            <a:off x="1033025" y="4516912"/>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・退職</a:t>
            </a:r>
          </a:p>
        </p:txBody>
      </p:sp>
      <p:sp>
        <p:nvSpPr>
          <p:cNvPr id="256011" name="Text Box 11">
            <a:extLst>
              <a:ext uri="{FF2B5EF4-FFF2-40B4-BE49-F238E27FC236}">
                <a16:creationId xmlns:a16="http://schemas.microsoft.com/office/drawing/2014/main" id="{DB7F7207-7E67-40AD-90B7-F81CF6004191}"/>
              </a:ext>
            </a:extLst>
          </p:cNvPr>
          <p:cNvSpPr txBox="1">
            <a:spLocks noChangeArrowheads="1"/>
          </p:cNvSpPr>
          <p:nvPr/>
        </p:nvSpPr>
        <p:spPr bwMode="auto">
          <a:xfrm>
            <a:off x="1033025" y="4974112"/>
            <a:ext cx="7416800" cy="8302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a:t>
            </a:r>
            <a:r>
              <a:rPr lang="ja-JP" altLang="en-US" sz="2400" dirty="0">
                <a:solidFill>
                  <a:srgbClr val="FF0066"/>
                </a:solidFill>
                <a:latin typeface="+mj-ea"/>
                <a:ea typeface="+mj-ea"/>
              </a:rPr>
              <a:t>麻薬管理者の場合は，業務所の異動も業務廃止届の　対象となる</a:t>
            </a:r>
            <a:endParaRPr lang="ja-JP" altLang="en-US" sz="2400" dirty="0">
              <a:latin typeface="+mj-ea"/>
              <a:ea typeface="+mj-ea"/>
            </a:endParaRPr>
          </a:p>
        </p:txBody>
      </p:sp>
      <p:sp>
        <p:nvSpPr>
          <p:cNvPr id="256016" name="Text Box 16">
            <a:extLst>
              <a:ext uri="{FF2B5EF4-FFF2-40B4-BE49-F238E27FC236}">
                <a16:creationId xmlns:a16="http://schemas.microsoft.com/office/drawing/2014/main" id="{73735783-9077-4F48-BFD2-63EFDBE44C83}"/>
              </a:ext>
            </a:extLst>
          </p:cNvPr>
          <p:cNvSpPr txBox="1">
            <a:spLocks noChangeArrowheads="1"/>
          </p:cNvSpPr>
          <p:nvPr/>
        </p:nvSpPr>
        <p:spPr bwMode="auto">
          <a:xfrm>
            <a:off x="455252" y="5846076"/>
            <a:ext cx="7789156" cy="830997"/>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　廃止により施用者，研究者がいなくなる場合は残余麻薬届等の提出が必要</a:t>
            </a:r>
          </a:p>
        </p:txBody>
      </p:sp>
      <p:sp>
        <p:nvSpPr>
          <p:cNvPr id="15" name="正方形/長方形 14">
            <a:extLst>
              <a:ext uri="{FF2B5EF4-FFF2-40B4-BE49-F238E27FC236}">
                <a16:creationId xmlns:a16="http://schemas.microsoft.com/office/drawing/2014/main" id="{C8A2E281-CD79-4553-A2A6-A822DF0DF63F}"/>
              </a:ext>
            </a:extLst>
          </p:cNvPr>
          <p:cNvSpPr/>
          <p:nvPr/>
        </p:nvSpPr>
        <p:spPr>
          <a:xfrm>
            <a:off x="455252" y="783770"/>
            <a:ext cx="741476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第７条（麻薬取扱者業務（研究）廃止届） </a:t>
            </a:r>
            <a:endParaRPr lang="en-US" altLang="ja-JP" sz="2800" dirty="0">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16EC044B-4938-4A4F-842C-D1A6869D5266}"/>
              </a:ext>
            </a:extLst>
          </p:cNvPr>
          <p:cNvSpPr txBox="1">
            <a:spLocks noChangeArrowheads="1"/>
          </p:cNvSpPr>
          <p:nvPr/>
        </p:nvSpPr>
        <p:spPr bwMode="auto">
          <a:xfrm>
            <a:off x="701675" y="1665288"/>
            <a:ext cx="7223125" cy="1200329"/>
          </a:xfrm>
          <a:prstGeom prst="rect">
            <a:avLst/>
          </a:prstGeom>
          <a:noFill/>
          <a:ln w="28575">
            <a:solidFill>
              <a:srgbClr val="FF0000"/>
            </a:solidFill>
            <a:miter lim="800000"/>
            <a:headEnd/>
            <a:tailEnd/>
          </a:ln>
        </p:spPr>
        <p:txBody>
          <a:bodyPr wrap="square">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j-ea"/>
                <a:ea typeface="+mj-ea"/>
              </a:rPr>
              <a:t>　</a:t>
            </a:r>
            <a:r>
              <a:rPr lang="ja-JP" altLang="en-US" sz="2400" dirty="0">
                <a:latin typeface="+mj-ea"/>
                <a:ea typeface="+mj-ea"/>
              </a:rPr>
              <a:t>麻薬取扱者は，</a:t>
            </a:r>
            <a:r>
              <a:rPr lang="ja-JP" altLang="en-US" sz="2400" dirty="0">
                <a:solidFill>
                  <a:srgbClr val="FF0000"/>
                </a:solidFill>
                <a:latin typeface="+mj-ea"/>
                <a:ea typeface="+mj-ea"/>
              </a:rPr>
              <a:t>その免許の有効期間が満了し，</a:t>
            </a:r>
            <a:r>
              <a:rPr lang="ja-JP" altLang="en-US" sz="2400" dirty="0">
                <a:latin typeface="+mj-ea"/>
                <a:ea typeface="+mj-ea"/>
              </a:rPr>
              <a:t>又は第</a:t>
            </a:r>
            <a:r>
              <a:rPr lang="en-US" altLang="ja-JP" sz="2400" dirty="0">
                <a:latin typeface="+mj-ea"/>
                <a:ea typeface="+mj-ea"/>
              </a:rPr>
              <a:t>51</a:t>
            </a:r>
            <a:r>
              <a:rPr lang="ja-JP" altLang="en-US" sz="2400" dirty="0">
                <a:latin typeface="+mj-ea"/>
                <a:ea typeface="+mj-ea"/>
              </a:rPr>
              <a:t>条第１項の規定により免許を取り消されたときは，</a:t>
            </a:r>
            <a:r>
              <a:rPr lang="ja-JP" altLang="en-US" sz="2400" u="sng" dirty="0">
                <a:solidFill>
                  <a:srgbClr val="FF0000"/>
                </a:solidFill>
                <a:latin typeface="+mj-ea"/>
                <a:ea typeface="+mj-ea"/>
              </a:rPr>
              <a:t>１５日以内</a:t>
            </a:r>
            <a:r>
              <a:rPr lang="ja-JP" altLang="en-US" sz="2400" dirty="0">
                <a:latin typeface="+mj-ea"/>
                <a:ea typeface="+mj-ea"/>
              </a:rPr>
              <a:t>に，その免許証を返納しなければならない。</a:t>
            </a:r>
          </a:p>
        </p:txBody>
      </p:sp>
      <p:sp>
        <p:nvSpPr>
          <p:cNvPr id="27652" name="Text Box 7">
            <a:extLst>
              <a:ext uri="{FF2B5EF4-FFF2-40B4-BE49-F238E27FC236}">
                <a16:creationId xmlns:a16="http://schemas.microsoft.com/office/drawing/2014/main" id="{068FDAE3-2268-46BF-84D4-917AB58A164C}"/>
              </a:ext>
            </a:extLst>
          </p:cNvPr>
          <p:cNvSpPr txBox="1">
            <a:spLocks noChangeArrowheads="1"/>
          </p:cNvSpPr>
          <p:nvPr/>
        </p:nvSpPr>
        <p:spPr bwMode="auto">
          <a:xfrm>
            <a:off x="611560" y="3366733"/>
            <a:ext cx="4608512"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latin typeface="+mj-ea"/>
                <a:ea typeface="+mj-ea"/>
              </a:rPr>
              <a:t>　業務廃止届とは異なります</a:t>
            </a:r>
          </a:p>
        </p:txBody>
      </p:sp>
      <p:sp>
        <p:nvSpPr>
          <p:cNvPr id="256011" name="Text Box 11">
            <a:extLst>
              <a:ext uri="{FF2B5EF4-FFF2-40B4-BE49-F238E27FC236}">
                <a16:creationId xmlns:a16="http://schemas.microsoft.com/office/drawing/2014/main" id="{6D694377-B192-4A71-B5EF-32DB8136871A}"/>
              </a:ext>
            </a:extLst>
          </p:cNvPr>
          <p:cNvSpPr txBox="1">
            <a:spLocks noChangeArrowheads="1"/>
          </p:cNvSpPr>
          <p:nvPr/>
        </p:nvSpPr>
        <p:spPr bwMode="auto">
          <a:xfrm>
            <a:off x="900113" y="4724400"/>
            <a:ext cx="7416800" cy="4619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u="sng" dirty="0">
                <a:latin typeface="+mj-ea"/>
                <a:ea typeface="+mj-ea"/>
              </a:rPr>
              <a:t>翌年１月１日以降も継続される方も返納届を提出する。</a:t>
            </a:r>
          </a:p>
        </p:txBody>
      </p:sp>
      <p:sp>
        <p:nvSpPr>
          <p:cNvPr id="256016" name="Text Box 16">
            <a:extLst>
              <a:ext uri="{FF2B5EF4-FFF2-40B4-BE49-F238E27FC236}">
                <a16:creationId xmlns:a16="http://schemas.microsoft.com/office/drawing/2014/main" id="{9C83BB1E-1E3A-44C8-806A-5460F9C03BB9}"/>
              </a:ext>
            </a:extLst>
          </p:cNvPr>
          <p:cNvSpPr txBox="1">
            <a:spLocks noChangeArrowheads="1"/>
          </p:cNvSpPr>
          <p:nvPr/>
        </p:nvSpPr>
        <p:spPr bwMode="auto">
          <a:xfrm>
            <a:off x="713365" y="5447566"/>
            <a:ext cx="7717270" cy="830997"/>
          </a:xfrm>
          <a:prstGeom prst="rect">
            <a:avLst/>
          </a:prstGeom>
          <a:noFill/>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　返納により施用者，麻薬研究者がいなくなる場合は残余麻薬届等の提出が必要</a:t>
            </a:r>
          </a:p>
        </p:txBody>
      </p:sp>
      <p:sp>
        <p:nvSpPr>
          <p:cNvPr id="12" name="AutoShape 16">
            <a:extLst>
              <a:ext uri="{FF2B5EF4-FFF2-40B4-BE49-F238E27FC236}">
                <a16:creationId xmlns:a16="http://schemas.microsoft.com/office/drawing/2014/main" id="{0AA13F57-8525-46D2-A3E4-9EB391B74936}"/>
              </a:ext>
            </a:extLst>
          </p:cNvPr>
          <p:cNvSpPr>
            <a:spLocks noChangeArrowheads="1"/>
          </p:cNvSpPr>
          <p:nvPr/>
        </p:nvSpPr>
        <p:spPr bwMode="auto">
          <a:xfrm>
            <a:off x="5334317" y="3589337"/>
            <a:ext cx="3096318" cy="878185"/>
          </a:xfrm>
          <a:prstGeom prst="wedgeRoundRectCallout">
            <a:avLst>
              <a:gd name="adj1" fmla="val -64404"/>
              <a:gd name="adj2" fmla="val -34767"/>
              <a:gd name="adj3" fmla="val 16667"/>
            </a:avLst>
          </a:prstGeom>
          <a:solidFill>
            <a:schemeClr val="accent4"/>
          </a:solidFill>
          <a:ln>
            <a:solidFill>
              <a:schemeClr val="accent4"/>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400" dirty="0">
                <a:latin typeface="+mj-ea"/>
                <a:ea typeface="+mj-ea"/>
              </a:rPr>
              <a:t>業務廃止は有効期限内の廃止</a:t>
            </a:r>
          </a:p>
        </p:txBody>
      </p:sp>
      <p:sp>
        <p:nvSpPr>
          <p:cNvPr id="54286" name="スライド番号プレースホルダ 10">
            <a:extLst>
              <a:ext uri="{FF2B5EF4-FFF2-40B4-BE49-F238E27FC236}">
                <a16:creationId xmlns:a16="http://schemas.microsoft.com/office/drawing/2014/main" id="{DE79BA17-8401-4379-B414-6D3DF3CAC5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8F18A3E1-3B7E-4B73-828D-4D180D3626CF}"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ABF911B3-55D6-467D-981D-46D71A82B555}"/>
              </a:ext>
            </a:extLst>
          </p:cNvPr>
          <p:cNvSpPr/>
          <p:nvPr/>
        </p:nvSpPr>
        <p:spPr>
          <a:xfrm>
            <a:off x="455130" y="869063"/>
            <a:ext cx="562891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第８条（麻薬免許証返納届） </a:t>
            </a:r>
            <a:endParaRPr lang="en-US" altLang="ja-JP" sz="2800" dirty="0">
              <a:latin typeface="+mj-ea"/>
              <a:ea typeface="+mj-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323828AA-D1DE-46BE-9A79-C8D492F9E74B}"/>
              </a:ext>
            </a:extLst>
          </p:cNvPr>
          <p:cNvSpPr txBox="1">
            <a:spLocks noChangeArrowheads="1"/>
          </p:cNvSpPr>
          <p:nvPr/>
        </p:nvSpPr>
        <p:spPr bwMode="auto">
          <a:xfrm>
            <a:off x="862013" y="1512888"/>
            <a:ext cx="7562850" cy="12001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latin typeface="+mj-ea"/>
                <a:ea typeface="+mj-ea"/>
              </a:rPr>
              <a:t>　麻薬営業者，麻薬診療施設及び麻薬研究施設でなくなったときは，</a:t>
            </a:r>
            <a:r>
              <a:rPr lang="ja-JP" altLang="en-US" sz="2400" u="sng" dirty="0">
                <a:solidFill>
                  <a:srgbClr val="FF0000"/>
                </a:solidFill>
                <a:latin typeface="+mj-ea"/>
                <a:ea typeface="+mj-ea"/>
              </a:rPr>
              <a:t>１５日以内</a:t>
            </a:r>
            <a:r>
              <a:rPr lang="ja-JP" altLang="en-US" sz="2400" dirty="0">
                <a:latin typeface="+mj-ea"/>
                <a:ea typeface="+mj-ea"/>
              </a:rPr>
              <a:t>に現に所有する麻薬の品名及び数量を届け出なければならない。</a:t>
            </a:r>
          </a:p>
        </p:txBody>
      </p:sp>
      <p:sp>
        <p:nvSpPr>
          <p:cNvPr id="14" name="Text Box 8">
            <a:extLst>
              <a:ext uri="{FF2B5EF4-FFF2-40B4-BE49-F238E27FC236}">
                <a16:creationId xmlns:a16="http://schemas.microsoft.com/office/drawing/2014/main" id="{20A0B908-86A8-444B-A7D4-E752F70C4766}"/>
              </a:ext>
            </a:extLst>
          </p:cNvPr>
          <p:cNvSpPr txBox="1">
            <a:spLocks noChangeArrowheads="1"/>
          </p:cNvSpPr>
          <p:nvPr/>
        </p:nvSpPr>
        <p:spPr bwMode="auto">
          <a:xfrm>
            <a:off x="1258888" y="3560763"/>
            <a:ext cx="7416800" cy="4619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・法人化の場合</a:t>
            </a:r>
          </a:p>
        </p:txBody>
      </p:sp>
      <p:sp>
        <p:nvSpPr>
          <p:cNvPr id="15" name="Text Box 9">
            <a:extLst>
              <a:ext uri="{FF2B5EF4-FFF2-40B4-BE49-F238E27FC236}">
                <a16:creationId xmlns:a16="http://schemas.microsoft.com/office/drawing/2014/main" id="{97EA2113-9FC8-41AB-BFD5-DC8A4C83917D}"/>
              </a:ext>
            </a:extLst>
          </p:cNvPr>
          <p:cNvSpPr txBox="1">
            <a:spLocks noChangeArrowheads="1"/>
          </p:cNvSpPr>
          <p:nvPr/>
        </p:nvSpPr>
        <p:spPr bwMode="auto">
          <a:xfrm>
            <a:off x="1258888" y="393065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・施設移転の場合</a:t>
            </a:r>
          </a:p>
        </p:txBody>
      </p:sp>
      <p:sp>
        <p:nvSpPr>
          <p:cNvPr id="16" name="Text Box 8">
            <a:extLst>
              <a:ext uri="{FF2B5EF4-FFF2-40B4-BE49-F238E27FC236}">
                <a16:creationId xmlns:a16="http://schemas.microsoft.com/office/drawing/2014/main" id="{8F0C8128-A28C-4789-A36C-865EED43FDB6}"/>
              </a:ext>
            </a:extLst>
          </p:cNvPr>
          <p:cNvSpPr txBox="1">
            <a:spLocks noChangeArrowheads="1"/>
          </p:cNvSpPr>
          <p:nvPr/>
        </p:nvSpPr>
        <p:spPr bwMode="auto">
          <a:xfrm>
            <a:off x="1273175" y="2836863"/>
            <a:ext cx="7416800" cy="8302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・業務廃止又は返納により麻薬施用者，麻薬研究者が　いなくなる場合</a:t>
            </a:r>
          </a:p>
        </p:txBody>
      </p:sp>
      <p:sp>
        <p:nvSpPr>
          <p:cNvPr id="18" name="Text Box 6">
            <a:extLst>
              <a:ext uri="{FF2B5EF4-FFF2-40B4-BE49-F238E27FC236}">
                <a16:creationId xmlns:a16="http://schemas.microsoft.com/office/drawing/2014/main" id="{775E0069-45ED-46A4-AE81-C4B9A0A6F093}"/>
              </a:ext>
            </a:extLst>
          </p:cNvPr>
          <p:cNvSpPr txBox="1">
            <a:spLocks noChangeArrowheads="1"/>
          </p:cNvSpPr>
          <p:nvPr/>
        </p:nvSpPr>
        <p:spPr bwMode="auto">
          <a:xfrm>
            <a:off x="969963" y="5341938"/>
            <a:ext cx="7346950" cy="1108075"/>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latin typeface="+mj-ea"/>
                <a:ea typeface="+mj-ea"/>
              </a:rPr>
              <a:t>　麻薬営業者，麻薬診療施設，麻薬研究施設でなくなり，所有する麻薬を他へ譲渡した場合は，</a:t>
            </a:r>
            <a:r>
              <a:rPr lang="ja-JP" altLang="en-US" sz="2200" u="sng" dirty="0">
                <a:solidFill>
                  <a:srgbClr val="FF0000"/>
                </a:solidFill>
                <a:latin typeface="+mj-ea"/>
                <a:ea typeface="+mj-ea"/>
              </a:rPr>
              <a:t>１５日以内</a:t>
            </a:r>
            <a:r>
              <a:rPr lang="ja-JP" altLang="en-US" sz="2200" dirty="0">
                <a:latin typeface="+mj-ea"/>
                <a:ea typeface="+mj-ea"/>
              </a:rPr>
              <a:t>に届け出なければならない。</a:t>
            </a:r>
          </a:p>
        </p:txBody>
      </p:sp>
      <p:sp>
        <p:nvSpPr>
          <p:cNvPr id="25" name="AutoShape 16">
            <a:extLst>
              <a:ext uri="{FF2B5EF4-FFF2-40B4-BE49-F238E27FC236}">
                <a16:creationId xmlns:a16="http://schemas.microsoft.com/office/drawing/2014/main" id="{B405F413-3D48-4D1F-826B-D57DC4A38A31}"/>
              </a:ext>
            </a:extLst>
          </p:cNvPr>
          <p:cNvSpPr>
            <a:spLocks noChangeArrowheads="1"/>
          </p:cNvSpPr>
          <p:nvPr/>
        </p:nvSpPr>
        <p:spPr bwMode="auto">
          <a:xfrm>
            <a:off x="4499992" y="3398798"/>
            <a:ext cx="4104456" cy="896655"/>
          </a:xfrm>
          <a:prstGeom prst="wedgeRoundRectCallout">
            <a:avLst>
              <a:gd name="adj1" fmla="val -74740"/>
              <a:gd name="adj2" fmla="val -34123"/>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altLang="ja-JP" sz="2400" u="sng" dirty="0">
                <a:solidFill>
                  <a:srgbClr val="FF0000"/>
                </a:solidFill>
                <a:latin typeface="+mj-ea"/>
                <a:ea typeface="+mj-ea"/>
              </a:rPr>
              <a:t>50</a:t>
            </a:r>
            <a:r>
              <a:rPr lang="ja-JP" altLang="en-US" sz="2400" u="sng" dirty="0">
                <a:solidFill>
                  <a:srgbClr val="FF0000"/>
                </a:solidFill>
                <a:latin typeface="+mj-ea"/>
                <a:ea typeface="+mj-ea"/>
              </a:rPr>
              <a:t>日以内</a:t>
            </a:r>
            <a:r>
              <a:rPr lang="ja-JP" altLang="en-US" sz="2400" dirty="0">
                <a:latin typeface="+mj-ea"/>
                <a:ea typeface="+mj-ea"/>
              </a:rPr>
              <a:t>に残余麻薬を譲渡するか廃棄を行う</a:t>
            </a:r>
          </a:p>
        </p:txBody>
      </p:sp>
      <p:sp>
        <p:nvSpPr>
          <p:cNvPr id="56336" name="スライド番号プレースホルダ 21">
            <a:extLst>
              <a:ext uri="{FF2B5EF4-FFF2-40B4-BE49-F238E27FC236}">
                <a16:creationId xmlns:a16="http://schemas.microsoft.com/office/drawing/2014/main" id="{588CC561-548E-4E9B-8636-C7DA025F62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1F73F7-3CA5-4D50-BE19-1FCDCADC0A7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55C5D89A-37BF-4EC0-8291-A8F6955CCFCE}"/>
              </a:ext>
            </a:extLst>
          </p:cNvPr>
          <p:cNvSpPr/>
          <p:nvPr/>
        </p:nvSpPr>
        <p:spPr>
          <a:xfrm>
            <a:off x="611188" y="823345"/>
            <a:ext cx="4608884"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36</a:t>
            </a:r>
            <a:r>
              <a:rPr lang="ja-JP" altLang="en-US" sz="2800" dirty="0">
                <a:latin typeface="+mj-ea"/>
                <a:ea typeface="+mj-ea"/>
              </a:rPr>
              <a:t>条（残余麻薬届） </a:t>
            </a:r>
            <a:endParaRPr lang="en-US" altLang="ja-JP" sz="2800" dirty="0">
              <a:latin typeface="+mj-ea"/>
              <a:ea typeface="+mj-ea"/>
            </a:endParaRPr>
          </a:p>
        </p:txBody>
      </p:sp>
      <p:sp>
        <p:nvSpPr>
          <p:cNvPr id="23" name="正方形/長方形 22">
            <a:extLst>
              <a:ext uri="{FF2B5EF4-FFF2-40B4-BE49-F238E27FC236}">
                <a16:creationId xmlns:a16="http://schemas.microsoft.com/office/drawing/2014/main" id="{D1C86646-E63C-4963-BD95-85D236190688}"/>
              </a:ext>
            </a:extLst>
          </p:cNvPr>
          <p:cNvSpPr/>
          <p:nvPr/>
        </p:nvSpPr>
        <p:spPr>
          <a:xfrm>
            <a:off x="611188" y="4611965"/>
            <a:ext cx="6265068"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36</a:t>
            </a:r>
            <a:r>
              <a:rPr lang="ja-JP" altLang="en-US" sz="2800" dirty="0">
                <a:latin typeface="+mj-ea"/>
                <a:ea typeface="+mj-ea"/>
              </a:rPr>
              <a:t>条第３項（残余麻薬譲渡届） </a:t>
            </a:r>
            <a:endParaRPr lang="en-US" altLang="ja-JP" sz="2800" dirty="0">
              <a:latin typeface="+mj-ea"/>
              <a:ea typeface="+mj-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7BC18179-7702-4130-93AB-E262F3DD904E}"/>
              </a:ext>
            </a:extLst>
          </p:cNvPr>
          <p:cNvSpPr>
            <a:spLocks noGrp="1"/>
          </p:cNvSpPr>
          <p:nvPr>
            <p:ph type="title"/>
          </p:nvPr>
        </p:nvSpPr>
        <p:spPr>
          <a:xfrm>
            <a:off x="431800" y="881833"/>
            <a:ext cx="3852168" cy="576261"/>
          </a:xfr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t">
            <a:noAutofit/>
          </a:bodyPr>
          <a:lstStyle/>
          <a:p>
            <a:pPr algn="ctr">
              <a:defRPr/>
            </a:pPr>
            <a:r>
              <a:rPr lang="ja-JP" altLang="en-US" sz="2800" dirty="0">
                <a:latin typeface="+mj-ea"/>
                <a:ea typeface="+mj-ea"/>
              </a:rPr>
              <a:t>業務所を移転する場合</a:t>
            </a:r>
          </a:p>
        </p:txBody>
      </p:sp>
      <p:sp>
        <p:nvSpPr>
          <p:cNvPr id="8" name="スライド番号プレースホルダー 7">
            <a:extLst>
              <a:ext uri="{FF2B5EF4-FFF2-40B4-BE49-F238E27FC236}">
                <a16:creationId xmlns:a16="http://schemas.microsoft.com/office/drawing/2014/main" id="{5F5CC12A-F409-464D-9CFF-E6546A0FD5F2}"/>
              </a:ext>
            </a:extLst>
          </p:cNvPr>
          <p:cNvSpPr>
            <a:spLocks noGrp="1"/>
          </p:cNvSpPr>
          <p:nvPr>
            <p:ph type="sldNum" sz="quarter" idx="12"/>
          </p:nvPr>
        </p:nvSpPr>
        <p:spPr/>
        <p:txBody>
          <a:bodyPr/>
          <a:lstStyle/>
          <a:p>
            <a:pPr>
              <a:defRPr/>
            </a:pPr>
            <a:fld id="{B6871BE9-7AE3-42D4-8B32-190D3F056880}" type="slidenum">
              <a:rPr lang="en-US" altLang="ja-JP">
                <a:latin typeface="+mn-ea"/>
                <a:ea typeface="+mn-ea"/>
              </a:rPr>
              <a:pPr>
                <a:defRPr/>
              </a:pPr>
              <a:t>27</a:t>
            </a:fld>
            <a:endParaRPr lang="en-US" altLang="ja-JP">
              <a:latin typeface="+mn-ea"/>
              <a:ea typeface="+mn-ea"/>
            </a:endParaRPr>
          </a:p>
        </p:txBody>
      </p:sp>
      <p:sp>
        <p:nvSpPr>
          <p:cNvPr id="17411" name="AutoShape 4">
            <a:extLst>
              <a:ext uri="{FF2B5EF4-FFF2-40B4-BE49-F238E27FC236}">
                <a16:creationId xmlns:a16="http://schemas.microsoft.com/office/drawing/2014/main" id="{1ABD9247-079A-4721-B0BD-81EEE91F15D1}"/>
              </a:ext>
            </a:extLst>
          </p:cNvPr>
          <p:cNvSpPr>
            <a:spLocks noChangeArrowheads="1"/>
          </p:cNvSpPr>
          <p:nvPr/>
        </p:nvSpPr>
        <p:spPr bwMode="auto">
          <a:xfrm>
            <a:off x="755650"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a:latin typeface="+mj-ea"/>
                <a:ea typeface="+mj-ea"/>
              </a:rPr>
              <a:t>Ａ病院</a:t>
            </a:r>
            <a:endParaRPr lang="en-US" altLang="ja-JP" sz="3600">
              <a:latin typeface="+mj-ea"/>
              <a:ea typeface="+mj-ea"/>
            </a:endParaRPr>
          </a:p>
          <a:p>
            <a:pPr algn="ctr" eaLnBrk="1" hangingPunct="1">
              <a:defRPr/>
            </a:pPr>
            <a:r>
              <a:rPr lang="ja-JP" altLang="en-US" sz="3600">
                <a:solidFill>
                  <a:srgbClr val="FF0000"/>
                </a:solidFill>
                <a:latin typeface="+mj-ea"/>
                <a:ea typeface="+mj-ea"/>
              </a:rPr>
              <a:t>Ｂ町</a:t>
            </a:r>
          </a:p>
        </p:txBody>
      </p:sp>
      <p:sp>
        <p:nvSpPr>
          <p:cNvPr id="17412" name="AutoShape 4">
            <a:extLst>
              <a:ext uri="{FF2B5EF4-FFF2-40B4-BE49-F238E27FC236}">
                <a16:creationId xmlns:a16="http://schemas.microsoft.com/office/drawing/2014/main" id="{4524FFBC-3404-412B-ABA2-96CDAF4C2E5A}"/>
              </a:ext>
            </a:extLst>
          </p:cNvPr>
          <p:cNvSpPr>
            <a:spLocks noChangeArrowheads="1"/>
          </p:cNvSpPr>
          <p:nvPr/>
        </p:nvSpPr>
        <p:spPr bwMode="auto">
          <a:xfrm>
            <a:off x="6372225"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dirty="0">
                <a:latin typeface="+mj-ea"/>
                <a:ea typeface="+mj-ea"/>
              </a:rPr>
              <a:t>Ａ病院</a:t>
            </a:r>
            <a:endParaRPr lang="en-US" altLang="ja-JP" sz="3600" dirty="0">
              <a:latin typeface="+mj-ea"/>
              <a:ea typeface="+mj-ea"/>
            </a:endParaRPr>
          </a:p>
          <a:p>
            <a:pPr algn="ctr" eaLnBrk="1" hangingPunct="1">
              <a:defRPr/>
            </a:pPr>
            <a:r>
              <a:rPr lang="ja-JP" altLang="en-US" sz="3600" dirty="0">
                <a:solidFill>
                  <a:srgbClr val="FF0000"/>
                </a:solidFill>
                <a:latin typeface="+mj-ea"/>
                <a:ea typeface="+mj-ea"/>
              </a:rPr>
              <a:t>Ｃ町</a:t>
            </a:r>
          </a:p>
        </p:txBody>
      </p:sp>
      <p:grpSp>
        <p:nvGrpSpPr>
          <p:cNvPr id="58376" name="グループ化 39">
            <a:extLst>
              <a:ext uri="{FF2B5EF4-FFF2-40B4-BE49-F238E27FC236}">
                <a16:creationId xmlns:a16="http://schemas.microsoft.com/office/drawing/2014/main" id="{0062EC5D-32A9-4A89-BFE3-C9C64D9524BC}"/>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3F97E79A-5A55-40C9-A64B-5F4B9145CD93}"/>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記載事項変更</a:t>
              </a:r>
              <a:endParaRPr lang="en-US" altLang="ja-JP" sz="2800" dirty="0">
                <a:solidFill>
                  <a:schemeClr val="tx1"/>
                </a:solidFill>
                <a:latin typeface="+mj-ea"/>
                <a:ea typeface="+mj-ea"/>
              </a:endParaRPr>
            </a:p>
            <a:p>
              <a:pPr algn="ctr" eaLnBrk="1" hangingPunct="1">
                <a:defRPr/>
              </a:pPr>
              <a:endParaRPr lang="en-US" altLang="ja-JP" sz="800" dirty="0">
                <a:solidFill>
                  <a:schemeClr val="tx1"/>
                </a:solidFill>
                <a:latin typeface="+mj-ea"/>
                <a:ea typeface="+mj-ea"/>
              </a:endParaRPr>
            </a:p>
            <a:p>
              <a:pPr algn="ctr" eaLnBrk="1" hangingPunct="1">
                <a:defRPr/>
              </a:pPr>
              <a:r>
                <a:rPr lang="ja-JP" altLang="en-US" sz="2000" dirty="0">
                  <a:solidFill>
                    <a:schemeClr val="tx1"/>
                  </a:solidFill>
                  <a:latin typeface="+mj-ea"/>
                  <a:ea typeface="+mj-ea"/>
                </a:rPr>
                <a:t>（業務所の所在地変更）</a:t>
              </a:r>
            </a:p>
          </p:txBody>
        </p:sp>
        <p:cxnSp>
          <p:nvCxnSpPr>
            <p:cNvPr id="24" name="直線矢印コネクタ 23">
              <a:extLst>
                <a:ext uri="{FF2B5EF4-FFF2-40B4-BE49-F238E27FC236}">
                  <a16:creationId xmlns:a16="http://schemas.microsoft.com/office/drawing/2014/main" id="{0981206F-4020-42D6-BA55-ABCEB10DF3F1}"/>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E3A56193-D1E4-424D-A600-8276A578F23B}"/>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86AA0497-96B2-4745-A21B-95886DFC8628}"/>
              </a:ext>
            </a:extLst>
          </p:cNvPr>
          <p:cNvSpPr/>
          <p:nvPr/>
        </p:nvSpPr>
        <p:spPr>
          <a:xfrm>
            <a:off x="3924300" y="1579563"/>
            <a:ext cx="1079500" cy="576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譲渡</a:t>
            </a:r>
          </a:p>
        </p:txBody>
      </p:sp>
      <p:sp>
        <p:nvSpPr>
          <p:cNvPr id="34" name="右矢印 33">
            <a:extLst>
              <a:ext uri="{FF2B5EF4-FFF2-40B4-BE49-F238E27FC236}">
                <a16:creationId xmlns:a16="http://schemas.microsoft.com/office/drawing/2014/main" id="{0543287B-467F-4238-B680-0E8552DFD166}"/>
              </a:ext>
            </a:extLst>
          </p:cNvPr>
          <p:cNvSpPr/>
          <p:nvPr/>
        </p:nvSpPr>
        <p:spPr>
          <a:xfrm>
            <a:off x="2876550" y="3284538"/>
            <a:ext cx="342265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3C1B3BA-3AFF-4348-A343-453E017F0C1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j-ea"/>
                <a:ea typeface="+mj-ea"/>
              </a:rPr>
              <a:t>・残余麻薬届</a:t>
            </a:r>
            <a:endParaRPr lang="en-US" altLang="ja-JP" sz="1600" dirty="0">
              <a:latin typeface="+mj-ea"/>
              <a:ea typeface="+mj-ea"/>
            </a:endParaRPr>
          </a:p>
          <a:p>
            <a:pPr eaLnBrk="1" hangingPunct="1">
              <a:defRPr/>
            </a:pPr>
            <a:r>
              <a:rPr lang="ja-JP" altLang="en-US" sz="1600" dirty="0">
                <a:latin typeface="+mj-ea"/>
                <a:ea typeface="+mj-ea"/>
              </a:rPr>
              <a:t>・残余麻薬譲渡届</a:t>
            </a:r>
            <a:endParaRPr lang="en-US" altLang="ja-JP" sz="1600" dirty="0">
              <a:latin typeface="+mj-ea"/>
              <a:ea typeface="+mj-ea"/>
            </a:endParaRPr>
          </a:p>
          <a:p>
            <a:pPr eaLnBrk="1" hangingPunct="1">
              <a:defRPr/>
            </a:pPr>
            <a:r>
              <a:rPr lang="ja-JP" altLang="en-US" sz="1600" dirty="0">
                <a:latin typeface="+mj-ea"/>
                <a:ea typeface="+mj-ea"/>
              </a:rPr>
              <a:t>・覚醒剤原料数量報告書</a:t>
            </a:r>
            <a:endParaRPr lang="en-US" altLang="ja-JP" sz="1600" dirty="0">
              <a:latin typeface="+mj-ea"/>
              <a:ea typeface="+mj-ea"/>
            </a:endParaRPr>
          </a:p>
          <a:p>
            <a:pPr eaLnBrk="1" hangingPunct="1">
              <a:defRPr/>
            </a:pPr>
            <a:r>
              <a:rPr lang="ja-JP" altLang="en-US" sz="1600" dirty="0">
                <a:latin typeface="+mj-ea"/>
                <a:ea typeface="+mj-ea"/>
              </a:rPr>
              <a:t>・覚醒剤原料譲渡届</a:t>
            </a:r>
          </a:p>
        </p:txBody>
      </p:sp>
      <p:grpSp>
        <p:nvGrpSpPr>
          <p:cNvPr id="58381" name="グループ化 40">
            <a:extLst>
              <a:ext uri="{FF2B5EF4-FFF2-40B4-BE49-F238E27FC236}">
                <a16:creationId xmlns:a16="http://schemas.microsoft.com/office/drawing/2014/main" id="{2756E40D-09F3-4C78-A392-5BC73E521694}"/>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4465EAED-1F1F-45C1-8C64-1E2D05AE292B}"/>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0F54A8FA-586A-4FEE-9DD5-EE416D0F7EE9}"/>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j-ea"/>
                  <a:ea typeface="+mj-ea"/>
                </a:rPr>
                <a:t>免許を新規に取得</a:t>
              </a:r>
            </a:p>
          </p:txBody>
        </p:sp>
        <p:sp>
          <p:nvSpPr>
            <p:cNvPr id="17429" name="テキスト ボックス 34">
              <a:extLst>
                <a:ext uri="{FF2B5EF4-FFF2-40B4-BE49-F238E27FC236}">
                  <a16:creationId xmlns:a16="http://schemas.microsoft.com/office/drawing/2014/main" id="{EE4EA28B-677B-4961-B2F0-BC46301C1C82}"/>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j-ea"/>
                  <a:ea typeface="+mj-ea"/>
                </a:rPr>
                <a:t>※</a:t>
              </a:r>
              <a:r>
                <a:rPr lang="ja-JP" altLang="en-US" sz="2000" b="1" dirty="0">
                  <a:solidFill>
                    <a:srgbClr val="FF0000"/>
                  </a:solidFill>
                  <a:latin typeface="+mj-ea"/>
                  <a:ea typeface="+mj-ea"/>
                </a:rPr>
                <a:t>要事前取得</a:t>
              </a:r>
            </a:p>
          </p:txBody>
        </p:sp>
      </p:grpSp>
      <p:sp>
        <p:nvSpPr>
          <p:cNvPr id="42" name="正方形/長方形 41">
            <a:extLst>
              <a:ext uri="{FF2B5EF4-FFF2-40B4-BE49-F238E27FC236}">
                <a16:creationId xmlns:a16="http://schemas.microsoft.com/office/drawing/2014/main" id="{38C4DF9E-0048-44D1-85DF-72B8498A722A}"/>
              </a:ext>
            </a:extLst>
          </p:cNvPr>
          <p:cNvSpPr/>
          <p:nvPr/>
        </p:nvSpPr>
        <p:spPr>
          <a:xfrm>
            <a:off x="942975" y="2439988"/>
            <a:ext cx="1389063" cy="620712"/>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閉院</a:t>
            </a:r>
          </a:p>
        </p:txBody>
      </p:sp>
      <p:sp>
        <p:nvSpPr>
          <p:cNvPr id="9" name="テキスト ボックス 8">
            <a:extLst>
              <a:ext uri="{FF2B5EF4-FFF2-40B4-BE49-F238E27FC236}">
                <a16:creationId xmlns:a16="http://schemas.microsoft.com/office/drawing/2014/main" id="{A58EAC2D-13FD-469A-B975-18E0F367B97B}"/>
              </a:ext>
            </a:extLst>
          </p:cNvPr>
          <p:cNvSpPr txBox="1"/>
          <p:nvPr/>
        </p:nvSpPr>
        <p:spPr>
          <a:xfrm>
            <a:off x="1233488" y="1449388"/>
            <a:ext cx="903287" cy="523875"/>
          </a:xfrm>
          <a:prstGeom prst="rect">
            <a:avLst/>
          </a:prstGeom>
          <a:noFill/>
        </p:spPr>
        <p:txBody>
          <a:bodyPr wrap="none">
            <a:spAutoFit/>
          </a:bodyPr>
          <a:lstStyle/>
          <a:p>
            <a:pPr eaLnBrk="1" hangingPunct="1">
              <a:defRPr/>
            </a:pPr>
            <a:r>
              <a:rPr lang="ja-JP" altLang="en-US" sz="2800" dirty="0">
                <a:latin typeface="+mj-ea"/>
                <a:ea typeface="+mj-ea"/>
              </a:rPr>
              <a:t>麻薬</a:t>
            </a:r>
          </a:p>
        </p:txBody>
      </p:sp>
      <p:sp>
        <p:nvSpPr>
          <p:cNvPr id="10" name="正方形/長方形 9">
            <a:extLst>
              <a:ext uri="{FF2B5EF4-FFF2-40B4-BE49-F238E27FC236}">
                <a16:creationId xmlns:a16="http://schemas.microsoft.com/office/drawing/2014/main" id="{F033FF90-7449-43C4-8B7F-088B45EAFAE6}"/>
              </a:ext>
            </a:extLst>
          </p:cNvPr>
          <p:cNvSpPr/>
          <p:nvPr/>
        </p:nvSpPr>
        <p:spPr>
          <a:xfrm>
            <a:off x="762000" y="1824038"/>
            <a:ext cx="1979613" cy="522287"/>
          </a:xfrm>
          <a:prstGeom prst="rect">
            <a:avLst/>
          </a:prstGeom>
        </p:spPr>
        <p:txBody>
          <a:bodyPr wrap="none">
            <a:spAutoFit/>
          </a:bodyPr>
          <a:lstStyle/>
          <a:p>
            <a:pPr eaLnBrk="1" hangingPunct="1">
              <a:defRPr/>
            </a:pPr>
            <a:r>
              <a:rPr lang="ja-JP" altLang="en-US" sz="2800" dirty="0">
                <a:latin typeface="+mj-ea"/>
                <a:ea typeface="+mj-ea"/>
              </a:rPr>
              <a:t>覚醒剤原料</a:t>
            </a:r>
          </a:p>
        </p:txBody>
      </p:sp>
      <p:grpSp>
        <p:nvGrpSpPr>
          <p:cNvPr id="58385" name="グループ化 11">
            <a:extLst>
              <a:ext uri="{FF2B5EF4-FFF2-40B4-BE49-F238E27FC236}">
                <a16:creationId xmlns:a16="http://schemas.microsoft.com/office/drawing/2014/main" id="{A0FFF189-8F02-45AE-B007-575808EA0F30}"/>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9E96BBA5-F5ED-4476-B9AC-DE58C60AE22F}"/>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4" name="テキスト ボックス 43">
              <a:extLst>
                <a:ext uri="{FF2B5EF4-FFF2-40B4-BE49-F238E27FC236}">
                  <a16:creationId xmlns:a16="http://schemas.microsoft.com/office/drawing/2014/main" id="{744184A7-0B8E-4AC5-B153-BE4D558A81B9}"/>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3" name="テキスト ボックス 42">
              <a:extLst>
                <a:ext uri="{FF2B5EF4-FFF2-40B4-BE49-F238E27FC236}">
                  <a16:creationId xmlns:a16="http://schemas.microsoft.com/office/drawing/2014/main" id="{BFF5BCF1-6DB8-48DF-BFA9-B9E5742F668A}"/>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施用者</a:t>
              </a:r>
            </a:p>
          </p:txBody>
        </p:sp>
      </p:grpSp>
      <p:sp>
        <p:nvSpPr>
          <p:cNvPr id="48" name="テキスト ボックス 47">
            <a:extLst>
              <a:ext uri="{FF2B5EF4-FFF2-40B4-BE49-F238E27FC236}">
                <a16:creationId xmlns:a16="http://schemas.microsoft.com/office/drawing/2014/main" id="{6832C8E8-D77E-4F05-A606-B79405D8EEF2}"/>
              </a:ext>
            </a:extLst>
          </p:cNvPr>
          <p:cNvSpPr txBox="1"/>
          <p:nvPr/>
        </p:nvSpPr>
        <p:spPr>
          <a:xfrm>
            <a:off x="1192302"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26" name="正方形/長方形 25">
            <a:extLst>
              <a:ext uri="{FF2B5EF4-FFF2-40B4-BE49-F238E27FC236}">
                <a16:creationId xmlns:a16="http://schemas.microsoft.com/office/drawing/2014/main" id="{72C80A6F-14C6-4D7E-B5CE-4B507200EC5E}"/>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業務廃止</a:t>
            </a:r>
          </a:p>
        </p:txBody>
      </p:sp>
      <p:sp>
        <p:nvSpPr>
          <p:cNvPr id="49" name="テキスト ボックス 48">
            <a:extLst>
              <a:ext uri="{FF2B5EF4-FFF2-40B4-BE49-F238E27FC236}">
                <a16:creationId xmlns:a16="http://schemas.microsoft.com/office/drawing/2014/main" id="{5C21BDF7-4DF5-4B6D-A8C8-774D82082E0D}"/>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30" name="Rectangle 3">
            <a:extLst>
              <a:ext uri="{FF2B5EF4-FFF2-40B4-BE49-F238E27FC236}">
                <a16:creationId xmlns:a16="http://schemas.microsoft.com/office/drawing/2014/main" id="{04578E47-56BA-4761-8DBD-B23D77FAD4AE}"/>
              </a:ext>
            </a:extLst>
          </p:cNvPr>
          <p:cNvSpPr txBox="1">
            <a:spLocks noChangeArrowheads="1"/>
          </p:cNvSpPr>
          <p:nvPr/>
        </p:nvSpPr>
        <p:spPr bwMode="auto">
          <a:xfrm>
            <a:off x="431800" y="-12700"/>
            <a:ext cx="8712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ea typeface="ＭＳ ゴシック" pitchFamily="49" charset="-128"/>
              </a:rPr>
              <a:t>免許申請に関する注意事項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DA41E3A7-E97F-469C-85E9-43E3BCB526CF}"/>
              </a:ext>
            </a:extLst>
          </p:cNvPr>
          <p:cNvSpPr>
            <a:spLocks noGrp="1"/>
          </p:cNvSpPr>
          <p:nvPr>
            <p:ph type="title"/>
          </p:nvPr>
        </p:nvSpPr>
        <p:spPr>
          <a:xfrm>
            <a:off x="323528" y="727074"/>
            <a:ext cx="4032448" cy="576263"/>
          </a:xfr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t">
            <a:noAutofit/>
          </a:bodyPr>
          <a:lstStyle/>
          <a:p>
            <a:pPr algn="ctr">
              <a:defRPr/>
            </a:pPr>
            <a:r>
              <a:rPr lang="ja-JP" altLang="en-US" sz="2800" dirty="0">
                <a:latin typeface="+mj-ea"/>
                <a:ea typeface="+mj-ea"/>
              </a:rPr>
              <a:t>個人開設→法人化の場合</a:t>
            </a:r>
          </a:p>
        </p:txBody>
      </p:sp>
      <p:sp>
        <p:nvSpPr>
          <p:cNvPr id="8" name="スライド番号プレースホルダー 7">
            <a:extLst>
              <a:ext uri="{FF2B5EF4-FFF2-40B4-BE49-F238E27FC236}">
                <a16:creationId xmlns:a16="http://schemas.microsoft.com/office/drawing/2014/main" id="{EF930CEF-4A95-4428-84C5-D25D49D31849}"/>
              </a:ext>
            </a:extLst>
          </p:cNvPr>
          <p:cNvSpPr>
            <a:spLocks noGrp="1"/>
          </p:cNvSpPr>
          <p:nvPr>
            <p:ph type="sldNum" sz="quarter" idx="12"/>
          </p:nvPr>
        </p:nvSpPr>
        <p:spPr/>
        <p:txBody>
          <a:bodyPr/>
          <a:lstStyle/>
          <a:p>
            <a:pPr>
              <a:defRPr/>
            </a:pPr>
            <a:fld id="{F3867653-12CF-4286-9AA8-E3337E94735B}" type="slidenum">
              <a:rPr lang="en-US" altLang="ja-JP">
                <a:latin typeface="+mn-ea"/>
                <a:ea typeface="+mn-ea"/>
              </a:rPr>
              <a:pPr>
                <a:defRPr/>
              </a:pPr>
              <a:t>28</a:t>
            </a:fld>
            <a:endParaRPr lang="en-US" altLang="ja-JP">
              <a:latin typeface="+mn-ea"/>
              <a:ea typeface="+mn-ea"/>
            </a:endParaRPr>
          </a:p>
        </p:txBody>
      </p:sp>
      <p:sp>
        <p:nvSpPr>
          <p:cNvPr id="17411" name="AutoShape 4">
            <a:extLst>
              <a:ext uri="{FF2B5EF4-FFF2-40B4-BE49-F238E27FC236}">
                <a16:creationId xmlns:a16="http://schemas.microsoft.com/office/drawing/2014/main" id="{1F60F531-A017-4169-AC68-03E2F6F34A28}"/>
              </a:ext>
            </a:extLst>
          </p:cNvPr>
          <p:cNvSpPr>
            <a:spLocks noChangeArrowheads="1"/>
          </p:cNvSpPr>
          <p:nvPr/>
        </p:nvSpPr>
        <p:spPr bwMode="auto">
          <a:xfrm>
            <a:off x="755650" y="2565400"/>
            <a:ext cx="2089150" cy="1800225"/>
          </a:xfrm>
          <a:prstGeom prst="cube">
            <a:avLst>
              <a:gd name="adj" fmla="val 20722"/>
            </a:avLst>
          </a:prstGeom>
          <a:solidFill>
            <a:schemeClr val="accent5">
              <a:lumMod val="60000"/>
              <a:lumOff val="40000"/>
            </a:schemeClr>
          </a:solidFill>
          <a:ln w="9525">
            <a:noFill/>
            <a:miter lim="800000"/>
            <a:headEnd/>
            <a:tailEnd/>
          </a:ln>
        </p:spPr>
        <p:txBody>
          <a:bodyPr wrap="none" anchor="ctr"/>
          <a:lstStyle/>
          <a:p>
            <a:pPr algn="ctr" eaLnBrk="1" hangingPunct="1">
              <a:defRPr/>
            </a:pPr>
            <a:r>
              <a:rPr lang="ja-JP" altLang="en-US" sz="3200" dirty="0">
                <a:latin typeface="+mj-ea"/>
                <a:ea typeface="+mj-ea"/>
              </a:rPr>
              <a:t>Ａ診療所</a:t>
            </a:r>
            <a:br>
              <a:rPr lang="en-US" altLang="ja-JP" sz="3200" dirty="0">
                <a:latin typeface="+mj-ea"/>
                <a:ea typeface="+mj-ea"/>
              </a:rPr>
            </a:br>
            <a:r>
              <a:rPr lang="ja-JP" altLang="en-US" sz="2400" dirty="0">
                <a:latin typeface="+mj-ea"/>
                <a:ea typeface="+mj-ea"/>
              </a:rPr>
              <a:t>（個人開設）</a:t>
            </a:r>
            <a:endParaRPr lang="en-US" altLang="ja-JP" sz="2400" dirty="0">
              <a:latin typeface="+mj-ea"/>
              <a:ea typeface="+mj-ea"/>
            </a:endParaRPr>
          </a:p>
        </p:txBody>
      </p:sp>
      <p:grpSp>
        <p:nvGrpSpPr>
          <p:cNvPr id="59399" name="グループ化 39">
            <a:extLst>
              <a:ext uri="{FF2B5EF4-FFF2-40B4-BE49-F238E27FC236}">
                <a16:creationId xmlns:a16="http://schemas.microsoft.com/office/drawing/2014/main" id="{F783851C-B213-4617-B92C-0BAF88CF667D}"/>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14430E78-814D-48C7-BA26-A8551D1127E4}"/>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記載事項変更</a:t>
              </a:r>
              <a:endParaRPr lang="en-US" altLang="ja-JP" sz="2800" dirty="0">
                <a:solidFill>
                  <a:schemeClr val="tx1"/>
                </a:solidFill>
                <a:latin typeface="+mj-ea"/>
                <a:ea typeface="+mj-ea"/>
              </a:endParaRPr>
            </a:p>
            <a:p>
              <a:pPr algn="ctr" eaLnBrk="1" hangingPunct="1">
                <a:defRPr/>
              </a:pPr>
              <a:endParaRPr lang="en-US" altLang="ja-JP" sz="800" dirty="0">
                <a:solidFill>
                  <a:schemeClr val="tx1"/>
                </a:solidFill>
                <a:latin typeface="+mj-ea"/>
                <a:ea typeface="+mj-ea"/>
              </a:endParaRPr>
            </a:p>
            <a:p>
              <a:pPr algn="ctr" eaLnBrk="1" hangingPunct="1">
                <a:defRPr/>
              </a:pPr>
              <a:r>
                <a:rPr lang="ja-JP" altLang="en-US" sz="1600" dirty="0">
                  <a:solidFill>
                    <a:schemeClr val="tx1"/>
                  </a:solidFill>
                  <a:latin typeface="+mj-ea"/>
                  <a:ea typeface="+mj-ea"/>
                </a:rPr>
                <a:t>（記載事項の変更があれば）</a:t>
              </a:r>
            </a:p>
          </p:txBody>
        </p:sp>
        <p:cxnSp>
          <p:nvCxnSpPr>
            <p:cNvPr id="24" name="直線矢印コネクタ 23">
              <a:extLst>
                <a:ext uri="{FF2B5EF4-FFF2-40B4-BE49-F238E27FC236}">
                  <a16:creationId xmlns:a16="http://schemas.microsoft.com/office/drawing/2014/main" id="{D362A017-A7C8-4BFE-8431-D5A3D47F449D}"/>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3B262F12-7999-4C3B-81BC-FD79AC5385A5}"/>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6B9CAD2A-7AC9-4457-ADE2-466EC228ADB8}"/>
              </a:ext>
            </a:extLst>
          </p:cNvPr>
          <p:cNvSpPr/>
          <p:nvPr/>
        </p:nvSpPr>
        <p:spPr>
          <a:xfrm>
            <a:off x="3995738" y="1628775"/>
            <a:ext cx="1079500" cy="576263"/>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譲渡</a:t>
            </a:r>
          </a:p>
        </p:txBody>
      </p:sp>
      <p:sp>
        <p:nvSpPr>
          <p:cNvPr id="34" name="右矢印 33">
            <a:extLst>
              <a:ext uri="{FF2B5EF4-FFF2-40B4-BE49-F238E27FC236}">
                <a16:creationId xmlns:a16="http://schemas.microsoft.com/office/drawing/2014/main" id="{ED858411-A844-47A4-A2CB-D6E8C3CE4BB0}"/>
              </a:ext>
            </a:extLst>
          </p:cNvPr>
          <p:cNvSpPr/>
          <p:nvPr/>
        </p:nvSpPr>
        <p:spPr>
          <a:xfrm>
            <a:off x="2876550" y="3284538"/>
            <a:ext cx="342265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C41960B-CFD6-490A-9054-F4F8D73433C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j-ea"/>
                <a:ea typeface="+mj-ea"/>
              </a:rPr>
              <a:t>・残余麻薬届</a:t>
            </a:r>
            <a:endParaRPr lang="en-US" altLang="ja-JP" sz="1600" dirty="0">
              <a:latin typeface="+mj-ea"/>
              <a:ea typeface="+mj-ea"/>
            </a:endParaRPr>
          </a:p>
          <a:p>
            <a:pPr eaLnBrk="1" hangingPunct="1">
              <a:defRPr/>
            </a:pPr>
            <a:r>
              <a:rPr lang="ja-JP" altLang="en-US" sz="1600" dirty="0">
                <a:latin typeface="+mj-ea"/>
                <a:ea typeface="+mj-ea"/>
              </a:rPr>
              <a:t>・残余麻薬譲渡届</a:t>
            </a:r>
            <a:endParaRPr lang="en-US" altLang="ja-JP" sz="1600" dirty="0">
              <a:latin typeface="+mj-ea"/>
              <a:ea typeface="+mj-ea"/>
            </a:endParaRPr>
          </a:p>
          <a:p>
            <a:pPr eaLnBrk="1" hangingPunct="1">
              <a:defRPr/>
            </a:pPr>
            <a:r>
              <a:rPr lang="ja-JP" altLang="en-US" sz="1600" dirty="0">
                <a:latin typeface="+mj-ea"/>
                <a:ea typeface="+mj-ea"/>
              </a:rPr>
              <a:t>・覚醒剤原料数量報告書</a:t>
            </a:r>
            <a:endParaRPr lang="en-US" altLang="ja-JP" sz="1600" dirty="0">
              <a:latin typeface="+mj-ea"/>
              <a:ea typeface="+mj-ea"/>
            </a:endParaRPr>
          </a:p>
          <a:p>
            <a:pPr eaLnBrk="1" hangingPunct="1">
              <a:defRPr/>
            </a:pPr>
            <a:r>
              <a:rPr lang="ja-JP" altLang="en-US" sz="1600" dirty="0">
                <a:latin typeface="+mj-ea"/>
                <a:ea typeface="+mj-ea"/>
              </a:rPr>
              <a:t>・覚醒剤原料譲渡届</a:t>
            </a:r>
          </a:p>
        </p:txBody>
      </p:sp>
      <p:grpSp>
        <p:nvGrpSpPr>
          <p:cNvPr id="59404" name="グループ化 40">
            <a:extLst>
              <a:ext uri="{FF2B5EF4-FFF2-40B4-BE49-F238E27FC236}">
                <a16:creationId xmlns:a16="http://schemas.microsoft.com/office/drawing/2014/main" id="{DDF0234A-0890-4749-9A65-3BC0F92011BB}"/>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1E6EDF01-5DA4-459F-AAA8-85882B3027DA}"/>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ED5792F1-5AB4-4FCD-91B8-3F357933ED02}"/>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j-ea"/>
                  <a:ea typeface="+mj-ea"/>
                </a:rPr>
                <a:t>免許を新規に取得</a:t>
              </a:r>
            </a:p>
          </p:txBody>
        </p:sp>
        <p:sp>
          <p:nvSpPr>
            <p:cNvPr id="17429" name="テキスト ボックス 34">
              <a:extLst>
                <a:ext uri="{FF2B5EF4-FFF2-40B4-BE49-F238E27FC236}">
                  <a16:creationId xmlns:a16="http://schemas.microsoft.com/office/drawing/2014/main" id="{0506CF8F-F98C-4504-8A32-B15BE285F90C}"/>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j-ea"/>
                  <a:ea typeface="+mj-ea"/>
                </a:rPr>
                <a:t>※</a:t>
              </a:r>
              <a:r>
                <a:rPr lang="ja-JP" altLang="en-US" sz="2000" b="1" dirty="0">
                  <a:solidFill>
                    <a:srgbClr val="FF0000"/>
                  </a:solidFill>
                  <a:latin typeface="+mj-ea"/>
                  <a:ea typeface="+mj-ea"/>
                </a:rPr>
                <a:t>要事前取得</a:t>
              </a:r>
            </a:p>
          </p:txBody>
        </p:sp>
      </p:grpSp>
      <p:sp>
        <p:nvSpPr>
          <p:cNvPr id="9" name="テキスト ボックス 8">
            <a:extLst>
              <a:ext uri="{FF2B5EF4-FFF2-40B4-BE49-F238E27FC236}">
                <a16:creationId xmlns:a16="http://schemas.microsoft.com/office/drawing/2014/main" id="{A0D1A1FD-01A6-40AD-8112-E15F66734CB4}"/>
              </a:ext>
            </a:extLst>
          </p:cNvPr>
          <p:cNvSpPr txBox="1"/>
          <p:nvPr/>
        </p:nvSpPr>
        <p:spPr>
          <a:xfrm>
            <a:off x="1316038" y="1460500"/>
            <a:ext cx="903287" cy="523875"/>
          </a:xfrm>
          <a:prstGeom prst="rect">
            <a:avLst/>
          </a:prstGeom>
          <a:noFill/>
        </p:spPr>
        <p:txBody>
          <a:bodyPr wrap="none">
            <a:spAutoFit/>
          </a:bodyPr>
          <a:lstStyle/>
          <a:p>
            <a:pPr eaLnBrk="1" hangingPunct="1">
              <a:defRPr/>
            </a:pPr>
            <a:r>
              <a:rPr lang="ja-JP" altLang="en-US" sz="2800" dirty="0">
                <a:latin typeface="+mj-ea"/>
                <a:ea typeface="+mj-ea"/>
              </a:rPr>
              <a:t>麻薬</a:t>
            </a:r>
          </a:p>
        </p:txBody>
      </p:sp>
      <p:sp>
        <p:nvSpPr>
          <p:cNvPr id="10" name="正方形/長方形 9">
            <a:extLst>
              <a:ext uri="{FF2B5EF4-FFF2-40B4-BE49-F238E27FC236}">
                <a16:creationId xmlns:a16="http://schemas.microsoft.com/office/drawing/2014/main" id="{9A992AF2-2B0A-4455-8BDF-A942F7DEA2A2}"/>
              </a:ext>
            </a:extLst>
          </p:cNvPr>
          <p:cNvSpPr/>
          <p:nvPr/>
        </p:nvSpPr>
        <p:spPr>
          <a:xfrm>
            <a:off x="768350" y="1884363"/>
            <a:ext cx="1979613" cy="523875"/>
          </a:xfrm>
          <a:prstGeom prst="rect">
            <a:avLst/>
          </a:prstGeom>
        </p:spPr>
        <p:txBody>
          <a:bodyPr wrap="none">
            <a:spAutoFit/>
          </a:bodyPr>
          <a:lstStyle/>
          <a:p>
            <a:pPr eaLnBrk="1" hangingPunct="1">
              <a:defRPr/>
            </a:pPr>
            <a:r>
              <a:rPr lang="ja-JP" altLang="en-US" sz="2800" dirty="0">
                <a:latin typeface="+mj-ea"/>
                <a:ea typeface="+mj-ea"/>
              </a:rPr>
              <a:t>覚醒剤原料</a:t>
            </a:r>
          </a:p>
        </p:txBody>
      </p:sp>
      <p:grpSp>
        <p:nvGrpSpPr>
          <p:cNvPr id="59407" name="グループ化 11">
            <a:extLst>
              <a:ext uri="{FF2B5EF4-FFF2-40B4-BE49-F238E27FC236}">
                <a16:creationId xmlns:a16="http://schemas.microsoft.com/office/drawing/2014/main" id="{B067AA53-32D9-4F36-BB3E-41CC2926AA5F}"/>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E964E8B4-0153-4051-98CB-BC6060950032}"/>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4" name="テキスト ボックス 43">
              <a:extLst>
                <a:ext uri="{FF2B5EF4-FFF2-40B4-BE49-F238E27FC236}">
                  <a16:creationId xmlns:a16="http://schemas.microsoft.com/office/drawing/2014/main" id="{A3CB8983-41CF-4687-A192-1FF1D8ECD377}"/>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3" name="テキスト ボックス 42">
              <a:extLst>
                <a:ext uri="{FF2B5EF4-FFF2-40B4-BE49-F238E27FC236}">
                  <a16:creationId xmlns:a16="http://schemas.microsoft.com/office/drawing/2014/main" id="{A2290EA3-0CB1-474E-A956-842975C03697}"/>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施用者</a:t>
              </a:r>
            </a:p>
          </p:txBody>
        </p:sp>
      </p:grpSp>
      <p:sp>
        <p:nvSpPr>
          <p:cNvPr id="48" name="テキスト ボックス 47">
            <a:extLst>
              <a:ext uri="{FF2B5EF4-FFF2-40B4-BE49-F238E27FC236}">
                <a16:creationId xmlns:a16="http://schemas.microsoft.com/office/drawing/2014/main" id="{E67B51AA-5EB3-4CF7-8C04-3BCE07FF45E9}"/>
              </a:ext>
            </a:extLst>
          </p:cNvPr>
          <p:cNvSpPr txBox="1"/>
          <p:nvPr/>
        </p:nvSpPr>
        <p:spPr>
          <a:xfrm>
            <a:off x="1222611"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26" name="正方形/長方形 25">
            <a:extLst>
              <a:ext uri="{FF2B5EF4-FFF2-40B4-BE49-F238E27FC236}">
                <a16:creationId xmlns:a16="http://schemas.microsoft.com/office/drawing/2014/main" id="{33F41541-00DB-48B4-8462-BA9A4B629CCB}"/>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業務廃止</a:t>
            </a:r>
          </a:p>
        </p:txBody>
      </p:sp>
      <p:sp>
        <p:nvSpPr>
          <p:cNvPr id="49" name="テキスト ボックス 48">
            <a:extLst>
              <a:ext uri="{FF2B5EF4-FFF2-40B4-BE49-F238E27FC236}">
                <a16:creationId xmlns:a16="http://schemas.microsoft.com/office/drawing/2014/main" id="{36BB16FC-8085-4EC8-885A-539506701FCA}"/>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30" name="AutoShape 4">
            <a:extLst>
              <a:ext uri="{FF2B5EF4-FFF2-40B4-BE49-F238E27FC236}">
                <a16:creationId xmlns:a16="http://schemas.microsoft.com/office/drawing/2014/main" id="{4802B870-1ACC-47AC-AC68-DDEF413A11C1}"/>
              </a:ext>
            </a:extLst>
          </p:cNvPr>
          <p:cNvSpPr>
            <a:spLocks noChangeArrowheads="1"/>
          </p:cNvSpPr>
          <p:nvPr/>
        </p:nvSpPr>
        <p:spPr bwMode="auto">
          <a:xfrm>
            <a:off x="6367463" y="2492375"/>
            <a:ext cx="2089150" cy="1800225"/>
          </a:xfrm>
          <a:prstGeom prst="cube">
            <a:avLst>
              <a:gd name="adj" fmla="val 20722"/>
            </a:avLst>
          </a:prstGeom>
          <a:solidFill>
            <a:schemeClr val="accent5">
              <a:lumMod val="60000"/>
              <a:lumOff val="40000"/>
            </a:schemeClr>
          </a:solidFill>
          <a:ln w="9525">
            <a:noFill/>
            <a:miter lim="800000"/>
            <a:headEnd/>
            <a:tailEnd/>
          </a:ln>
        </p:spPr>
        <p:txBody>
          <a:bodyPr wrap="none" anchor="ctr"/>
          <a:lstStyle/>
          <a:p>
            <a:pPr algn="ctr" eaLnBrk="1" hangingPunct="1">
              <a:defRPr/>
            </a:pPr>
            <a:r>
              <a:rPr lang="ja-JP" altLang="en-US" sz="3200" dirty="0">
                <a:latin typeface="+mj-ea"/>
                <a:ea typeface="+mj-ea"/>
              </a:rPr>
              <a:t>Ａ診療所</a:t>
            </a:r>
            <a:br>
              <a:rPr lang="en-US" altLang="ja-JP" sz="3200" dirty="0">
                <a:latin typeface="+mj-ea"/>
                <a:ea typeface="+mj-ea"/>
              </a:rPr>
            </a:br>
            <a:r>
              <a:rPr lang="ja-JP" altLang="en-US" sz="2400" dirty="0">
                <a:latin typeface="+mj-ea"/>
                <a:ea typeface="+mj-ea"/>
              </a:rPr>
              <a:t>（</a:t>
            </a:r>
            <a:r>
              <a:rPr lang="ja-JP" altLang="en-US" sz="2400" dirty="0">
                <a:solidFill>
                  <a:srgbClr val="FF0000"/>
                </a:solidFill>
                <a:latin typeface="+mj-ea"/>
                <a:ea typeface="+mj-ea"/>
              </a:rPr>
              <a:t>法人</a:t>
            </a:r>
            <a:r>
              <a:rPr lang="ja-JP" altLang="en-US" sz="2400" dirty="0">
                <a:latin typeface="+mj-ea"/>
                <a:ea typeface="+mj-ea"/>
              </a:rPr>
              <a:t>）</a:t>
            </a:r>
            <a:endParaRPr lang="en-US" altLang="ja-JP" sz="2400" dirty="0">
              <a:latin typeface="+mj-ea"/>
              <a:ea typeface="+mj-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808BD2EB-4D2C-488A-801B-3536AFB8FB6E}"/>
              </a:ext>
            </a:extLst>
          </p:cNvPr>
          <p:cNvSpPr>
            <a:spLocks noGrp="1"/>
          </p:cNvSpPr>
          <p:nvPr>
            <p:ph type="title"/>
          </p:nvPr>
        </p:nvSpPr>
        <p:spPr>
          <a:xfrm>
            <a:off x="0" y="2997200"/>
            <a:ext cx="9144000" cy="792163"/>
          </a:xfrm>
        </p:spPr>
        <p:txBody>
          <a:bodyPr/>
          <a:lstStyle/>
          <a:p>
            <a:pPr algn="ctr">
              <a:defRPr/>
            </a:pPr>
            <a:r>
              <a:rPr lang="ja-JP" altLang="en-US" sz="4800" dirty="0">
                <a:effectLst>
                  <a:outerShdw blurRad="38100" dist="38100" dir="2700000" algn="tl">
                    <a:srgbClr val="000000">
                      <a:alpha val="43137"/>
                    </a:srgbClr>
                  </a:outerShdw>
                </a:effectLst>
              </a:rPr>
              <a:t>向精神薬の取扱いについて</a:t>
            </a:r>
          </a:p>
        </p:txBody>
      </p:sp>
      <p:sp>
        <p:nvSpPr>
          <p:cNvPr id="60419" name="スライド番号プレースホルダー 3">
            <a:extLst>
              <a:ext uri="{FF2B5EF4-FFF2-40B4-BE49-F238E27FC236}">
                <a16:creationId xmlns:a16="http://schemas.microsoft.com/office/drawing/2014/main" id="{311B2065-85B4-49AD-B388-F9373E3CF6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90E377B-5516-4CA3-A250-5571E2497E5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C775D9DF-F82C-461C-B4FA-4B8945A04D4E}"/>
              </a:ext>
            </a:extLst>
          </p:cNvPr>
          <p:cNvSpPr>
            <a:spLocks noChangeArrowheads="1"/>
          </p:cNvSpPr>
          <p:nvPr/>
        </p:nvSpPr>
        <p:spPr bwMode="auto">
          <a:xfrm>
            <a:off x="0" y="2852738"/>
            <a:ext cx="9144000" cy="1143000"/>
          </a:xfrm>
          <a:prstGeom prst="rect">
            <a:avLst/>
          </a:prstGeom>
          <a:noFill/>
          <a:ln w="9525">
            <a:noFill/>
            <a:miter lim="800000"/>
            <a:headEnd/>
            <a:tailEnd/>
          </a:ln>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麻薬の取扱いについて</a:t>
            </a:r>
          </a:p>
        </p:txBody>
      </p:sp>
      <p:sp>
        <p:nvSpPr>
          <p:cNvPr id="12291" name="スライド番号プレースホルダ 4">
            <a:extLst>
              <a:ext uri="{FF2B5EF4-FFF2-40B4-BE49-F238E27FC236}">
                <a16:creationId xmlns:a16="http://schemas.microsoft.com/office/drawing/2014/main" id="{19BD7AC2-C6A5-41AC-86FE-93A9602578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9B11A5-9FD0-406A-8A8F-F31D660E57F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B11D4B-B58E-4307-887A-1B6788706097}"/>
              </a:ext>
            </a:extLst>
          </p:cNvPr>
          <p:cNvSpPr>
            <a:spLocks noGrp="1" noChangeArrowheads="1"/>
          </p:cNvSpPr>
          <p:nvPr>
            <p:ph type="title"/>
          </p:nvPr>
        </p:nvSpPr>
        <p:spPr>
          <a:xfrm>
            <a:off x="444500" y="274638"/>
            <a:ext cx="8229600" cy="863600"/>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向精神薬の取扱い（１）</a:t>
            </a:r>
          </a:p>
        </p:txBody>
      </p:sp>
      <p:sp>
        <p:nvSpPr>
          <p:cNvPr id="216067" name="Rectangle 3">
            <a:extLst>
              <a:ext uri="{FF2B5EF4-FFF2-40B4-BE49-F238E27FC236}">
                <a16:creationId xmlns:a16="http://schemas.microsoft.com/office/drawing/2014/main" id="{B2214410-090A-4312-84B4-FEE644945EE9}"/>
              </a:ext>
            </a:extLst>
          </p:cNvPr>
          <p:cNvSpPr>
            <a:spLocks noGrp="1" noChangeArrowheads="1"/>
          </p:cNvSpPr>
          <p:nvPr>
            <p:ph idx="1"/>
          </p:nvPr>
        </p:nvSpPr>
        <p:spPr>
          <a:xfrm>
            <a:off x="444500" y="2060575"/>
            <a:ext cx="8551863" cy="1925638"/>
          </a:xfrm>
        </p:spPr>
        <p:txBody>
          <a:bodyPr>
            <a:normAutofit lnSpcReduction="10000"/>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法律で定められた者以外との譲渡・譲受を行ってはいけません。</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➀</a:t>
            </a:r>
            <a:r>
              <a:rPr lang="ja-JP" altLang="en-US" sz="2400" dirty="0">
                <a:solidFill>
                  <a:srgbClr val="FF0000"/>
                </a:solidFill>
                <a:latin typeface="+mj-ea"/>
                <a:ea typeface="+mj-ea"/>
              </a:rPr>
              <a:t>患者に施用のために交付</a:t>
            </a:r>
            <a:r>
              <a:rPr lang="ja-JP" altLang="en-US" sz="2400" dirty="0">
                <a:latin typeface="+mj-ea"/>
                <a:ea typeface="+mj-ea"/>
              </a:rPr>
              <a:t>する場合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➁輸入業者，製造製剤業者，卸売業者に</a:t>
            </a:r>
            <a:r>
              <a:rPr lang="ja-JP" altLang="en-US" sz="2400" dirty="0">
                <a:solidFill>
                  <a:srgbClr val="FF0000"/>
                </a:solidFill>
                <a:latin typeface="+mj-ea"/>
                <a:ea typeface="+mj-ea"/>
              </a:rPr>
              <a:t>返品する</a:t>
            </a:r>
            <a:r>
              <a:rPr lang="ja-JP" altLang="en-US" sz="2400" dirty="0">
                <a:latin typeface="+mj-ea"/>
                <a:ea typeface="+mj-ea"/>
              </a:rPr>
              <a:t>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➂</a:t>
            </a:r>
            <a:r>
              <a:rPr lang="ja-JP" altLang="en-US" sz="2400" dirty="0">
                <a:solidFill>
                  <a:srgbClr val="FF0000"/>
                </a:solidFill>
                <a:latin typeface="+mj-ea"/>
                <a:ea typeface="+mj-ea"/>
              </a:rPr>
              <a:t>同一法人の他の病院・診療所</a:t>
            </a:r>
            <a:r>
              <a:rPr lang="ja-JP" altLang="en-US" sz="2400" dirty="0">
                <a:latin typeface="+mj-ea"/>
                <a:ea typeface="+mj-ea"/>
              </a:rPr>
              <a:t>に渡す場合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➃治験薬を向精神薬試験研究施設に戻す場合　　　　　　など</a:t>
            </a:r>
          </a:p>
          <a:p>
            <a:pPr marL="274320" indent="-274320" eaLnBrk="1" fontAlgn="auto" hangingPunct="1">
              <a:lnSpc>
                <a:spcPct val="90000"/>
              </a:lnSpc>
              <a:spcAft>
                <a:spcPts val="0"/>
              </a:spcAft>
              <a:buClr>
                <a:schemeClr val="accent3"/>
              </a:buClr>
              <a:buFont typeface="Wingdings 2"/>
              <a:buChar char=""/>
              <a:defRPr/>
            </a:pPr>
            <a:endParaRPr lang="en-US" altLang="ja-JP" sz="2400" dirty="0">
              <a:latin typeface="+mj-ea"/>
              <a:ea typeface="+mj-ea"/>
            </a:endParaRPr>
          </a:p>
        </p:txBody>
      </p:sp>
      <p:sp>
        <p:nvSpPr>
          <p:cNvPr id="36868" name="正方形/長方形 5">
            <a:extLst>
              <a:ext uri="{FF2B5EF4-FFF2-40B4-BE49-F238E27FC236}">
                <a16:creationId xmlns:a16="http://schemas.microsoft.com/office/drawing/2014/main" id="{7ECBA40F-3ED3-44E5-A652-679975DF6329}"/>
              </a:ext>
            </a:extLst>
          </p:cNvPr>
          <p:cNvSpPr>
            <a:spLocks noChangeArrowheads="1"/>
          </p:cNvSpPr>
          <p:nvPr/>
        </p:nvSpPr>
        <p:spPr bwMode="auto">
          <a:xfrm>
            <a:off x="393700" y="4868863"/>
            <a:ext cx="828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lnSpc>
                <a:spcPct val="90000"/>
              </a:lnSpc>
              <a:buFontTx/>
              <a:buNone/>
              <a:defRPr/>
            </a:pPr>
            <a:r>
              <a:rPr lang="ja-JP" altLang="en-US" sz="2400" dirty="0">
                <a:solidFill>
                  <a:srgbClr val="000000"/>
                </a:solidFill>
                <a:latin typeface="+mj-ea"/>
                <a:ea typeface="+mj-ea"/>
              </a:rPr>
              <a:t>乱用防止のため，</a:t>
            </a:r>
            <a:r>
              <a:rPr lang="ja-JP" altLang="en-US" sz="2400" dirty="0">
                <a:solidFill>
                  <a:srgbClr val="FF0000"/>
                </a:solidFill>
                <a:latin typeface="+mj-ea"/>
                <a:ea typeface="+mj-ea"/>
              </a:rPr>
              <a:t>回収困難な方法で廃棄</a:t>
            </a:r>
            <a:r>
              <a:rPr lang="ja-JP" altLang="en-US" sz="2400" dirty="0">
                <a:solidFill>
                  <a:srgbClr val="000000"/>
                </a:solidFill>
                <a:latin typeface="+mj-ea"/>
                <a:ea typeface="+mj-ea"/>
              </a:rPr>
              <a:t>を行ってください。</a:t>
            </a:r>
            <a:endParaRPr lang="en-US" altLang="ja-JP" sz="2400" dirty="0">
              <a:solidFill>
                <a:srgbClr val="000000"/>
              </a:solidFill>
              <a:latin typeface="+mj-ea"/>
              <a:ea typeface="+mj-ea"/>
            </a:endParaRPr>
          </a:p>
          <a:p>
            <a:pPr eaLnBrk="1" hangingPunct="1">
              <a:lnSpc>
                <a:spcPct val="90000"/>
              </a:lnSpc>
              <a:buFontTx/>
              <a:buNone/>
              <a:defRPr/>
            </a:pPr>
            <a:r>
              <a:rPr lang="ja-JP" altLang="en-US" sz="2400" dirty="0">
                <a:solidFill>
                  <a:srgbClr val="000000"/>
                </a:solidFill>
                <a:latin typeface="+mj-ea"/>
                <a:ea typeface="+mj-ea"/>
              </a:rPr>
              <a:t>許可，届出は必要ありませんが，</a:t>
            </a:r>
            <a:r>
              <a:rPr lang="ja-JP" altLang="en-US" sz="2400" dirty="0">
                <a:solidFill>
                  <a:srgbClr val="FF0000"/>
                </a:solidFill>
                <a:latin typeface="+mj-ea"/>
                <a:ea typeface="+mj-ea"/>
              </a:rPr>
              <a:t>第１種向精神薬及び第２種</a:t>
            </a:r>
            <a:endParaRPr lang="en-US" altLang="ja-JP" sz="2400" dirty="0">
              <a:solidFill>
                <a:srgbClr val="FF0000"/>
              </a:solidFill>
              <a:latin typeface="+mj-ea"/>
              <a:ea typeface="+mj-ea"/>
            </a:endParaRPr>
          </a:p>
          <a:p>
            <a:pPr eaLnBrk="1" hangingPunct="1">
              <a:lnSpc>
                <a:spcPct val="90000"/>
              </a:lnSpc>
              <a:buFontTx/>
              <a:buNone/>
              <a:defRPr/>
            </a:pPr>
            <a:r>
              <a:rPr lang="ja-JP" altLang="en-US" sz="2400" dirty="0">
                <a:solidFill>
                  <a:srgbClr val="FF0000"/>
                </a:solidFill>
                <a:latin typeface="+mj-ea"/>
                <a:ea typeface="+mj-ea"/>
              </a:rPr>
              <a:t>向精神薬を廃棄した時は記録が必要</a:t>
            </a:r>
            <a:r>
              <a:rPr lang="ja-JP" altLang="en-US" sz="2400" dirty="0">
                <a:solidFill>
                  <a:srgbClr val="000000"/>
                </a:solidFill>
                <a:latin typeface="+mj-ea"/>
                <a:ea typeface="+mj-ea"/>
              </a:rPr>
              <a:t>です。</a:t>
            </a:r>
          </a:p>
        </p:txBody>
      </p:sp>
      <p:sp>
        <p:nvSpPr>
          <p:cNvPr id="61445" name="スライド番号プレースホルダ 9">
            <a:extLst>
              <a:ext uri="{FF2B5EF4-FFF2-40B4-BE49-F238E27FC236}">
                <a16:creationId xmlns:a16="http://schemas.microsoft.com/office/drawing/2014/main" id="{4655BDA7-6BEC-4E50-B0AF-C2A269CE40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E960FBC-4678-4D2C-A739-D0E1877999F2}"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6378786E-D893-439D-A79C-9EF9DCD5F5DA}"/>
              </a:ext>
            </a:extLst>
          </p:cNvPr>
          <p:cNvSpPr/>
          <p:nvPr/>
        </p:nvSpPr>
        <p:spPr>
          <a:xfrm>
            <a:off x="302568" y="1389679"/>
            <a:ext cx="800323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16</a:t>
            </a:r>
            <a:r>
              <a:rPr lang="ja-JP" altLang="en-US" sz="2800" dirty="0" err="1">
                <a:latin typeface="+mj-ea"/>
                <a:ea typeface="+mj-ea"/>
              </a:rPr>
              <a:t>，</a:t>
            </a:r>
            <a:r>
              <a:rPr lang="ja-JP" altLang="en-US" sz="2800" dirty="0">
                <a:latin typeface="+mj-ea"/>
                <a:ea typeface="+mj-ea"/>
              </a:rPr>
              <a:t>規則第３６条（譲受け・譲渡し）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C200E77D-5B4C-4109-AB5F-384E4F377BEA}"/>
              </a:ext>
            </a:extLst>
          </p:cNvPr>
          <p:cNvSpPr/>
          <p:nvPr/>
        </p:nvSpPr>
        <p:spPr>
          <a:xfrm>
            <a:off x="316382" y="4165928"/>
            <a:ext cx="447164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21</a:t>
            </a:r>
            <a:r>
              <a:rPr lang="ja-JP" altLang="en-US" sz="2800" dirty="0">
                <a:latin typeface="+mj-ea"/>
                <a:ea typeface="+mj-ea"/>
              </a:rPr>
              <a:t>（廃棄） </a:t>
            </a:r>
            <a:endParaRPr lang="en-US" altLang="ja-JP" sz="2800" dirty="0">
              <a:latin typeface="+mj-ea"/>
              <a:ea typeface="+mj-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CF46166-0257-4219-ABA8-ED173C99F211}"/>
              </a:ext>
            </a:extLst>
          </p:cNvPr>
          <p:cNvSpPr>
            <a:spLocks noGrp="1" noChangeArrowheads="1"/>
          </p:cNvSpPr>
          <p:nvPr>
            <p:ph type="title"/>
          </p:nvPr>
        </p:nvSpPr>
        <p:spPr>
          <a:xfrm>
            <a:off x="457200" y="261938"/>
            <a:ext cx="8229600" cy="863600"/>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向精神薬の取扱い（２）</a:t>
            </a:r>
          </a:p>
        </p:txBody>
      </p:sp>
      <p:sp>
        <p:nvSpPr>
          <p:cNvPr id="216067" name="Rectangle 3">
            <a:extLst>
              <a:ext uri="{FF2B5EF4-FFF2-40B4-BE49-F238E27FC236}">
                <a16:creationId xmlns:a16="http://schemas.microsoft.com/office/drawing/2014/main" id="{25F460A1-2173-4313-9C00-DAB9C014CBA7}"/>
              </a:ext>
            </a:extLst>
          </p:cNvPr>
          <p:cNvSpPr>
            <a:spLocks noGrp="1" noChangeArrowheads="1"/>
          </p:cNvSpPr>
          <p:nvPr>
            <p:ph idx="1"/>
          </p:nvPr>
        </p:nvSpPr>
        <p:spPr>
          <a:xfrm>
            <a:off x="359677" y="2072728"/>
            <a:ext cx="8351837" cy="1296988"/>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　 病院，診療所，研究施設，薬局に保管し，業務に従事する者が</a:t>
            </a:r>
            <a:r>
              <a:rPr lang="ja-JP" altLang="en-US" sz="2400" dirty="0">
                <a:solidFill>
                  <a:srgbClr val="FF0000"/>
                </a:solidFill>
                <a:latin typeface="+mj-ea"/>
                <a:ea typeface="+mj-ea"/>
              </a:rPr>
              <a:t>実地に盗難の防止につき必要な場合を除き，かぎをかけた設備内</a:t>
            </a:r>
            <a:r>
              <a:rPr lang="ja-JP" altLang="en-US" sz="2400" dirty="0">
                <a:latin typeface="+mj-ea"/>
                <a:ea typeface="+mj-ea"/>
              </a:rPr>
              <a:t>で行わなければなりません。</a:t>
            </a:r>
          </a:p>
          <a:p>
            <a:pPr marL="274320" indent="-274320" eaLnBrk="1" fontAlgn="auto" hangingPunct="1">
              <a:lnSpc>
                <a:spcPct val="90000"/>
              </a:lnSpc>
              <a:spcAft>
                <a:spcPts val="0"/>
              </a:spcAft>
              <a:buClr>
                <a:schemeClr val="accent3"/>
              </a:buClr>
              <a:buFont typeface="Wingdings 2"/>
              <a:buChar char=""/>
              <a:defRPr/>
            </a:pPr>
            <a:endParaRPr lang="en-US" altLang="ja-JP" sz="2400" dirty="0">
              <a:latin typeface="+mj-ea"/>
              <a:ea typeface="+mj-ea"/>
            </a:endParaRPr>
          </a:p>
        </p:txBody>
      </p:sp>
      <p:sp>
        <p:nvSpPr>
          <p:cNvPr id="216069" name="AutoShape 5">
            <a:extLst>
              <a:ext uri="{FF2B5EF4-FFF2-40B4-BE49-F238E27FC236}">
                <a16:creationId xmlns:a16="http://schemas.microsoft.com/office/drawing/2014/main" id="{CB079615-1E02-4539-8F69-05C404B8FEB5}"/>
              </a:ext>
            </a:extLst>
          </p:cNvPr>
          <p:cNvSpPr>
            <a:spLocks noChangeArrowheads="1"/>
          </p:cNvSpPr>
          <p:nvPr/>
        </p:nvSpPr>
        <p:spPr bwMode="auto">
          <a:xfrm>
            <a:off x="899592" y="5519822"/>
            <a:ext cx="4320480" cy="1105571"/>
          </a:xfrm>
          <a:prstGeom prst="wedgeRoundRectCallout">
            <a:avLst>
              <a:gd name="adj1" fmla="val -19497"/>
              <a:gd name="adj2" fmla="val -44714"/>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ja-JP" altLang="en-US" sz="2200" dirty="0">
                <a:solidFill>
                  <a:srgbClr val="0070C0"/>
                </a:solidFill>
                <a:latin typeface="+mj-ea"/>
                <a:ea typeface="+mj-ea"/>
              </a:rPr>
              <a:t>規定する数量</a:t>
            </a:r>
            <a:endParaRPr lang="en-US" altLang="ja-JP" sz="2200" dirty="0">
              <a:solidFill>
                <a:srgbClr val="0070C0"/>
              </a:solidFill>
              <a:latin typeface="+mj-ea"/>
              <a:ea typeface="+mj-ea"/>
            </a:endParaRPr>
          </a:p>
          <a:p>
            <a:pPr algn="ctr" eaLnBrk="1" hangingPunct="1">
              <a:defRPr/>
            </a:pPr>
            <a:r>
              <a:rPr lang="ja-JP" altLang="en-US" sz="2200" dirty="0">
                <a:solidFill>
                  <a:srgbClr val="0070C0"/>
                </a:solidFill>
                <a:latin typeface="+mj-ea"/>
                <a:ea typeface="+mj-ea"/>
              </a:rPr>
              <a:t>錠剤，カプセル剤，坐剤：１２０個</a:t>
            </a:r>
          </a:p>
          <a:p>
            <a:pPr algn="ctr" eaLnBrk="1" hangingPunct="1">
              <a:defRPr/>
            </a:pPr>
            <a:r>
              <a:rPr lang="ja-JP" altLang="en-US" sz="2200" dirty="0">
                <a:solidFill>
                  <a:srgbClr val="0070C0"/>
                </a:solidFill>
                <a:latin typeface="+mj-ea"/>
                <a:ea typeface="+mj-ea"/>
              </a:rPr>
              <a:t>注射剤：１０アンプル</a:t>
            </a:r>
          </a:p>
        </p:txBody>
      </p:sp>
      <p:sp>
        <p:nvSpPr>
          <p:cNvPr id="63495" name="正方形/長方形 5">
            <a:extLst>
              <a:ext uri="{FF2B5EF4-FFF2-40B4-BE49-F238E27FC236}">
                <a16:creationId xmlns:a16="http://schemas.microsoft.com/office/drawing/2014/main" id="{B1E0E644-2E74-4E1B-A1D7-95014E2696A8}"/>
              </a:ext>
            </a:extLst>
          </p:cNvPr>
          <p:cNvSpPr>
            <a:spLocks noChangeArrowheads="1"/>
          </p:cNvSpPr>
          <p:nvPr/>
        </p:nvSpPr>
        <p:spPr bwMode="auto">
          <a:xfrm>
            <a:off x="359677" y="4011066"/>
            <a:ext cx="82804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ct val="90000"/>
              </a:lnSpc>
              <a:buFontTx/>
              <a:buNone/>
            </a:pPr>
            <a:r>
              <a:rPr lang="ja-JP" altLang="en-US" sz="2400" dirty="0">
                <a:solidFill>
                  <a:srgbClr val="000000"/>
                </a:solidFill>
                <a:latin typeface="+mj-ea"/>
                <a:ea typeface="+mj-ea"/>
              </a:rPr>
              <a:t>    所在不明の数量が</a:t>
            </a:r>
            <a:r>
              <a:rPr lang="ja-JP" altLang="en-US" sz="2400" dirty="0">
                <a:solidFill>
                  <a:srgbClr val="FF0000"/>
                </a:solidFill>
                <a:latin typeface="+mj-ea"/>
                <a:ea typeface="+mj-ea"/>
              </a:rPr>
              <a:t>規定する数量以上であった場合，向精神薬事故届を提出して下さい</a:t>
            </a:r>
            <a:r>
              <a:rPr lang="ja-JP" altLang="en-US" sz="2400" dirty="0">
                <a:solidFill>
                  <a:srgbClr val="000000"/>
                </a:solidFill>
                <a:latin typeface="+mj-ea"/>
                <a:ea typeface="+mj-ea"/>
              </a:rPr>
              <a:t>。</a:t>
            </a:r>
            <a:r>
              <a:rPr lang="ja-JP" altLang="en-US" sz="2400" u="sng" dirty="0">
                <a:solidFill>
                  <a:srgbClr val="000000"/>
                </a:solidFill>
                <a:latin typeface="+mj-ea"/>
                <a:ea typeface="+mj-ea"/>
              </a:rPr>
              <a:t>ただし，盗難，強奪であることが明らかな場合は，規定する数量以下であっても県知事に届け出るとともに警察署にも届け出て下さい</a:t>
            </a:r>
            <a:r>
              <a:rPr lang="ja-JP" altLang="en-US" sz="2400" dirty="0">
                <a:solidFill>
                  <a:srgbClr val="000000"/>
                </a:solidFill>
                <a:latin typeface="+mj-ea"/>
                <a:ea typeface="+mj-ea"/>
              </a:rPr>
              <a:t>。</a:t>
            </a:r>
          </a:p>
        </p:txBody>
      </p:sp>
      <p:sp>
        <p:nvSpPr>
          <p:cNvPr id="63496" name="スライド番号プレースホルダ 9">
            <a:extLst>
              <a:ext uri="{FF2B5EF4-FFF2-40B4-BE49-F238E27FC236}">
                <a16:creationId xmlns:a16="http://schemas.microsoft.com/office/drawing/2014/main" id="{12EA99DE-6C14-448D-B76B-C535E30556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FF41F132-AF8A-4B44-92CE-0C70CECE5F6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5C15D57D-5723-47ED-AA21-202EA7343688}"/>
              </a:ext>
            </a:extLst>
          </p:cNvPr>
          <p:cNvSpPr/>
          <p:nvPr/>
        </p:nvSpPr>
        <p:spPr>
          <a:xfrm>
            <a:off x="468313" y="1400372"/>
            <a:ext cx="6717704"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21</a:t>
            </a:r>
            <a:r>
              <a:rPr lang="ja-JP" altLang="en-US" sz="2800" dirty="0" err="1">
                <a:latin typeface="+mj-ea"/>
                <a:ea typeface="+mj-ea"/>
              </a:rPr>
              <a:t>，</a:t>
            </a:r>
            <a:r>
              <a:rPr lang="ja-JP" altLang="en-US" sz="2800" dirty="0">
                <a:latin typeface="+mj-ea"/>
                <a:ea typeface="+mj-ea"/>
              </a:rPr>
              <a:t>規則第</a:t>
            </a:r>
            <a:r>
              <a:rPr lang="en-US" altLang="ja-JP" sz="2800" dirty="0">
                <a:latin typeface="+mj-ea"/>
                <a:ea typeface="+mj-ea"/>
              </a:rPr>
              <a:t>40</a:t>
            </a:r>
            <a:r>
              <a:rPr lang="ja-JP" altLang="en-US" sz="2800" dirty="0">
                <a:latin typeface="+mj-ea"/>
                <a:ea typeface="+mj-ea"/>
              </a:rPr>
              <a:t>条（保管等）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2F9717F9-3A99-44A2-BB7E-65AC30AD2F52}"/>
              </a:ext>
            </a:extLst>
          </p:cNvPr>
          <p:cNvSpPr/>
          <p:nvPr/>
        </p:nvSpPr>
        <p:spPr>
          <a:xfrm>
            <a:off x="457200" y="3361861"/>
            <a:ext cx="7456487"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22</a:t>
            </a:r>
            <a:r>
              <a:rPr lang="ja-JP" altLang="en-US" sz="2800" dirty="0" err="1">
                <a:latin typeface="+mj-ea"/>
                <a:ea typeface="+mj-ea"/>
              </a:rPr>
              <a:t>，</a:t>
            </a:r>
            <a:r>
              <a:rPr lang="ja-JP" altLang="en-US" sz="2800" dirty="0">
                <a:latin typeface="+mj-ea"/>
                <a:ea typeface="+mj-ea"/>
              </a:rPr>
              <a:t>規則第</a:t>
            </a:r>
            <a:r>
              <a:rPr lang="en-US" altLang="ja-JP" sz="2800" dirty="0">
                <a:latin typeface="+mj-ea"/>
                <a:ea typeface="+mj-ea"/>
              </a:rPr>
              <a:t>41</a:t>
            </a:r>
            <a:r>
              <a:rPr lang="ja-JP" altLang="en-US" sz="2800" dirty="0">
                <a:latin typeface="+mj-ea"/>
                <a:ea typeface="+mj-ea"/>
              </a:rPr>
              <a:t>条（事故の届出） </a:t>
            </a:r>
            <a:endParaRPr lang="en-US" altLang="ja-JP" sz="2800" dirty="0">
              <a:latin typeface="+mj-ea"/>
              <a:ea typeface="+mj-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D2972D5-8272-4AD2-AAA3-6AE05670780D}"/>
              </a:ext>
            </a:extLst>
          </p:cNvPr>
          <p:cNvSpPr>
            <a:spLocks noGrp="1" noChangeArrowheads="1"/>
          </p:cNvSpPr>
          <p:nvPr>
            <p:ph type="title"/>
          </p:nvPr>
        </p:nvSpPr>
        <p:spPr>
          <a:xfrm>
            <a:off x="457200" y="333375"/>
            <a:ext cx="8229600" cy="1008063"/>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向精神薬の取扱い（３）</a:t>
            </a:r>
          </a:p>
        </p:txBody>
      </p:sp>
      <p:sp>
        <p:nvSpPr>
          <p:cNvPr id="216067" name="Rectangle 3">
            <a:extLst>
              <a:ext uri="{FF2B5EF4-FFF2-40B4-BE49-F238E27FC236}">
                <a16:creationId xmlns:a16="http://schemas.microsoft.com/office/drawing/2014/main" id="{36ED0522-A8AF-45D2-B5E1-74FFD276C6A5}"/>
              </a:ext>
            </a:extLst>
          </p:cNvPr>
          <p:cNvSpPr>
            <a:spLocks noGrp="1" noChangeArrowheads="1"/>
          </p:cNvSpPr>
          <p:nvPr>
            <p:ph idx="1"/>
          </p:nvPr>
        </p:nvSpPr>
        <p:spPr>
          <a:xfrm>
            <a:off x="323850" y="2420938"/>
            <a:ext cx="8280400" cy="2592387"/>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solidFill>
                  <a:srgbClr val="FF0000"/>
                </a:solidFill>
                <a:latin typeface="+mj-ea"/>
                <a:ea typeface="+mj-ea"/>
              </a:rPr>
              <a:t>　    第１種</a:t>
            </a:r>
            <a:r>
              <a:rPr lang="ja-JP" altLang="en-US" sz="2400" dirty="0">
                <a:latin typeface="+mj-ea"/>
                <a:ea typeface="+mj-ea"/>
              </a:rPr>
              <a:t>向精神薬及び</a:t>
            </a:r>
            <a:r>
              <a:rPr lang="ja-JP" altLang="en-US" sz="2400" dirty="0">
                <a:solidFill>
                  <a:srgbClr val="FF0000"/>
                </a:solidFill>
                <a:latin typeface="+mj-ea"/>
                <a:ea typeface="+mj-ea"/>
              </a:rPr>
              <a:t>第２種</a:t>
            </a:r>
            <a:r>
              <a:rPr lang="ja-JP" altLang="en-US" sz="2400" dirty="0">
                <a:latin typeface="+mj-ea"/>
                <a:ea typeface="+mj-ea"/>
              </a:rPr>
              <a:t>向精神薬を譲り受け，譲り渡し，又は廃棄したときは，次の事項を</a:t>
            </a:r>
            <a:r>
              <a:rPr lang="ja-JP" altLang="en-US" sz="2400" dirty="0">
                <a:solidFill>
                  <a:srgbClr val="FF0000"/>
                </a:solidFill>
                <a:latin typeface="+mj-ea"/>
                <a:ea typeface="+mj-ea"/>
              </a:rPr>
              <a:t>記録し，２年間保存</a:t>
            </a:r>
            <a:r>
              <a:rPr lang="ja-JP" altLang="en-US" sz="2400" dirty="0">
                <a:latin typeface="+mj-ea"/>
                <a:ea typeface="+mj-ea"/>
              </a:rPr>
              <a:t>しなければなりません。</a:t>
            </a:r>
          </a:p>
          <a:p>
            <a:pPr marL="640080" lvl="1" indent="-246888" eaLnBrk="1" fontAlgn="auto" hangingPunct="1">
              <a:lnSpc>
                <a:spcPct val="90000"/>
              </a:lnSpc>
              <a:spcAft>
                <a:spcPts val="0"/>
              </a:spcAft>
              <a:buFontTx/>
              <a:buNone/>
              <a:defRPr/>
            </a:pPr>
            <a:r>
              <a:rPr lang="ja-JP" altLang="en-US" dirty="0">
                <a:latin typeface="+mj-ea"/>
                <a:ea typeface="+mj-ea"/>
              </a:rPr>
              <a:t>１　向精神薬の品名・数量</a:t>
            </a:r>
          </a:p>
          <a:p>
            <a:pPr marL="640080" lvl="1" indent="-246888" eaLnBrk="1" fontAlgn="auto" hangingPunct="1">
              <a:lnSpc>
                <a:spcPct val="90000"/>
              </a:lnSpc>
              <a:spcAft>
                <a:spcPts val="0"/>
              </a:spcAft>
              <a:buFontTx/>
              <a:buNone/>
              <a:defRPr/>
            </a:pPr>
            <a:r>
              <a:rPr lang="ja-JP" altLang="en-US" dirty="0">
                <a:latin typeface="+mj-ea"/>
                <a:ea typeface="+mj-ea"/>
              </a:rPr>
              <a:t>２　年月日</a:t>
            </a:r>
          </a:p>
          <a:p>
            <a:pPr marL="640080" lvl="1" indent="-246888" eaLnBrk="1" fontAlgn="auto" hangingPunct="1">
              <a:lnSpc>
                <a:spcPct val="90000"/>
              </a:lnSpc>
              <a:spcAft>
                <a:spcPts val="0"/>
              </a:spcAft>
              <a:buFontTx/>
              <a:buNone/>
              <a:defRPr/>
            </a:pPr>
            <a:r>
              <a:rPr lang="ja-JP" altLang="en-US" dirty="0">
                <a:latin typeface="+mj-ea"/>
                <a:ea typeface="+mj-ea"/>
              </a:rPr>
              <a:t>３　譲受け又は譲渡しの相手方の営業所等の名称・所在地</a:t>
            </a:r>
          </a:p>
          <a:p>
            <a:pPr marL="274320" indent="-274320" eaLnBrk="1" fontAlgn="auto" hangingPunct="1">
              <a:lnSpc>
                <a:spcPct val="90000"/>
              </a:lnSpc>
              <a:spcAft>
                <a:spcPts val="0"/>
              </a:spcAft>
              <a:buClr>
                <a:schemeClr val="accent3"/>
              </a:buClr>
              <a:buFont typeface="Wingdings 2"/>
              <a:buChar char=""/>
              <a:defRPr/>
            </a:pPr>
            <a:endParaRPr lang="ja-JP" altLang="en-US" sz="2400" dirty="0">
              <a:latin typeface="+mj-ea"/>
              <a:ea typeface="+mj-ea"/>
            </a:endParaRPr>
          </a:p>
        </p:txBody>
      </p:sp>
      <p:sp>
        <p:nvSpPr>
          <p:cNvPr id="6" name="正方形/長方形 5">
            <a:extLst>
              <a:ext uri="{FF2B5EF4-FFF2-40B4-BE49-F238E27FC236}">
                <a16:creationId xmlns:a16="http://schemas.microsoft.com/office/drawing/2014/main" id="{5C182406-029F-40E4-BD2B-AC9C7455C12B}"/>
              </a:ext>
            </a:extLst>
          </p:cNvPr>
          <p:cNvSpPr/>
          <p:nvPr/>
        </p:nvSpPr>
        <p:spPr>
          <a:xfrm>
            <a:off x="1115616" y="4941168"/>
            <a:ext cx="6912768" cy="830997"/>
          </a:xfrm>
          <a:prstGeom prst="rect">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2400" dirty="0">
                <a:solidFill>
                  <a:srgbClr val="FF0000"/>
                </a:solidFill>
                <a:latin typeface="+mj-ea"/>
                <a:ea typeface="+mj-ea"/>
              </a:rPr>
              <a:t>伝票の保存をもって記録に代えることができます</a:t>
            </a:r>
            <a:r>
              <a:rPr lang="ja-JP" altLang="en-US" sz="2400" dirty="0">
                <a:solidFill>
                  <a:prstClr val="black"/>
                </a:solidFill>
                <a:latin typeface="+mj-ea"/>
                <a:ea typeface="+mj-ea"/>
              </a:rPr>
              <a:t>が，他の薬品の伝票とは別に綴ってください。</a:t>
            </a:r>
            <a:endParaRPr lang="en-US" altLang="ja-JP" sz="2400" dirty="0">
              <a:solidFill>
                <a:prstClr val="black"/>
              </a:solidFill>
              <a:latin typeface="+mj-ea"/>
              <a:ea typeface="+mj-ea"/>
            </a:endParaRPr>
          </a:p>
        </p:txBody>
      </p:sp>
      <p:sp>
        <p:nvSpPr>
          <p:cNvPr id="7" name="正方形/長方形 6">
            <a:extLst>
              <a:ext uri="{FF2B5EF4-FFF2-40B4-BE49-F238E27FC236}">
                <a16:creationId xmlns:a16="http://schemas.microsoft.com/office/drawing/2014/main" id="{22F823C2-69B9-487A-BF45-C7E1ED42AA54}"/>
              </a:ext>
            </a:extLst>
          </p:cNvPr>
          <p:cNvSpPr/>
          <p:nvPr/>
        </p:nvSpPr>
        <p:spPr>
          <a:xfrm>
            <a:off x="1043608" y="5895975"/>
            <a:ext cx="6119812" cy="460375"/>
          </a:xfrm>
          <a:prstGeom prst="rect">
            <a:avLst/>
          </a:prstGeom>
        </p:spPr>
        <p:txBody>
          <a:bodyPr>
            <a:spAutoFit/>
          </a:bodyPr>
          <a:lstStyle/>
          <a:p>
            <a:pPr eaLnBrk="1" hangingPunct="1">
              <a:defRPr/>
            </a:pPr>
            <a:r>
              <a:rPr lang="ja-JP" altLang="en-US" sz="2400" dirty="0">
                <a:solidFill>
                  <a:srgbClr val="002060"/>
                </a:solidFill>
                <a:latin typeface="+mj-ea"/>
                <a:ea typeface="+mj-ea"/>
              </a:rPr>
              <a:t> </a:t>
            </a:r>
            <a:r>
              <a:rPr lang="en-US" altLang="ja-JP" sz="2400" dirty="0">
                <a:solidFill>
                  <a:srgbClr val="002060"/>
                </a:solidFill>
                <a:latin typeface="+mj-ea"/>
                <a:ea typeface="+mj-ea"/>
              </a:rPr>
              <a:t>※</a:t>
            </a:r>
            <a:r>
              <a:rPr lang="ja-JP" altLang="en-US" sz="2400" dirty="0">
                <a:solidFill>
                  <a:srgbClr val="002060"/>
                </a:solidFill>
                <a:latin typeface="+mj-ea"/>
                <a:ea typeface="+mj-ea"/>
              </a:rPr>
              <a:t>調剤等で患者に譲り渡した分は除く</a:t>
            </a:r>
          </a:p>
        </p:txBody>
      </p:sp>
      <p:sp>
        <p:nvSpPr>
          <p:cNvPr id="65544" name="スライド番号プレースホルダ 7">
            <a:extLst>
              <a:ext uri="{FF2B5EF4-FFF2-40B4-BE49-F238E27FC236}">
                <a16:creationId xmlns:a16="http://schemas.microsoft.com/office/drawing/2014/main" id="{BF048470-974F-4BCB-B56D-6109083948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E316BF4-9FF6-4426-8C86-2AB9B325563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6C88CAF-05FD-42EA-98B1-34612793444E}"/>
              </a:ext>
            </a:extLst>
          </p:cNvPr>
          <p:cNvSpPr/>
          <p:nvPr/>
        </p:nvSpPr>
        <p:spPr>
          <a:xfrm>
            <a:off x="611560" y="1698241"/>
            <a:ext cx="4314515"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23</a:t>
            </a:r>
            <a:r>
              <a:rPr lang="ja-JP" altLang="en-US" sz="2800" dirty="0">
                <a:latin typeface="+mj-ea"/>
                <a:ea typeface="+mj-ea"/>
              </a:rPr>
              <a:t>（記録） </a:t>
            </a:r>
            <a:endParaRPr lang="en-US" altLang="ja-JP" sz="2800" dirty="0">
              <a:latin typeface="+mj-ea"/>
              <a:ea typeface="+mj-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909D96CD-AF63-41B8-9466-725C35918DDA}"/>
              </a:ext>
            </a:extLst>
          </p:cNvPr>
          <p:cNvSpPr/>
          <p:nvPr/>
        </p:nvSpPr>
        <p:spPr>
          <a:xfrm>
            <a:off x="737358" y="1156949"/>
            <a:ext cx="7568442" cy="1248023"/>
          </a:xfrm>
          <a:prstGeom prst="roundRect">
            <a:avLst>
              <a:gd name="adj" fmla="val 61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医療機関による不適切な取扱いが発生しています！！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事例１）精神科医師による向精神薬の無診療処方事案</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事例２）大量の向精神薬紛失事案　</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A5854FC-631A-4C4E-9E4A-EBF1968A0F14}"/>
              </a:ext>
            </a:extLst>
          </p:cNvPr>
          <p:cNvSpPr txBox="1"/>
          <p:nvPr/>
        </p:nvSpPr>
        <p:spPr>
          <a:xfrm>
            <a:off x="238125" y="2947988"/>
            <a:ext cx="9001125" cy="3848100"/>
          </a:xfrm>
          <a:prstGeom prst="rect">
            <a:avLst/>
          </a:prstGeom>
          <a:noFill/>
          <a:ln w="28575">
            <a:noFill/>
          </a:ln>
        </p:spPr>
        <p:txBody>
          <a:bodyPr>
            <a:spAutoFit/>
          </a:bodyPr>
          <a:lstStyle/>
          <a:p>
            <a:pPr eaLnBrk="1" fontAlgn="auto" hangingPunct="1">
              <a:spcBef>
                <a:spcPts val="0"/>
              </a:spcBef>
              <a:spcAft>
                <a:spcPts val="0"/>
              </a:spcAft>
              <a:defRPr/>
            </a:pPr>
            <a:r>
              <a:rPr lang="ja-JP" altLang="en-US" sz="2000" b="1" dirty="0">
                <a:solidFill>
                  <a:prstClr val="black"/>
                </a:solidFill>
                <a:latin typeface="ＭＳ Ｐゴシック" panose="020B0600070205080204" pitchFamily="50" charset="-128"/>
              </a:rPr>
              <a:t>譲受け・譲渡し</a:t>
            </a:r>
            <a:r>
              <a:rPr lang="en-US" altLang="ja-JP" sz="2000" dirty="0">
                <a:solidFill>
                  <a:prstClr val="black"/>
                </a:solidFill>
                <a:latin typeface="ＭＳ Ｐゴシック" panose="020B0600070205080204" pitchFamily="50" charset="-128"/>
              </a:rPr>
              <a:t> </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法律で定められた者</a:t>
            </a:r>
            <a:r>
              <a:rPr lang="ja-JP" altLang="en-US" sz="2000" dirty="0">
                <a:solidFill>
                  <a:prstClr val="black"/>
                </a:solidFill>
                <a:latin typeface="ＭＳ Ｐゴシック" panose="020B0600070205080204" pitchFamily="50" charset="-128"/>
              </a:rPr>
              <a:t>以外との譲渡・譲受をしてはいけません。</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向精神薬の不正譲渡（営利目的）の場合，５年以下の懲役，又は情状により</a:t>
            </a:r>
            <a:endParaRPr lang="en-US" altLang="ja-JP" sz="16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万円以下の罰金の併科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750" dirty="0">
                <a:solidFill>
                  <a:prstClr val="black"/>
                </a:solidFill>
                <a:latin typeface="ＭＳ Ｐゴシック" panose="020B0600070205080204" pitchFamily="50" charset="-128"/>
              </a:rPr>
              <a:t>管理・保管</a:t>
            </a:r>
            <a:r>
              <a:rPr lang="ja-JP" altLang="en-US" sz="2000" dirty="0">
                <a:solidFill>
                  <a:prstClr val="black"/>
                </a:solidFill>
                <a:latin typeface="ＭＳ Ｐゴシック" panose="020B0600070205080204" pitchFamily="50" charset="-128"/>
              </a:rPr>
              <a:t>：向精神薬は</a:t>
            </a:r>
            <a:r>
              <a:rPr lang="ja-JP" altLang="en-US" sz="2000" dirty="0">
                <a:solidFill>
                  <a:srgbClr val="FF0000"/>
                </a:solidFill>
                <a:latin typeface="ＭＳ Ｐゴシック" panose="020B0600070205080204" pitchFamily="50" charset="-128"/>
              </a:rPr>
              <a:t>鍵付きのロッカーや保管庫</a:t>
            </a:r>
            <a:r>
              <a:rPr lang="ja-JP" altLang="en-US" sz="2000" dirty="0">
                <a:solidFill>
                  <a:prstClr val="black"/>
                </a:solidFill>
                <a:latin typeface="ＭＳ Ｐゴシック" panose="020B0600070205080204" pitchFamily="50" charset="-128"/>
              </a:rPr>
              <a:t>に保管し，盗難防止に</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努めてください。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記録</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第</a:t>
            </a:r>
            <a:r>
              <a:rPr lang="en-US" altLang="ja-JP" sz="2000" dirty="0">
                <a:solidFill>
                  <a:srgbClr val="FF0000"/>
                </a:solidFill>
                <a:latin typeface="ＭＳ Ｐゴシック" panose="020B0600070205080204" pitchFamily="50" charset="-128"/>
              </a:rPr>
              <a:t>1</a:t>
            </a:r>
            <a:r>
              <a:rPr lang="ja-JP" altLang="en-US" sz="2000" dirty="0">
                <a:solidFill>
                  <a:srgbClr val="FF0000"/>
                </a:solidFill>
                <a:latin typeface="ＭＳ Ｐゴシック" panose="020B0600070205080204" pitchFamily="50" charset="-128"/>
              </a:rPr>
              <a:t>種，第</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種向精神薬</a:t>
            </a:r>
            <a:r>
              <a:rPr lang="ja-JP" altLang="en-US" sz="2000" dirty="0">
                <a:solidFill>
                  <a:prstClr val="black"/>
                </a:solidFill>
                <a:latin typeface="ＭＳ Ｐゴシック" panose="020B0600070205080204" pitchFamily="50" charset="-128"/>
              </a:rPr>
              <a:t>の譲り受け，譲り渡し，廃棄した場合　</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は</a:t>
            </a:r>
            <a:r>
              <a:rPr lang="ja-JP" altLang="en-US" sz="2000" dirty="0">
                <a:solidFill>
                  <a:srgbClr val="FF0000"/>
                </a:solidFill>
                <a:latin typeface="ＭＳ Ｐゴシック" panose="020B0600070205080204" pitchFamily="50" charset="-128"/>
              </a:rPr>
              <a:t>必要事項を記録</a:t>
            </a:r>
            <a:r>
              <a:rPr lang="ja-JP" altLang="en-US" sz="2000" dirty="0">
                <a:solidFill>
                  <a:prstClr val="black"/>
                </a:solidFill>
                <a:latin typeface="ＭＳ Ｐゴシック" panose="020B0600070205080204" pitchFamily="50" charset="-128"/>
              </a:rPr>
              <a:t>し，記録は</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年間保管</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万円以下の罰金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廃棄</a:t>
            </a:r>
            <a:r>
              <a:rPr lang="ja-JP" altLang="en-US" sz="2000" dirty="0">
                <a:solidFill>
                  <a:prstClr val="black"/>
                </a:solidFill>
                <a:latin typeface="ＭＳ Ｐゴシック" panose="020B0600070205080204" pitchFamily="50" charset="-128"/>
              </a:rPr>
              <a:t>：乱用防止のため，向精神薬は</a:t>
            </a:r>
            <a:r>
              <a:rPr lang="ja-JP" altLang="en-US" sz="2000" dirty="0">
                <a:solidFill>
                  <a:srgbClr val="FF0000"/>
                </a:solidFill>
                <a:latin typeface="ＭＳ Ｐゴシック" panose="020B0600070205080204" pitchFamily="50" charset="-128"/>
              </a:rPr>
              <a:t>適切に廃棄</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事故</a:t>
            </a:r>
            <a:r>
              <a:rPr lang="ja-JP" altLang="en-US" sz="2000" dirty="0">
                <a:solidFill>
                  <a:prstClr val="black"/>
                </a:solidFill>
                <a:latin typeface="ＭＳ Ｐゴシック" panose="020B0600070205080204" pitchFamily="50" charset="-128"/>
              </a:rPr>
              <a:t>：規定の数量以上の向精神薬の事故が生じた場合には</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a:t>
            </a:r>
            <a:r>
              <a:rPr lang="ja-JP" altLang="en-US" sz="2000" dirty="0">
                <a:solidFill>
                  <a:srgbClr val="FF0000"/>
                </a:solidFill>
                <a:latin typeface="ＭＳ Ｐゴシック" panose="020B0600070205080204" pitchFamily="50" charset="-128"/>
              </a:rPr>
              <a:t>速やかに届け出て</a:t>
            </a:r>
            <a:r>
              <a:rPr lang="ja-JP" altLang="en-US" sz="2000" dirty="0">
                <a:solidFill>
                  <a:prstClr val="black"/>
                </a:solidFill>
                <a:latin typeface="ＭＳ Ｐゴシック" panose="020B0600070205080204" pitchFamily="50" charset="-128"/>
              </a:rPr>
              <a:t>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万円以下の罰金</a:t>
            </a:r>
            <a:endParaRPr lang="en-US" altLang="ja-JP" sz="1600" dirty="0">
              <a:solidFill>
                <a:prstClr val="black"/>
              </a:solidFill>
              <a:latin typeface="ＭＳ Ｐゴシック" panose="020B0600070205080204" pitchFamily="50" charset="-128"/>
            </a:endParaRPr>
          </a:p>
        </p:txBody>
      </p:sp>
      <p:sp>
        <p:nvSpPr>
          <p:cNvPr id="67590" name="テキスト ボックス 6">
            <a:extLst>
              <a:ext uri="{FF2B5EF4-FFF2-40B4-BE49-F238E27FC236}">
                <a16:creationId xmlns:a16="http://schemas.microsoft.com/office/drawing/2014/main" id="{0744DF9B-E39A-4224-A9EF-1573DFDCDA0A}"/>
              </a:ext>
            </a:extLst>
          </p:cNvPr>
          <p:cNvSpPr txBox="1">
            <a:spLocks noChangeArrowheads="1"/>
          </p:cNvSpPr>
          <p:nvPr/>
        </p:nvSpPr>
        <p:spPr bwMode="auto">
          <a:xfrm>
            <a:off x="1763713" y="2392363"/>
            <a:ext cx="5668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a:solidFill>
                  <a:srgbClr val="000000"/>
                </a:solidFill>
                <a:latin typeface="ＭＳ Ｐゴシック" panose="020B0600070205080204" pitchFamily="50" charset="-128"/>
                <a:ea typeface="ＭＳ Ｐゴシック" panose="020B0600070205080204" pitchFamily="50" charset="-128"/>
              </a:rPr>
              <a:t>【</a:t>
            </a:r>
            <a:r>
              <a:rPr lang="ja-JP" altLang="en-US" sz="3200">
                <a:solidFill>
                  <a:srgbClr val="000000"/>
                </a:solidFill>
                <a:latin typeface="ＭＳ Ｐゴシック" panose="020B0600070205080204" pitchFamily="50" charset="-128"/>
                <a:ea typeface="ＭＳ Ｐゴシック" panose="020B0600070205080204" pitchFamily="50" charset="-128"/>
              </a:rPr>
              <a:t>向精神薬の基本的なルール</a:t>
            </a:r>
            <a:r>
              <a:rPr lang="en-US" altLang="ja-JP" sz="3200">
                <a:solidFill>
                  <a:srgbClr val="000000"/>
                </a:solidFill>
                <a:latin typeface="ＭＳ Ｐゴシック" panose="020B0600070205080204" pitchFamily="50" charset="-128"/>
                <a:ea typeface="ＭＳ Ｐゴシック" panose="020B0600070205080204" pitchFamily="50" charset="-128"/>
              </a:rPr>
              <a:t>】</a:t>
            </a:r>
            <a:endParaRPr lang="ja-JP" altLang="en-US" sz="3200">
              <a:solidFill>
                <a:srgbClr val="000000"/>
              </a:solidFill>
              <a:latin typeface="ＭＳ Ｐゴシック" panose="020B0600070205080204" pitchFamily="50" charset="-128"/>
              <a:ea typeface="ＭＳ Ｐゴシック" panose="020B0600070205080204" pitchFamily="50" charset="-128"/>
            </a:endParaRPr>
          </a:p>
        </p:txBody>
      </p:sp>
      <p:sp>
        <p:nvSpPr>
          <p:cNvPr id="67591" name="スライド番号プレースホルダー 5">
            <a:extLst>
              <a:ext uri="{FF2B5EF4-FFF2-40B4-BE49-F238E27FC236}">
                <a16:creationId xmlns:a16="http://schemas.microsoft.com/office/drawing/2014/main" id="{277D99B7-FC51-44D5-A2C7-B9C22436E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C61F9FA-9070-478E-A671-31273A7E1783}" type="slidenum">
              <a:rPr lang="ja-JP" altLang="en-US" sz="1800" smtClean="0">
                <a:solidFill>
                  <a:srgbClr val="898989"/>
                </a:solidFill>
                <a:latin typeface="ＭＳ Ｐゴシック" panose="020B0600070205080204" pitchFamily="50" charset="-128"/>
                <a:ea typeface="ＭＳ Ｐゴシック" panose="020B0600070205080204" pitchFamily="50" charset="-128"/>
              </a:rPr>
              <a:pPr>
                <a:spcBef>
                  <a:spcPct val="0"/>
                </a:spcBef>
                <a:buClrTx/>
                <a:buSzTx/>
                <a:buFontTx/>
                <a:buNone/>
              </a:pPr>
              <a:t>33</a:t>
            </a:fld>
            <a:endParaRPr lang="ja-JP" altLang="en-US" sz="1800">
              <a:solidFill>
                <a:srgbClr val="898989"/>
              </a:solidFill>
              <a:latin typeface="ＭＳ Ｐゴシック" panose="020B0600070205080204" pitchFamily="50" charset="-128"/>
              <a:ea typeface="ＭＳ Ｐゴシック" panose="020B0600070205080204" pitchFamily="50" charset="-128"/>
            </a:endParaRPr>
          </a:p>
        </p:txBody>
      </p:sp>
      <p:sp>
        <p:nvSpPr>
          <p:cNvPr id="7" name="Rectangle 2">
            <a:extLst>
              <a:ext uri="{FF2B5EF4-FFF2-40B4-BE49-F238E27FC236}">
                <a16:creationId xmlns:a16="http://schemas.microsoft.com/office/drawing/2014/main" id="{B1F8C637-1291-4FA1-B235-1EA94516C0E1}"/>
              </a:ext>
            </a:extLst>
          </p:cNvPr>
          <p:cNvSpPr>
            <a:spLocks noGrp="1" noChangeArrowheads="1"/>
          </p:cNvSpPr>
          <p:nvPr>
            <p:ph type="title"/>
          </p:nvPr>
        </p:nvSpPr>
        <p:spPr>
          <a:xfrm>
            <a:off x="238125" y="34925"/>
            <a:ext cx="8229600" cy="1008063"/>
          </a:xfrm>
        </p:spPr>
        <p:txBody>
          <a:bodyPr/>
          <a:lstStyle/>
          <a:p>
            <a:pPr eaLnBrk="1" hangingPunct="1">
              <a:defRPr/>
            </a:pPr>
            <a:r>
              <a:rPr lang="ja-JP" altLang="en-US" sz="4800" dirty="0">
                <a:effectLst>
                  <a:outerShdw blurRad="38100" dist="38100" dir="2700000" algn="tl">
                    <a:srgbClr val="000000">
                      <a:alpha val="43137"/>
                    </a:srgbClr>
                  </a:outerShdw>
                </a:effectLst>
              </a:rPr>
              <a:t>向精神薬の正しい取扱い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a:extLst>
              <a:ext uri="{FF2B5EF4-FFF2-40B4-BE49-F238E27FC236}">
                <a16:creationId xmlns:a16="http://schemas.microsoft.com/office/drawing/2014/main" id="{47E0F3DE-2731-482E-A197-3D4A6AFBC3D6}"/>
              </a:ext>
            </a:extLst>
          </p:cNvPr>
          <p:cNvSpPr>
            <a:spLocks noGrp="1"/>
          </p:cNvSpPr>
          <p:nvPr>
            <p:ph type="title"/>
          </p:nvPr>
        </p:nvSpPr>
        <p:spPr>
          <a:xfrm>
            <a:off x="457200" y="211138"/>
            <a:ext cx="8229600" cy="1143000"/>
          </a:xfrm>
        </p:spPr>
        <p:txBody>
          <a:bodyPr/>
          <a:lstStyle/>
          <a:p>
            <a:pPr algn="ctr">
              <a:defRPr/>
            </a:pPr>
            <a:r>
              <a:rPr lang="ja-JP" altLang="en-US" sz="4800" dirty="0">
                <a:effectLst>
                  <a:outerShdw blurRad="38100" dist="38100" dir="2700000" algn="tl">
                    <a:srgbClr val="000000">
                      <a:alpha val="43137"/>
                    </a:srgbClr>
                  </a:outerShdw>
                </a:effectLst>
              </a:rPr>
              <a:t>向精神薬取扱いの手引き</a:t>
            </a:r>
          </a:p>
        </p:txBody>
      </p:sp>
      <p:pic>
        <p:nvPicPr>
          <p:cNvPr id="3" name="コンテンツ プレースホルダー 2">
            <a:extLst>
              <a:ext uri="{FF2B5EF4-FFF2-40B4-BE49-F238E27FC236}">
                <a16:creationId xmlns:a16="http://schemas.microsoft.com/office/drawing/2014/main" id="{3D141F1B-9210-4F79-B434-4BCF9CC234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45" y="1484784"/>
            <a:ext cx="8707310" cy="4680520"/>
          </a:xfrm>
          <a:ln>
            <a:solidFill>
              <a:schemeClr val="tx1"/>
            </a:solidFill>
          </a:ln>
        </p:spPr>
      </p:pic>
      <p:sp>
        <p:nvSpPr>
          <p:cNvPr id="68612" name="スライド番号プレースホルダー 3">
            <a:extLst>
              <a:ext uri="{FF2B5EF4-FFF2-40B4-BE49-F238E27FC236}">
                <a16:creationId xmlns:a16="http://schemas.microsoft.com/office/drawing/2014/main" id="{76391408-9296-4D5E-BF36-5840DB1E12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06B7267-8B05-4C3B-8B9B-44430C5369C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FEADF3A1-5DF7-4BB4-8145-3594641EC3FE}"/>
              </a:ext>
            </a:extLst>
          </p:cNvPr>
          <p:cNvSpPr>
            <a:spLocks noGrp="1"/>
          </p:cNvSpPr>
          <p:nvPr>
            <p:ph type="title"/>
          </p:nvPr>
        </p:nvSpPr>
        <p:spPr>
          <a:xfrm>
            <a:off x="0" y="2636838"/>
            <a:ext cx="9144000" cy="1143000"/>
          </a:xfrm>
        </p:spPr>
        <p:txBody>
          <a:bodyPr/>
          <a:lstStyle/>
          <a:p>
            <a:pPr algn="ctr">
              <a:defRPr/>
            </a:pPr>
            <a:r>
              <a:rPr lang="ja-JP" altLang="en-US" sz="4800" dirty="0">
                <a:effectLst>
                  <a:outerShdw blurRad="38100" dist="38100" dir="2700000" algn="tl">
                    <a:srgbClr val="000000">
                      <a:alpha val="43137"/>
                    </a:srgbClr>
                  </a:outerShdw>
                </a:effectLst>
              </a:rPr>
              <a:t>覚醒剤原料の取扱いについて</a:t>
            </a:r>
          </a:p>
        </p:txBody>
      </p:sp>
      <p:sp>
        <p:nvSpPr>
          <p:cNvPr id="69635" name="スライド番号プレースホルダー 3">
            <a:extLst>
              <a:ext uri="{FF2B5EF4-FFF2-40B4-BE49-F238E27FC236}">
                <a16:creationId xmlns:a16="http://schemas.microsoft.com/office/drawing/2014/main" id="{FE6413BF-FDB8-4620-B4E3-CF7CF25B0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00EDF788-95A6-460A-B8B9-2BFEE955745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7EDAF-539F-4D5F-83BA-06C5CBD32C21}"/>
              </a:ext>
            </a:extLst>
          </p:cNvPr>
          <p:cNvSpPr txBox="1">
            <a:spLocks noChangeArrowheads="1"/>
          </p:cNvSpPr>
          <p:nvPr/>
        </p:nvSpPr>
        <p:spPr bwMode="auto">
          <a:xfrm>
            <a:off x="484188" y="182563"/>
            <a:ext cx="8202612" cy="1143000"/>
          </a:xfrm>
          <a:prstGeom prst="rect">
            <a:avLst/>
          </a:prstGeom>
          <a:noFill/>
          <a:ln w="9525">
            <a:noFill/>
            <a:miter lim="800000"/>
            <a:headEnd/>
            <a:tailEnd/>
          </a:ln>
        </p:spPr>
        <p:txBody>
          <a:bodyPr lIns="0" rIns="0" bIns="0" anchor="b"/>
          <a:lstStyle/>
          <a:p>
            <a:pPr eaLnBrk="1" hangingPunct="1">
              <a:defRPr/>
            </a:pPr>
            <a:r>
              <a:rPr lang="ja-JP" altLang="en-US" sz="4800" dirty="0">
                <a:solidFill>
                  <a:schemeClr val="tx2"/>
                </a:solidFill>
                <a:effectLst>
                  <a:outerShdw blurRad="38100" dist="38100" dir="2700000" algn="tl">
                    <a:srgbClr val="000000">
                      <a:alpha val="43137"/>
                    </a:srgbClr>
                  </a:outerShdw>
                </a:effectLst>
                <a:latin typeface="+mj-lt"/>
                <a:ea typeface="+mj-ea"/>
                <a:cs typeface="+mj-cs"/>
              </a:rPr>
              <a:t>覚醒剤原料の取扱い（１）</a:t>
            </a:r>
          </a:p>
        </p:txBody>
      </p:sp>
      <p:sp>
        <p:nvSpPr>
          <p:cNvPr id="70659" name="正方形/長方形 4">
            <a:extLst>
              <a:ext uri="{FF2B5EF4-FFF2-40B4-BE49-F238E27FC236}">
                <a16:creationId xmlns:a16="http://schemas.microsoft.com/office/drawing/2014/main" id="{E94FBFEF-0D33-485C-B4E8-F5D8348A7308}"/>
              </a:ext>
            </a:extLst>
          </p:cNvPr>
          <p:cNvSpPr>
            <a:spLocks noChangeArrowheads="1"/>
          </p:cNvSpPr>
          <p:nvPr/>
        </p:nvSpPr>
        <p:spPr bwMode="auto">
          <a:xfrm>
            <a:off x="59355" y="2292910"/>
            <a:ext cx="8570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dirty="0">
                <a:solidFill>
                  <a:srgbClr val="000000"/>
                </a:solidFill>
                <a:latin typeface="+mj-ea"/>
                <a:ea typeface="+mj-ea"/>
              </a:rPr>
              <a:t>　   保管庫は，病院・診療所・研究所・薬局内の</a:t>
            </a:r>
            <a:r>
              <a:rPr lang="ja-JP" altLang="en-US" sz="2400" dirty="0">
                <a:solidFill>
                  <a:srgbClr val="FF0000"/>
                </a:solidFill>
                <a:latin typeface="+mj-ea"/>
                <a:ea typeface="+mj-ea"/>
              </a:rPr>
              <a:t>鍵のかかる場所</a:t>
            </a:r>
            <a:r>
              <a:rPr lang="ja-JP" altLang="en-US" sz="2400" dirty="0">
                <a:solidFill>
                  <a:srgbClr val="000000"/>
                </a:solidFill>
                <a:latin typeface="+mj-ea"/>
                <a:ea typeface="+mj-ea"/>
              </a:rPr>
              <a:t>（施錠設備のある薬品庫・倉庫のほかロッカー，金庫）</a:t>
            </a:r>
            <a:r>
              <a:rPr lang="ja-JP" altLang="en-US" sz="2400" dirty="0">
                <a:solidFill>
                  <a:srgbClr val="FF0000"/>
                </a:solidFill>
                <a:latin typeface="+mj-ea"/>
                <a:ea typeface="+mj-ea"/>
              </a:rPr>
              <a:t>に保管</a:t>
            </a:r>
            <a:r>
              <a:rPr lang="ja-JP" altLang="en-US" sz="2400" dirty="0">
                <a:solidFill>
                  <a:srgbClr val="000000"/>
                </a:solidFill>
                <a:latin typeface="+mj-ea"/>
                <a:ea typeface="+mj-ea"/>
              </a:rPr>
              <a:t>してください。</a:t>
            </a:r>
          </a:p>
        </p:txBody>
      </p:sp>
      <p:sp>
        <p:nvSpPr>
          <p:cNvPr id="70660" name="正方形/長方形 5">
            <a:extLst>
              <a:ext uri="{FF2B5EF4-FFF2-40B4-BE49-F238E27FC236}">
                <a16:creationId xmlns:a16="http://schemas.microsoft.com/office/drawing/2014/main" id="{25C1ACB2-1B16-43FA-810F-4002FA5A93C0}"/>
              </a:ext>
            </a:extLst>
          </p:cNvPr>
          <p:cNvSpPr>
            <a:spLocks noChangeArrowheads="1"/>
          </p:cNvSpPr>
          <p:nvPr/>
        </p:nvSpPr>
        <p:spPr bwMode="auto">
          <a:xfrm>
            <a:off x="166688" y="4754563"/>
            <a:ext cx="8374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a:solidFill>
                  <a:srgbClr val="000000"/>
                </a:solidFill>
                <a:latin typeface="+mj-ea"/>
                <a:ea typeface="+mj-ea"/>
              </a:rPr>
              <a:t>　　　麻薬と同様に譲受証を譲渡人に交付し，譲渡人から</a:t>
            </a:r>
            <a:r>
              <a:rPr lang="ja-JP" altLang="en-US" sz="2400">
                <a:solidFill>
                  <a:srgbClr val="FF0000"/>
                </a:solidFill>
                <a:latin typeface="+mj-ea"/>
                <a:ea typeface="+mj-ea"/>
              </a:rPr>
              <a:t>譲渡書の交付を受けこれを２年間保管</a:t>
            </a:r>
            <a:r>
              <a:rPr lang="ja-JP" altLang="en-US" sz="2400">
                <a:solidFill>
                  <a:srgbClr val="000000"/>
                </a:solidFill>
                <a:latin typeface="+mj-ea"/>
                <a:ea typeface="+mj-ea"/>
              </a:rPr>
              <a:t>しなければなりません。</a:t>
            </a:r>
          </a:p>
        </p:txBody>
      </p:sp>
      <p:sp>
        <p:nvSpPr>
          <p:cNvPr id="70661" name="正方形/長方形 6">
            <a:extLst>
              <a:ext uri="{FF2B5EF4-FFF2-40B4-BE49-F238E27FC236}">
                <a16:creationId xmlns:a16="http://schemas.microsoft.com/office/drawing/2014/main" id="{07606631-C11B-489C-A637-B9C3BDA72EA0}"/>
              </a:ext>
            </a:extLst>
          </p:cNvPr>
          <p:cNvSpPr>
            <a:spLocks noChangeArrowheads="1"/>
          </p:cNvSpPr>
          <p:nvPr/>
        </p:nvSpPr>
        <p:spPr bwMode="auto">
          <a:xfrm>
            <a:off x="252413" y="5529263"/>
            <a:ext cx="8202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dirty="0">
                <a:solidFill>
                  <a:srgbClr val="000000"/>
                </a:solidFill>
                <a:latin typeface="+mj-ea"/>
                <a:ea typeface="+mj-ea"/>
              </a:rPr>
              <a:t>　　 </a:t>
            </a:r>
            <a:r>
              <a:rPr lang="ja-JP" altLang="en-US" sz="2400" u="sng" dirty="0">
                <a:solidFill>
                  <a:srgbClr val="000000"/>
                </a:solidFill>
                <a:latin typeface="+mj-ea"/>
                <a:ea typeface="+mj-ea"/>
              </a:rPr>
              <a:t>なお，同一法人の病院，薬局等間でも，譲渡・譲受はできません。 </a:t>
            </a:r>
          </a:p>
        </p:txBody>
      </p:sp>
      <p:sp>
        <p:nvSpPr>
          <p:cNvPr id="70662" name="スライド番号プレースホルダ 7">
            <a:extLst>
              <a:ext uri="{FF2B5EF4-FFF2-40B4-BE49-F238E27FC236}">
                <a16:creationId xmlns:a16="http://schemas.microsoft.com/office/drawing/2014/main" id="{99F75957-1457-45AC-8CC8-CDD231B930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A7EB72AB-B854-4B0E-BA37-26328033ADA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E7BE9F81-B775-44AD-BC87-EBA04DA2892A}"/>
              </a:ext>
            </a:extLst>
          </p:cNvPr>
          <p:cNvSpPr/>
          <p:nvPr/>
        </p:nvSpPr>
        <p:spPr>
          <a:xfrm>
            <a:off x="352390" y="4044271"/>
            <a:ext cx="828678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条の９，</a:t>
            </a:r>
            <a:r>
              <a:rPr lang="en-US" altLang="ja-JP" sz="2800" dirty="0">
                <a:latin typeface="+mj-ea"/>
                <a:ea typeface="+mj-ea"/>
              </a:rPr>
              <a:t>10</a:t>
            </a:r>
            <a:r>
              <a:rPr lang="ja-JP" altLang="en-US" sz="2800" dirty="0">
                <a:latin typeface="+mj-ea"/>
                <a:ea typeface="+mj-ea"/>
              </a:rPr>
              <a:t>規則第</a:t>
            </a:r>
            <a:r>
              <a:rPr lang="en-US" altLang="ja-JP" sz="2800" dirty="0">
                <a:latin typeface="+mj-ea"/>
                <a:ea typeface="+mj-ea"/>
              </a:rPr>
              <a:t>40</a:t>
            </a:r>
            <a:r>
              <a:rPr lang="ja-JP" altLang="en-US" sz="2800" dirty="0">
                <a:latin typeface="+mj-ea"/>
                <a:ea typeface="+mj-ea"/>
              </a:rPr>
              <a:t>条（譲渡及び譲受） </a:t>
            </a:r>
            <a:endParaRPr lang="en-US" altLang="ja-JP" sz="2800" dirty="0">
              <a:latin typeface="+mj-ea"/>
              <a:ea typeface="+mj-ea"/>
            </a:endParaRPr>
          </a:p>
        </p:txBody>
      </p:sp>
      <p:sp>
        <p:nvSpPr>
          <p:cNvPr id="10" name="正方形/長方形 9">
            <a:extLst>
              <a:ext uri="{FF2B5EF4-FFF2-40B4-BE49-F238E27FC236}">
                <a16:creationId xmlns:a16="http://schemas.microsoft.com/office/drawing/2014/main" id="{FA8E9E86-C758-4A92-A6C4-11F6EDBBF5D0}"/>
              </a:ext>
            </a:extLst>
          </p:cNvPr>
          <p:cNvSpPr/>
          <p:nvPr/>
        </p:nvSpPr>
        <p:spPr>
          <a:xfrm>
            <a:off x="354661" y="1605841"/>
            <a:ext cx="6839553"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覚醒剤取締法（覚取法）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12</a:t>
            </a:r>
            <a:r>
              <a:rPr lang="ja-JP" altLang="en-US" sz="2800" dirty="0">
                <a:latin typeface="+mj-ea"/>
                <a:ea typeface="+mj-ea"/>
              </a:rPr>
              <a:t>（保管） </a:t>
            </a:r>
            <a:endParaRPr lang="en-US" altLang="ja-JP" sz="2800" dirty="0">
              <a:latin typeface="+mj-ea"/>
              <a:ea typeface="+mj-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3CCC028-B64C-4E07-B58F-6B7F584BF9BC}"/>
              </a:ext>
            </a:extLst>
          </p:cNvPr>
          <p:cNvSpPr>
            <a:spLocks noGrp="1" noChangeArrowheads="1"/>
          </p:cNvSpPr>
          <p:nvPr>
            <p:ph type="title"/>
          </p:nvPr>
        </p:nvSpPr>
        <p:spPr>
          <a:xfrm>
            <a:off x="368300" y="69850"/>
            <a:ext cx="8202613" cy="1143000"/>
          </a:xfrm>
        </p:spPr>
        <p:txBody>
          <a:bodyPr/>
          <a:lstStyle/>
          <a:p>
            <a:pPr eaLnBrk="1" hangingPunct="1">
              <a:defRPr/>
            </a:pPr>
            <a:r>
              <a:rPr lang="ja-JP" altLang="en-US" sz="4800" dirty="0">
                <a:effectLst>
                  <a:outerShdw blurRad="38100" dist="38100" dir="2700000" algn="tl">
                    <a:srgbClr val="000000">
                      <a:alpha val="43137"/>
                    </a:srgbClr>
                  </a:outerShdw>
                </a:effectLst>
              </a:rPr>
              <a:t>覚醒剤原料の取扱い（２）</a:t>
            </a:r>
          </a:p>
        </p:txBody>
      </p:sp>
      <p:sp>
        <p:nvSpPr>
          <p:cNvPr id="72707" name="Rectangle 2">
            <a:extLst>
              <a:ext uri="{FF2B5EF4-FFF2-40B4-BE49-F238E27FC236}">
                <a16:creationId xmlns:a16="http://schemas.microsoft.com/office/drawing/2014/main" id="{AA8CEDBA-247B-496E-8F14-F5D76E4046D0}"/>
              </a:ext>
            </a:extLst>
          </p:cNvPr>
          <p:cNvSpPr>
            <a:spLocks noGrp="1"/>
          </p:cNvSpPr>
          <p:nvPr>
            <p:ph idx="1"/>
          </p:nvPr>
        </p:nvSpPr>
        <p:spPr>
          <a:xfrm>
            <a:off x="458788" y="3949700"/>
            <a:ext cx="8208962" cy="1368425"/>
          </a:xfrm>
        </p:spPr>
        <p:txBody>
          <a:bodyPr/>
          <a:lstStyle/>
          <a:p>
            <a:pPr eaLnBrk="1" hangingPunct="1">
              <a:buClr>
                <a:schemeClr val="bg1"/>
              </a:buClr>
              <a:buFont typeface="Wingdings 2" panose="05020102010507070707" pitchFamily="18" charset="2"/>
              <a:buNone/>
            </a:pPr>
            <a:r>
              <a:rPr lang="ja-JP" altLang="en-US" sz="2400" dirty="0">
                <a:solidFill>
                  <a:srgbClr val="FF0000"/>
                </a:solidFill>
                <a:latin typeface="+mj-ea"/>
                <a:ea typeface="+mj-ea"/>
              </a:rPr>
              <a:t>　 </a:t>
            </a:r>
            <a:r>
              <a:rPr lang="ja-JP" altLang="en-US" sz="2400" dirty="0">
                <a:latin typeface="+mj-ea"/>
                <a:ea typeface="+mj-ea"/>
              </a:rPr>
              <a:t>１錠でも紛失した場合には，速やかに品名，数量等必要事項を県知事に届けなければなりません。（覚醒剤原料事故届）</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p>
        </p:txBody>
      </p:sp>
      <p:sp>
        <p:nvSpPr>
          <p:cNvPr id="7" name="Rectangle 2">
            <a:extLst>
              <a:ext uri="{FF2B5EF4-FFF2-40B4-BE49-F238E27FC236}">
                <a16:creationId xmlns:a16="http://schemas.microsoft.com/office/drawing/2014/main" id="{94B2B320-F02C-4D2B-A3C5-42CC1B88B49A}"/>
              </a:ext>
            </a:extLst>
          </p:cNvPr>
          <p:cNvSpPr txBox="1">
            <a:spLocks noChangeArrowheads="1"/>
          </p:cNvSpPr>
          <p:nvPr/>
        </p:nvSpPr>
        <p:spPr bwMode="auto">
          <a:xfrm>
            <a:off x="422275" y="5514975"/>
            <a:ext cx="8281988" cy="1368425"/>
          </a:xfrm>
          <a:prstGeom prst="rect">
            <a:avLst/>
          </a:prstGeom>
          <a:noFill/>
          <a:ln w="9525">
            <a:noFill/>
            <a:miter lim="800000"/>
            <a:headEnd/>
            <a:tailEnd/>
          </a:ln>
        </p:spPr>
        <p:txBody>
          <a:bodyPr/>
          <a:lstStyle/>
          <a:p>
            <a:pPr marL="274320" indent="-274320" eaLnBrk="1" fontAlgn="auto" hangingPunct="1">
              <a:spcBef>
                <a:spcPct val="20000"/>
              </a:spcBef>
              <a:spcAft>
                <a:spcPts val="0"/>
              </a:spcAft>
              <a:buClr>
                <a:schemeClr val="bg1"/>
              </a:buClr>
              <a:buSzPct val="95000"/>
              <a:defRPr/>
            </a:pPr>
            <a:r>
              <a:rPr lang="ja-JP" altLang="en-US" sz="2600" dirty="0">
                <a:solidFill>
                  <a:srgbClr val="FF0000"/>
                </a:solidFill>
                <a:latin typeface="+mj-ea"/>
                <a:ea typeface="+mj-ea"/>
              </a:rPr>
              <a:t>　</a:t>
            </a:r>
            <a:r>
              <a:rPr lang="ja-JP" altLang="en-US" sz="2300" dirty="0">
                <a:solidFill>
                  <a:srgbClr val="FF0000"/>
                </a:solidFill>
                <a:latin typeface="+mj-ea"/>
                <a:ea typeface="+mj-ea"/>
              </a:rPr>
              <a:t> 業務を廃止した</a:t>
            </a:r>
            <a:r>
              <a:rPr lang="ja-JP" altLang="en-US" sz="2300" dirty="0">
                <a:latin typeface="+mj-ea"/>
                <a:ea typeface="+mj-ea"/>
              </a:rPr>
              <a:t>場合には，所持していた覚醒剤原料の品名及び数量を</a:t>
            </a:r>
            <a:r>
              <a:rPr lang="ja-JP" altLang="en-US" sz="2300" dirty="0">
                <a:solidFill>
                  <a:srgbClr val="FF0000"/>
                </a:solidFill>
                <a:latin typeface="+mj-ea"/>
                <a:ea typeface="+mj-ea"/>
              </a:rPr>
              <a:t>１５日以内</a:t>
            </a:r>
            <a:r>
              <a:rPr lang="ja-JP" altLang="en-US" sz="2300" dirty="0">
                <a:solidFill>
                  <a:prstClr val="black"/>
                </a:solidFill>
                <a:latin typeface="+mj-ea"/>
                <a:ea typeface="+mj-ea"/>
              </a:rPr>
              <a:t>に県知事に</a:t>
            </a:r>
            <a:r>
              <a:rPr lang="ja-JP" altLang="en-US" sz="2300" dirty="0">
                <a:latin typeface="+mj-ea"/>
                <a:ea typeface="+mj-ea"/>
              </a:rPr>
              <a:t>届けなければなりません。　　　　　（覚醒剤原料所有数量報告等）</a:t>
            </a:r>
          </a:p>
        </p:txBody>
      </p:sp>
      <p:sp>
        <p:nvSpPr>
          <p:cNvPr id="72709" name="スライド番号プレースホルダ 8">
            <a:extLst>
              <a:ext uri="{FF2B5EF4-FFF2-40B4-BE49-F238E27FC236}">
                <a16:creationId xmlns:a16="http://schemas.microsoft.com/office/drawing/2014/main" id="{65942B3C-E561-4AFB-9A56-40335B716A31}"/>
              </a:ext>
            </a:extLst>
          </p:cNvPr>
          <p:cNvSpPr>
            <a:spLocks noGrp="1"/>
          </p:cNvSpPr>
          <p:nvPr>
            <p:ph type="sldNum" sz="quarter" idx="12"/>
          </p:nvPr>
        </p:nvSpPr>
        <p:spPr bwMode="auto">
          <a:xfrm>
            <a:off x="8172450" y="63769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E3392CFB-7C89-4908-8F0C-DB96FD49BD0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2710" name="Rectangle 2">
            <a:extLst>
              <a:ext uri="{FF2B5EF4-FFF2-40B4-BE49-F238E27FC236}">
                <a16:creationId xmlns:a16="http://schemas.microsoft.com/office/drawing/2014/main" id="{CFF52C8A-0C58-485F-AC7A-D1FC2C1F5F40}"/>
              </a:ext>
            </a:extLst>
          </p:cNvPr>
          <p:cNvSpPr txBox="1">
            <a:spLocks noChangeArrowheads="1"/>
          </p:cNvSpPr>
          <p:nvPr/>
        </p:nvSpPr>
        <p:spPr bwMode="auto">
          <a:xfrm>
            <a:off x="458788" y="1987550"/>
            <a:ext cx="80645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あらかじめ届け出て，</a:t>
            </a:r>
            <a:r>
              <a:rPr lang="ja-JP" altLang="en-US" sz="2400" dirty="0">
                <a:solidFill>
                  <a:srgbClr val="FF0000"/>
                </a:solidFill>
                <a:latin typeface="+mj-ea"/>
                <a:ea typeface="+mj-ea"/>
              </a:rPr>
              <a:t>覚醒剤監視員の立会いの下に廃棄</a:t>
            </a:r>
            <a:r>
              <a:rPr lang="ja-JP" altLang="en-US" sz="2400" dirty="0">
                <a:latin typeface="+mj-ea"/>
                <a:ea typeface="+mj-ea"/>
              </a:rPr>
              <a:t>しなければなりません。（覚醒剤原料廃棄届）　　　　　　　　　（調剤済の覚醒剤原料は除く。）</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10" name="正方形/長方形 9">
            <a:extLst>
              <a:ext uri="{FF2B5EF4-FFF2-40B4-BE49-F238E27FC236}">
                <a16:creationId xmlns:a16="http://schemas.microsoft.com/office/drawing/2014/main" id="{3499B8D2-4736-470C-BCC4-4375A7628A9D}"/>
              </a:ext>
            </a:extLst>
          </p:cNvPr>
          <p:cNvSpPr/>
          <p:nvPr/>
        </p:nvSpPr>
        <p:spPr>
          <a:xfrm>
            <a:off x="611188" y="1413203"/>
            <a:ext cx="434771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13</a:t>
            </a:r>
            <a:r>
              <a:rPr lang="ja-JP" altLang="en-US" sz="2800" dirty="0">
                <a:latin typeface="+mj-ea"/>
                <a:ea typeface="+mj-ea"/>
              </a:rPr>
              <a:t>（廃棄）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4458DC58-2271-4EEB-9265-1FE0273C4C38}"/>
              </a:ext>
            </a:extLst>
          </p:cNvPr>
          <p:cNvSpPr/>
          <p:nvPr/>
        </p:nvSpPr>
        <p:spPr>
          <a:xfrm>
            <a:off x="611188" y="3290749"/>
            <a:ext cx="434771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14</a:t>
            </a:r>
            <a:r>
              <a:rPr lang="ja-JP" altLang="en-US" sz="2800" dirty="0">
                <a:latin typeface="+mj-ea"/>
                <a:ea typeface="+mj-ea"/>
              </a:rPr>
              <a:t>（事故） </a:t>
            </a:r>
            <a:endParaRPr lang="en-US" altLang="ja-JP" sz="2800" dirty="0">
              <a:latin typeface="+mj-ea"/>
              <a:ea typeface="+mj-ea"/>
            </a:endParaRPr>
          </a:p>
        </p:txBody>
      </p:sp>
      <p:sp>
        <p:nvSpPr>
          <p:cNvPr id="12" name="正方形/長方形 11">
            <a:extLst>
              <a:ext uri="{FF2B5EF4-FFF2-40B4-BE49-F238E27FC236}">
                <a16:creationId xmlns:a16="http://schemas.microsoft.com/office/drawing/2014/main" id="{1280828E-272F-42DA-9E0C-D7CB7561ACDC}"/>
              </a:ext>
            </a:extLst>
          </p:cNvPr>
          <p:cNvSpPr/>
          <p:nvPr/>
        </p:nvSpPr>
        <p:spPr>
          <a:xfrm>
            <a:off x="631918" y="4950342"/>
            <a:ext cx="5305435"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15</a:t>
            </a:r>
            <a:r>
              <a:rPr lang="ja-JP" altLang="en-US" sz="2800" dirty="0">
                <a:latin typeface="+mj-ea"/>
                <a:ea typeface="+mj-ea"/>
              </a:rPr>
              <a:t>（業務廃止等） </a:t>
            </a:r>
            <a:endParaRPr lang="en-US" altLang="ja-JP" sz="2800" dirty="0">
              <a:latin typeface="+mj-ea"/>
              <a:ea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C02B5-F2E4-40F0-89A3-626A36B9FBB5}"/>
              </a:ext>
            </a:extLst>
          </p:cNvPr>
          <p:cNvSpPr>
            <a:spLocks noGrp="1"/>
          </p:cNvSpPr>
          <p:nvPr>
            <p:ph type="title"/>
          </p:nvPr>
        </p:nvSpPr>
        <p:spPr>
          <a:xfrm>
            <a:off x="244475" y="88900"/>
            <a:ext cx="8229600" cy="908050"/>
          </a:xfrm>
        </p:spPr>
        <p:txBody>
          <a:bodyPr/>
          <a:lstStyle/>
          <a:p>
            <a:pPr>
              <a:defRPr/>
            </a:pPr>
            <a:r>
              <a:rPr lang="ja-JP" altLang="en-US" sz="4800" dirty="0">
                <a:effectLst>
                  <a:outerShdw blurRad="38100" dist="38100" dir="2700000" algn="tl">
                    <a:srgbClr val="000000">
                      <a:alpha val="43137"/>
                    </a:srgbClr>
                  </a:outerShdw>
                </a:effectLst>
              </a:rPr>
              <a:t>覚醒剤取締法の改正について</a:t>
            </a:r>
          </a:p>
        </p:txBody>
      </p:sp>
      <p:sp>
        <p:nvSpPr>
          <p:cNvPr id="74755" name="スライド番号プレースホルダー 3">
            <a:extLst>
              <a:ext uri="{FF2B5EF4-FFF2-40B4-BE49-F238E27FC236}">
                <a16:creationId xmlns:a16="http://schemas.microsoft.com/office/drawing/2014/main" id="{1D4E8EC7-4456-41BD-9EA9-257306143D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80F65BC-38F8-471A-AE37-37F30A4DF008}" type="slidenum">
              <a:rPr kumimoji="0" lang="en-US" altLang="ja-JP" smtClean="0">
                <a:solidFill>
                  <a:srgbClr val="42424F"/>
                </a:solidFill>
              </a:rPr>
              <a:pPr/>
              <a:t>38</a:t>
            </a:fld>
            <a:endParaRPr kumimoji="0" lang="en-US" altLang="ja-JP">
              <a:solidFill>
                <a:srgbClr val="42424F"/>
              </a:solidFill>
            </a:endParaRPr>
          </a:p>
        </p:txBody>
      </p:sp>
      <p:sp>
        <p:nvSpPr>
          <p:cNvPr id="74756" name="Rectangle 2">
            <a:extLst>
              <a:ext uri="{FF2B5EF4-FFF2-40B4-BE49-F238E27FC236}">
                <a16:creationId xmlns:a16="http://schemas.microsoft.com/office/drawing/2014/main" id="{E55F0717-7E8E-42FF-80FD-BE741A4B5CF8}"/>
              </a:ext>
            </a:extLst>
          </p:cNvPr>
          <p:cNvSpPr txBox="1">
            <a:spLocks noChangeArrowheads="1"/>
          </p:cNvSpPr>
          <p:nvPr/>
        </p:nvSpPr>
        <p:spPr bwMode="auto">
          <a:xfrm>
            <a:off x="77788" y="1169988"/>
            <a:ext cx="84153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覚せい剤取締法の一部改正が行われ，令和２年４月１日から施行された覚醒剤取締法においては，病院，診療所，薬局における覚醒剤原料の取扱手順の多くが，</a:t>
            </a:r>
            <a:r>
              <a:rPr lang="ja-JP" altLang="en-US" sz="2400" u="sng" dirty="0">
                <a:solidFill>
                  <a:srgbClr val="FF0000"/>
                </a:solidFill>
                <a:latin typeface="+mj-ea"/>
                <a:ea typeface="+mj-ea"/>
              </a:rPr>
              <a:t>麻薬の取扱いと同様</a:t>
            </a:r>
            <a:r>
              <a:rPr lang="ja-JP" altLang="en-US" sz="2400" dirty="0">
                <a:latin typeface="+mj-ea"/>
                <a:ea typeface="+mj-ea"/>
              </a:rPr>
              <a:t>になりました。</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74757" name="Rectangle 2">
            <a:extLst>
              <a:ext uri="{FF2B5EF4-FFF2-40B4-BE49-F238E27FC236}">
                <a16:creationId xmlns:a16="http://schemas.microsoft.com/office/drawing/2014/main" id="{DB2E034A-B45F-4AD4-891C-92440B4BAA91}"/>
              </a:ext>
            </a:extLst>
          </p:cNvPr>
          <p:cNvSpPr txBox="1">
            <a:spLocks noChangeArrowheads="1"/>
          </p:cNvSpPr>
          <p:nvPr/>
        </p:nvSpPr>
        <p:spPr bwMode="auto">
          <a:xfrm>
            <a:off x="274638" y="2708275"/>
            <a:ext cx="84169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a:t>
            </a:r>
            <a:r>
              <a:rPr lang="en-US" altLang="ja-JP" sz="2400" dirty="0">
                <a:latin typeface="+mj-ea"/>
                <a:ea typeface="+mj-ea"/>
              </a:rPr>
              <a:t>【</a:t>
            </a:r>
            <a:r>
              <a:rPr lang="ja-JP" altLang="en-US" sz="2400" dirty="0">
                <a:latin typeface="+mj-ea"/>
                <a:ea typeface="+mj-ea"/>
              </a:rPr>
              <a:t>主な変更点</a:t>
            </a:r>
            <a:r>
              <a:rPr lang="en-US" altLang="ja-JP" sz="2400" dirty="0">
                <a:latin typeface="+mj-ea"/>
                <a:ea typeface="+mj-ea"/>
              </a:rPr>
              <a:t>】</a:t>
            </a:r>
          </a:p>
          <a:p>
            <a:pPr eaLnBrk="1" hangingPunct="1">
              <a:buClr>
                <a:schemeClr val="bg1"/>
              </a:buClr>
              <a:buFont typeface="Wingdings 2" panose="05020102010507070707" pitchFamily="18" charset="2"/>
              <a:buNone/>
            </a:pPr>
            <a:r>
              <a:rPr lang="ja-JP" altLang="en-US" sz="2400" dirty="0">
                <a:latin typeface="+mj-ea"/>
                <a:ea typeface="+mj-ea"/>
              </a:rPr>
              <a:t>・許可を受けた場合，自己の疾病の治療目的で携帯して</a:t>
            </a:r>
            <a:r>
              <a:rPr lang="ja-JP" altLang="en-US" sz="2400" u="sng" dirty="0">
                <a:solidFill>
                  <a:srgbClr val="FF0000"/>
                </a:solidFill>
                <a:latin typeface="+mj-ea"/>
                <a:ea typeface="+mj-ea"/>
              </a:rPr>
              <a:t>輸出入</a:t>
            </a:r>
            <a:endParaRPr lang="en-US" altLang="ja-JP" sz="2400" u="sng" dirty="0">
              <a:solidFill>
                <a:srgbClr val="FF0000"/>
              </a:solidFill>
              <a:latin typeface="+mj-ea"/>
              <a:ea typeface="+mj-ea"/>
            </a:endParaRPr>
          </a:p>
          <a:p>
            <a:pPr eaLnBrk="1" hangingPunct="1">
              <a:buClr>
                <a:schemeClr val="bg1"/>
              </a:buClr>
              <a:buFont typeface="Wingdings 2" panose="05020102010507070707" pitchFamily="18" charset="2"/>
              <a:buNone/>
            </a:pPr>
            <a:r>
              <a:rPr lang="ja-JP" altLang="en-US" sz="2400" u="sng" dirty="0">
                <a:solidFill>
                  <a:srgbClr val="FF0000"/>
                </a:solidFill>
                <a:latin typeface="+mj-ea"/>
                <a:ea typeface="+mj-ea"/>
              </a:rPr>
              <a:t>が可能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・患者が死亡した場合，</a:t>
            </a:r>
            <a:r>
              <a:rPr lang="ja-JP" altLang="en-US" sz="2400" u="sng" dirty="0">
                <a:solidFill>
                  <a:srgbClr val="FF0000"/>
                </a:solidFill>
                <a:latin typeface="+mj-ea"/>
                <a:ea typeface="+mj-ea"/>
              </a:rPr>
              <a:t>相続人等による所持が可能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・患者，その相続人等から</a:t>
            </a:r>
            <a:r>
              <a:rPr lang="ja-JP" altLang="en-US" sz="2400" u="sng" dirty="0">
                <a:solidFill>
                  <a:srgbClr val="FF0000"/>
                </a:solidFill>
                <a:latin typeface="+mj-ea"/>
                <a:ea typeface="+mj-ea"/>
              </a:rPr>
              <a:t>病院・薬局等へ返却可能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　（ただし，病院，診療所は患者に交付した場合のみ） </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・交付又は調剤済みの覚醒剤原料に限り，</a:t>
            </a:r>
            <a:r>
              <a:rPr lang="ja-JP" altLang="en-US" sz="2400" u="sng" dirty="0">
                <a:solidFill>
                  <a:srgbClr val="FF0000"/>
                </a:solidFill>
                <a:latin typeface="+mj-ea"/>
                <a:ea typeface="+mj-ea"/>
              </a:rPr>
              <a:t>県職員の立会いなし</a:t>
            </a:r>
            <a:endParaRPr lang="en-US" altLang="ja-JP" sz="2400" u="sng" dirty="0">
              <a:solidFill>
                <a:srgbClr val="FF0000"/>
              </a:solidFill>
              <a:latin typeface="+mj-ea"/>
              <a:ea typeface="+mj-ea"/>
            </a:endParaRPr>
          </a:p>
          <a:p>
            <a:pPr eaLnBrk="1" hangingPunct="1">
              <a:buClr>
                <a:schemeClr val="bg1"/>
              </a:buClr>
              <a:buFont typeface="Wingdings 2" panose="05020102010507070707" pitchFamily="18" charset="2"/>
              <a:buNone/>
            </a:pPr>
            <a:r>
              <a:rPr lang="ja-JP" altLang="en-US" sz="2400" u="sng" dirty="0">
                <a:solidFill>
                  <a:srgbClr val="FF0000"/>
                </a:solidFill>
                <a:latin typeface="+mj-ea"/>
                <a:ea typeface="+mj-ea"/>
              </a:rPr>
              <a:t>に廃棄可能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・病院・薬局等は</a:t>
            </a:r>
            <a:r>
              <a:rPr lang="ja-JP" altLang="en-US" sz="2400" u="sng" dirty="0">
                <a:solidFill>
                  <a:srgbClr val="FF0000"/>
                </a:solidFill>
                <a:latin typeface="+mj-ea"/>
                <a:ea typeface="+mj-ea"/>
              </a:rPr>
              <a:t>帳簿を備え，必要事項の記録義務</a:t>
            </a:r>
            <a:r>
              <a:rPr lang="ja-JP" altLang="en-US" sz="2400" dirty="0">
                <a:latin typeface="+mj-ea"/>
                <a:ea typeface="+mj-ea"/>
              </a:rPr>
              <a:t>があります。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F51C9A-6258-42F9-BD6A-8F0792F32BBD}"/>
              </a:ext>
            </a:extLst>
          </p:cNvPr>
          <p:cNvSpPr>
            <a:spLocks noGrp="1" noChangeArrowheads="1"/>
          </p:cNvSpPr>
          <p:nvPr>
            <p:ph type="title"/>
          </p:nvPr>
        </p:nvSpPr>
        <p:spPr>
          <a:xfrm>
            <a:off x="163513" y="0"/>
            <a:ext cx="8974137" cy="981075"/>
          </a:xfrm>
        </p:spPr>
        <p:txBody>
          <a:bodyPr/>
          <a:lstStyle/>
          <a:p>
            <a:pPr eaLnBrk="1" hangingPunct="1">
              <a:defRPr/>
            </a:pPr>
            <a:r>
              <a:rPr lang="ja-JP" altLang="en-US" sz="4000" dirty="0">
                <a:effectLst>
                  <a:outerShdw blurRad="38100" dist="38100" dir="2700000" algn="tl">
                    <a:srgbClr val="000000">
                      <a:alpha val="43137"/>
                    </a:srgbClr>
                  </a:outerShdw>
                </a:effectLst>
              </a:rPr>
              <a:t>麻薬と覚醒剤原料の取扱いが異なる点</a:t>
            </a:r>
          </a:p>
        </p:txBody>
      </p:sp>
      <p:graphicFrame>
        <p:nvGraphicFramePr>
          <p:cNvPr id="50200" name="Group 24">
            <a:extLst>
              <a:ext uri="{FF2B5EF4-FFF2-40B4-BE49-F238E27FC236}">
                <a16:creationId xmlns:a16="http://schemas.microsoft.com/office/drawing/2014/main" id="{6E0CBF02-ED89-44E9-A234-431B5A75B59F}"/>
              </a:ext>
            </a:extLst>
          </p:cNvPr>
          <p:cNvGraphicFramePr>
            <a:graphicFrameLocks noGrp="1"/>
          </p:cNvGraphicFramePr>
          <p:nvPr>
            <p:ph idx="1"/>
            <p:extLst>
              <p:ext uri="{D42A27DB-BD31-4B8C-83A1-F6EECF244321}">
                <p14:modId xmlns:p14="http://schemas.microsoft.com/office/powerpoint/2010/main" val="2592723497"/>
              </p:ext>
            </p:extLst>
          </p:nvPr>
        </p:nvGraphicFramePr>
        <p:xfrm>
          <a:off x="163513" y="1163638"/>
          <a:ext cx="8893175" cy="5557838"/>
        </p:xfrm>
        <a:graphic>
          <a:graphicData uri="http://schemas.openxmlformats.org/drawingml/2006/table">
            <a:tbl>
              <a:tblPr/>
              <a:tblGrid>
                <a:gridCol w="1260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4464050">
                  <a:extLst>
                    <a:ext uri="{9D8B030D-6E8A-4147-A177-3AD203B41FA5}">
                      <a16:colId xmlns:a16="http://schemas.microsoft.com/office/drawing/2014/main" val="20002"/>
                    </a:ext>
                  </a:extLst>
                </a:gridCol>
              </a:tblGrid>
              <a:tr h="83981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2400" b="1" i="0" u="none" strike="noStrike" cap="none" normalizeH="0" baseline="0" dirty="0">
                        <a:ln>
                          <a:noFill/>
                        </a:ln>
                        <a:solidFill>
                          <a:schemeClr val="tx1"/>
                        </a:solidFill>
                        <a:effectLst/>
                        <a:latin typeface="+mj-ea"/>
                        <a:ea typeface="+mj-ea"/>
                      </a:endParaRP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麻薬</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覚醒剤原料</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20662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返却の相手</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患者，相続人等が返却できるのは，麻薬診療施設か麻薬小売業者のみ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患者，相続人等が返却できるのは，</a:t>
                      </a:r>
                      <a:r>
                        <a:rPr kumimoji="1" lang="ja-JP" altLang="en-US" sz="2400" b="0" i="0" u="none" strike="noStrike" cap="none" normalizeH="0" baseline="0" dirty="0">
                          <a:ln>
                            <a:noFill/>
                          </a:ln>
                          <a:solidFill>
                            <a:srgbClr val="FF0000"/>
                          </a:solidFill>
                          <a:effectLst/>
                          <a:latin typeface="+mj-ea"/>
                          <a:ea typeface="+mj-ea"/>
                        </a:rPr>
                        <a:t>薬局又は当該覚醒剤原料の交付を受けた病院等のみ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6517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譲受後の届出</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患者，相続人等からの返却によって麻薬を譲り受けた場合，　廃棄後に「調剤済麻薬廃棄届」の届出が必要。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譲受後，速やかに「</a:t>
                      </a:r>
                      <a:r>
                        <a:rPr kumimoji="1" lang="ja-JP" altLang="en-US" sz="2400" b="0" i="0" u="none" strike="noStrike" cap="none" normalizeH="0" baseline="0" dirty="0">
                          <a:ln>
                            <a:noFill/>
                          </a:ln>
                          <a:solidFill>
                            <a:srgbClr val="FF0000"/>
                          </a:solidFill>
                          <a:effectLst/>
                          <a:latin typeface="+mj-ea"/>
                          <a:ea typeface="+mj-ea"/>
                        </a:rPr>
                        <a:t>交付又は調剤済みの医薬品である覚醒剤原料譲受届出書</a:t>
                      </a:r>
                      <a:r>
                        <a:rPr kumimoji="1" lang="ja-JP" altLang="en-US" sz="2400" b="0" i="0" u="none" strike="noStrike" cap="none" normalizeH="0" baseline="0" dirty="0">
                          <a:ln>
                            <a:noFill/>
                          </a:ln>
                          <a:solidFill>
                            <a:schemeClr val="tx1"/>
                          </a:solidFill>
                          <a:effectLst/>
                          <a:latin typeface="+mj-ea"/>
                          <a:ea typeface="+mj-ea"/>
                        </a:rPr>
                        <a:t>」による届出を行うとともに，廃棄後に「</a:t>
                      </a:r>
                      <a:r>
                        <a:rPr kumimoji="1" lang="ja-JP" altLang="en-US" sz="2400" b="0" i="0" u="none" strike="noStrike" cap="none" normalizeH="0" baseline="0" dirty="0">
                          <a:ln>
                            <a:noFill/>
                          </a:ln>
                          <a:solidFill>
                            <a:srgbClr val="FF0000"/>
                          </a:solidFill>
                          <a:effectLst/>
                          <a:latin typeface="+mj-ea"/>
                          <a:ea typeface="+mj-ea"/>
                        </a:rPr>
                        <a:t>交付又は調剤済みの医薬品である覚醒剤原料廃棄届出書</a:t>
                      </a:r>
                      <a:r>
                        <a:rPr kumimoji="1" lang="ja-JP" altLang="en-US" sz="2400" b="0" i="0" u="none" strike="noStrike" cap="none" normalizeH="0" baseline="0" dirty="0">
                          <a:ln>
                            <a:noFill/>
                          </a:ln>
                          <a:solidFill>
                            <a:schemeClr val="tx1"/>
                          </a:solidFill>
                          <a:effectLst/>
                          <a:latin typeface="+mj-ea"/>
                          <a:ea typeface="+mj-ea"/>
                        </a:rPr>
                        <a:t>」による届出が必要。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sp>
        <p:nvSpPr>
          <p:cNvPr id="75797" name="スライド番号プレースホルダ 3">
            <a:extLst>
              <a:ext uri="{FF2B5EF4-FFF2-40B4-BE49-F238E27FC236}">
                <a16:creationId xmlns:a16="http://schemas.microsoft.com/office/drawing/2014/main" id="{AC8D0C47-0B60-465D-BAFD-D7AE50616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11E340A-E3A1-4E27-8CA9-BCF02A305F4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B8D9E9E-4F1B-419A-A345-713B2EADE8A8}"/>
              </a:ext>
            </a:extLst>
          </p:cNvPr>
          <p:cNvSpPr>
            <a:spLocks noGrp="1" noChangeArrowheads="1"/>
          </p:cNvSpPr>
          <p:nvPr>
            <p:ph type="title"/>
          </p:nvPr>
        </p:nvSpPr>
        <p:spPr>
          <a:xfrm>
            <a:off x="444500" y="33338"/>
            <a:ext cx="86868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麻薬の保管・管理</a:t>
            </a:r>
          </a:p>
        </p:txBody>
      </p:sp>
      <p:sp>
        <p:nvSpPr>
          <p:cNvPr id="3" name="正方形/長方形 2">
            <a:extLst>
              <a:ext uri="{FF2B5EF4-FFF2-40B4-BE49-F238E27FC236}">
                <a16:creationId xmlns:a16="http://schemas.microsoft.com/office/drawing/2014/main" id="{4ABC0883-5909-426C-97F7-F7554F58CE1E}"/>
              </a:ext>
            </a:extLst>
          </p:cNvPr>
          <p:cNvSpPr/>
          <p:nvPr/>
        </p:nvSpPr>
        <p:spPr>
          <a:xfrm>
            <a:off x="755650" y="2492375"/>
            <a:ext cx="7608888" cy="1274763"/>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latin typeface="+mj-ea"/>
                <a:ea typeface="+mj-ea"/>
              </a:rPr>
              <a:t>　麻薬取扱者は，その所有し，又は管理する麻薬を，その</a:t>
            </a:r>
            <a:r>
              <a:rPr lang="ja-JP" altLang="en-US" sz="3200" dirty="0">
                <a:solidFill>
                  <a:srgbClr val="FF0000"/>
                </a:solidFill>
                <a:latin typeface="+mj-ea"/>
                <a:ea typeface="+mj-ea"/>
              </a:rPr>
              <a:t>麻薬業務所内で</a:t>
            </a:r>
            <a:r>
              <a:rPr lang="ja-JP" altLang="en-US" sz="3200" dirty="0">
                <a:solidFill>
                  <a:prstClr val="black"/>
                </a:solidFill>
                <a:latin typeface="+mj-ea"/>
                <a:ea typeface="+mj-ea"/>
              </a:rPr>
              <a:t>保管しなければならない。</a:t>
            </a:r>
            <a:endParaRPr lang="en-US" altLang="ja-JP" sz="3200" dirty="0">
              <a:solidFill>
                <a:prstClr val="black"/>
              </a:solidFill>
              <a:latin typeface="+mj-ea"/>
              <a:ea typeface="+mj-ea"/>
            </a:endParaRPr>
          </a:p>
        </p:txBody>
      </p:sp>
      <p:sp>
        <p:nvSpPr>
          <p:cNvPr id="5" name="正方形/長方形 4">
            <a:extLst>
              <a:ext uri="{FF2B5EF4-FFF2-40B4-BE49-F238E27FC236}">
                <a16:creationId xmlns:a16="http://schemas.microsoft.com/office/drawing/2014/main" id="{866AB861-98C4-4F80-8771-073CA25BD77A}"/>
              </a:ext>
            </a:extLst>
          </p:cNvPr>
          <p:cNvSpPr/>
          <p:nvPr/>
        </p:nvSpPr>
        <p:spPr>
          <a:xfrm>
            <a:off x="755650" y="4132263"/>
            <a:ext cx="7440613" cy="2162175"/>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latin typeface="+mj-ea"/>
                <a:ea typeface="+mj-ea"/>
              </a:rPr>
              <a:t>２　前項の保管は，麻薬以外の医薬品（覚せい剤を除く。）と</a:t>
            </a:r>
            <a:r>
              <a:rPr lang="ja-JP" altLang="en-US" sz="3200" dirty="0">
                <a:solidFill>
                  <a:srgbClr val="FF0000"/>
                </a:solidFill>
                <a:latin typeface="+mj-ea"/>
                <a:ea typeface="+mj-ea"/>
              </a:rPr>
              <a:t>区別</a:t>
            </a:r>
            <a:r>
              <a:rPr lang="ja-JP" altLang="en-US" sz="3200" dirty="0">
                <a:solidFill>
                  <a:prstClr val="black"/>
                </a:solidFill>
                <a:latin typeface="+mj-ea"/>
                <a:ea typeface="+mj-ea"/>
              </a:rPr>
              <a:t>し，</a:t>
            </a:r>
            <a:r>
              <a:rPr lang="ja-JP" altLang="en-US" sz="3200" dirty="0">
                <a:solidFill>
                  <a:srgbClr val="FF0000"/>
                </a:solidFill>
                <a:latin typeface="+mj-ea"/>
                <a:ea typeface="+mj-ea"/>
              </a:rPr>
              <a:t>かぎをかけた堅固な設備内</a:t>
            </a:r>
            <a:r>
              <a:rPr lang="ja-JP" altLang="en-US" sz="3200" dirty="0">
                <a:solidFill>
                  <a:prstClr val="black"/>
                </a:solidFill>
                <a:latin typeface="+mj-ea"/>
                <a:ea typeface="+mj-ea"/>
              </a:rPr>
              <a:t>に貯蔵して行わなければならない。</a:t>
            </a:r>
          </a:p>
          <a:p>
            <a:pPr marL="273050" indent="-273050" eaLnBrk="1" hangingPunct="1">
              <a:lnSpc>
                <a:spcPct val="80000"/>
              </a:lnSpc>
              <a:spcBef>
                <a:spcPct val="20000"/>
              </a:spcBef>
              <a:buClr>
                <a:srgbClr val="0BD0D9"/>
              </a:buClr>
              <a:buSzPct val="95000"/>
              <a:defRPr/>
            </a:pPr>
            <a:endParaRPr lang="ja-JP" altLang="en-US" sz="3200" dirty="0">
              <a:solidFill>
                <a:prstClr val="black"/>
              </a:solidFill>
              <a:latin typeface="+mj-ea"/>
              <a:ea typeface="+mj-ea"/>
            </a:endParaRPr>
          </a:p>
        </p:txBody>
      </p:sp>
      <p:sp>
        <p:nvSpPr>
          <p:cNvPr id="14341" name="スライド番号プレースホルダ 5">
            <a:extLst>
              <a:ext uri="{FF2B5EF4-FFF2-40B4-BE49-F238E27FC236}">
                <a16:creationId xmlns:a16="http://schemas.microsoft.com/office/drawing/2014/main" id="{12755B45-CDFC-4C2C-AED7-FEACB328E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55EE966-5323-43D8-B329-CEB53737EAF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3B0AFF8F-7BE2-4351-AF93-5D05F3D7ED1F}"/>
              </a:ext>
            </a:extLst>
          </p:cNvPr>
          <p:cNvSpPr/>
          <p:nvPr/>
        </p:nvSpPr>
        <p:spPr>
          <a:xfrm>
            <a:off x="587499" y="1529735"/>
            <a:ext cx="796900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j-ea"/>
                <a:ea typeface="+mj-ea"/>
              </a:rPr>
              <a:t>麻薬及び向精神薬取締法（麻向法） 第３４条（保管）</a:t>
            </a:r>
            <a:endParaRPr lang="en-US" altLang="ja-JP" sz="2800" dirty="0">
              <a:latin typeface="+mj-ea"/>
              <a:ea typeface="+mj-ea"/>
            </a:endParaRPr>
          </a:p>
        </p:txBody>
      </p:sp>
      <p:sp>
        <p:nvSpPr>
          <p:cNvPr id="14345" name="コンテンツ プレースホルダー 1">
            <a:extLst>
              <a:ext uri="{FF2B5EF4-FFF2-40B4-BE49-F238E27FC236}">
                <a16:creationId xmlns:a16="http://schemas.microsoft.com/office/drawing/2014/main" id="{D7CBF26B-029F-4D1A-91D4-E138A3616110}"/>
              </a:ext>
            </a:extLst>
          </p:cNvPr>
          <p:cNvSpPr>
            <a:spLocks noGrp="1"/>
          </p:cNvSpPr>
          <p:nvPr>
            <p:ph idx="1"/>
          </p:nvPr>
        </p:nvSpPr>
        <p:spPr/>
        <p:txBody>
          <a:bodyPr/>
          <a:lstStyle/>
          <a:p>
            <a:pPr marL="0" indent="0">
              <a:buFont typeface="Wingdings 2" panose="05020102010507070707" pitchFamily="18" charset="2"/>
              <a:buNone/>
            </a:pPr>
            <a:endParaRPr lang="en-US" altLang="ja-JP" dirty="0">
              <a:latin typeface="+mj-ea"/>
              <a:ea typeface="+mj-ea"/>
            </a:endParaRPr>
          </a:p>
          <a:p>
            <a:pPr marL="0" indent="0">
              <a:buFont typeface="Wingdings 2" panose="05020102010507070707" pitchFamily="18" charset="2"/>
              <a:buNone/>
            </a:pPr>
            <a:endParaRPr lang="ja-JP" altLang="en-US" dirty="0">
              <a:latin typeface="+mj-ea"/>
              <a:ea typeface="+mj-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958E0ADA-AC40-4E59-8C72-31B58A47AE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8702FBB-AD4E-450F-93B6-29ACB8ADE174}" type="slidenum">
              <a:rPr kumimoji="0" lang="en-US" altLang="ja-JP" smtClean="0">
                <a:solidFill>
                  <a:srgbClr val="42424F"/>
                </a:solidFill>
              </a:rPr>
              <a:pPr/>
              <a:t>40</a:t>
            </a:fld>
            <a:endParaRPr kumimoji="0" lang="en-US" altLang="ja-JP">
              <a:solidFill>
                <a:srgbClr val="42424F"/>
              </a:solidFill>
            </a:endParaRPr>
          </a:p>
        </p:txBody>
      </p:sp>
      <p:sp>
        <p:nvSpPr>
          <p:cNvPr id="76804" name="タイトル 1">
            <a:extLst>
              <a:ext uri="{FF2B5EF4-FFF2-40B4-BE49-F238E27FC236}">
                <a16:creationId xmlns:a16="http://schemas.microsoft.com/office/drawing/2014/main" id="{644782D2-E4E3-4699-B628-AE39C5AE1D09}"/>
              </a:ext>
            </a:extLst>
          </p:cNvPr>
          <p:cNvSpPr>
            <a:spLocks noGrp="1"/>
          </p:cNvSpPr>
          <p:nvPr>
            <p:ph type="title"/>
          </p:nvPr>
        </p:nvSpPr>
        <p:spPr>
          <a:xfrm>
            <a:off x="76200" y="31750"/>
            <a:ext cx="8229600" cy="1143000"/>
          </a:xfrm>
        </p:spPr>
        <p:txBody>
          <a:bodyPr/>
          <a:lstStyle/>
          <a:p>
            <a:pPr algn="ctr">
              <a:defRPr/>
            </a:pPr>
            <a:r>
              <a:rPr lang="ja-JP" altLang="en-US" sz="4800" dirty="0">
                <a:effectLst>
                  <a:outerShdw blurRad="38100" dist="38100" dir="2700000" algn="tl">
                    <a:srgbClr val="000000">
                      <a:alpha val="43137"/>
                    </a:srgbClr>
                  </a:outerShdw>
                </a:effectLst>
              </a:rPr>
              <a:t>覚醒剤原料取扱いの手引き</a:t>
            </a:r>
          </a:p>
        </p:txBody>
      </p:sp>
      <p:sp>
        <p:nvSpPr>
          <p:cNvPr id="77829" name="Oval 5">
            <a:extLst>
              <a:ext uri="{FF2B5EF4-FFF2-40B4-BE49-F238E27FC236}">
                <a16:creationId xmlns:a16="http://schemas.microsoft.com/office/drawing/2014/main" id="{6A840A99-A23C-4257-852A-E47297146208}"/>
              </a:ext>
            </a:extLst>
          </p:cNvPr>
          <p:cNvSpPr>
            <a:spLocks noChangeArrowheads="1"/>
          </p:cNvSpPr>
          <p:nvPr/>
        </p:nvSpPr>
        <p:spPr bwMode="auto">
          <a:xfrm>
            <a:off x="1979613" y="4365625"/>
            <a:ext cx="4537075" cy="5762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endParaRPr lang="ja-JP" altLang="ja-JP" sz="2200" b="1">
              <a:solidFill>
                <a:srgbClr val="FF0000"/>
              </a:solidFill>
              <a:latin typeface="Arial" panose="020B0604020202020204" pitchFamily="34" charset="0"/>
              <a:ea typeface="ＭＳ Ｐゴシック" panose="020B0600070205080204" pitchFamily="50" charset="-128"/>
            </a:endParaRPr>
          </a:p>
        </p:txBody>
      </p:sp>
      <p:pic>
        <p:nvPicPr>
          <p:cNvPr id="3" name="図 2">
            <a:extLst>
              <a:ext uri="{FF2B5EF4-FFF2-40B4-BE49-F238E27FC236}">
                <a16:creationId xmlns:a16="http://schemas.microsoft.com/office/drawing/2014/main" id="{FE0B0DA3-5C91-4C9D-8D73-7884DEE6B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71" y="1406470"/>
            <a:ext cx="8678858" cy="4718159"/>
          </a:xfrm>
          <a:prstGeom prst="rect">
            <a:avLst/>
          </a:prstGeom>
          <a:solidFill>
            <a:schemeClr val="bg1"/>
          </a:solidFill>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ー 3">
            <a:extLst>
              <a:ext uri="{FF2B5EF4-FFF2-40B4-BE49-F238E27FC236}">
                <a16:creationId xmlns:a16="http://schemas.microsoft.com/office/drawing/2014/main" id="{D2C80485-C457-4C71-8A3E-1C5A702185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68E7F-2E0B-4B8B-BB41-AE6CE77292A8}" type="slidenum">
              <a:rPr kumimoji="0" lang="en-US" altLang="ja-JP" smtClean="0">
                <a:solidFill>
                  <a:srgbClr val="42424F"/>
                </a:solidFill>
              </a:rPr>
              <a:pPr/>
              <a:t>41</a:t>
            </a:fld>
            <a:endParaRPr kumimoji="0" lang="en-US" altLang="ja-JP">
              <a:solidFill>
                <a:srgbClr val="42424F"/>
              </a:solidFill>
            </a:endParaRPr>
          </a:p>
        </p:txBody>
      </p:sp>
      <p:sp>
        <p:nvSpPr>
          <p:cNvPr id="77827" name="タイトル 1">
            <a:extLst>
              <a:ext uri="{FF2B5EF4-FFF2-40B4-BE49-F238E27FC236}">
                <a16:creationId xmlns:a16="http://schemas.microsoft.com/office/drawing/2014/main" id="{145D46DE-ACEE-4728-B52F-237AEBE208D0}"/>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麻薬年間届について</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3">
            <a:extLst>
              <a:ext uri="{FF2B5EF4-FFF2-40B4-BE49-F238E27FC236}">
                <a16:creationId xmlns:a16="http://schemas.microsoft.com/office/drawing/2014/main" id="{5BBC3A37-A742-46A1-AEE0-157FED026E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42D190F-9EC6-48CC-A45E-15452FD78F44}" type="slidenum">
              <a:rPr kumimoji="0" lang="en-US" altLang="ja-JP" smtClean="0">
                <a:solidFill>
                  <a:srgbClr val="42424F"/>
                </a:solidFill>
              </a:rPr>
              <a:pPr/>
              <a:t>42</a:t>
            </a:fld>
            <a:endParaRPr kumimoji="0" lang="en-US" altLang="ja-JP">
              <a:solidFill>
                <a:srgbClr val="42424F"/>
              </a:solidFill>
            </a:endParaRPr>
          </a:p>
        </p:txBody>
      </p:sp>
      <p:sp>
        <p:nvSpPr>
          <p:cNvPr id="79875" name="テキスト ボックス 5">
            <a:extLst>
              <a:ext uri="{FF2B5EF4-FFF2-40B4-BE49-F238E27FC236}">
                <a16:creationId xmlns:a16="http://schemas.microsoft.com/office/drawing/2014/main" id="{63C08619-1DC4-4974-8653-033BB10EE377}"/>
              </a:ext>
            </a:extLst>
          </p:cNvPr>
          <p:cNvSpPr txBox="1">
            <a:spLocks noChangeArrowheads="1"/>
          </p:cNvSpPr>
          <p:nvPr/>
        </p:nvSpPr>
        <p:spPr bwMode="auto">
          <a:xfrm>
            <a:off x="273050" y="1844675"/>
            <a:ext cx="874871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麻薬小売業者は，</a:t>
            </a:r>
            <a:r>
              <a:rPr lang="ja-JP" altLang="en-US" sz="2800" dirty="0">
                <a:solidFill>
                  <a:srgbClr val="FF0000"/>
                </a:solidFill>
                <a:latin typeface="ＭＳ Ｐゴシック" panose="020B0600070205080204" pitchFamily="50" charset="-128"/>
                <a:ea typeface="ＭＳ Ｐゴシック" panose="020B0600070205080204" pitchFamily="50" charset="-128"/>
              </a:rPr>
              <a:t>毎年</a:t>
            </a:r>
            <a:r>
              <a:rPr lang="en-US" altLang="ja-JP" sz="2800" dirty="0">
                <a:solidFill>
                  <a:srgbClr val="FF0000"/>
                </a:solidFill>
                <a:latin typeface="ＭＳ Ｐゴシック" panose="020B0600070205080204" pitchFamily="50" charset="-128"/>
                <a:ea typeface="ＭＳ Ｐゴシック" panose="020B0600070205080204" pitchFamily="50" charset="-128"/>
              </a:rPr>
              <a:t>11</a:t>
            </a:r>
            <a:r>
              <a:rPr lang="ja-JP" altLang="en-US" sz="2800" dirty="0">
                <a:solidFill>
                  <a:srgbClr val="FF0000"/>
                </a:solidFill>
                <a:latin typeface="ＭＳ Ｐゴシック" panose="020B0600070205080204" pitchFamily="50" charset="-128"/>
                <a:ea typeface="ＭＳ Ｐゴシック" panose="020B0600070205080204" pitchFamily="50" charset="-128"/>
              </a:rPr>
              <a:t>月</a:t>
            </a:r>
            <a:r>
              <a:rPr lang="en-US" altLang="ja-JP" sz="2800" dirty="0">
                <a:solidFill>
                  <a:srgbClr val="FF0000"/>
                </a:solidFill>
                <a:latin typeface="ＭＳ Ｐゴシック" panose="020B0600070205080204" pitchFamily="50" charset="-128"/>
                <a:ea typeface="ＭＳ Ｐゴシック" panose="020B0600070205080204" pitchFamily="50" charset="-128"/>
              </a:rPr>
              <a:t>30</a:t>
            </a:r>
            <a:r>
              <a:rPr lang="ja-JP" altLang="en-US" sz="2800" dirty="0">
                <a:solidFill>
                  <a:srgbClr val="FF0000"/>
                </a:solidFill>
                <a:latin typeface="ＭＳ Ｐゴシック" panose="020B0600070205080204" pitchFamily="50" charset="-128"/>
                <a:ea typeface="ＭＳ Ｐゴシック" panose="020B0600070205080204" pitchFamily="50" charset="-128"/>
              </a:rPr>
              <a:t>日</a:t>
            </a:r>
            <a:r>
              <a:rPr lang="ja-JP" altLang="en-US" sz="2800" dirty="0">
                <a:latin typeface="ＭＳ Ｐゴシック" panose="020B0600070205080204" pitchFamily="50" charset="-128"/>
                <a:ea typeface="ＭＳ Ｐゴシック" panose="020B0600070205080204" pitchFamily="50" charset="-128"/>
              </a:rPr>
              <a:t>までに，次に掲げる事項を都道府県知事に届け出なければならない。</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endParaRPr lang="en-US" altLang="ja-JP" sz="14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（１）前年の</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日に所有した麻薬の品名及び数量</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（２）前年の</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日からその年の</a:t>
            </a:r>
            <a:r>
              <a:rPr lang="en-US" altLang="ja-JP" sz="2800" dirty="0">
                <a:latin typeface="ＭＳ Ｐゴシック" panose="020B0600070205080204" pitchFamily="50" charset="-128"/>
                <a:ea typeface="ＭＳ Ｐゴシック" panose="020B0600070205080204" pitchFamily="50" charset="-128"/>
              </a:rPr>
              <a:t>9</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30</a:t>
            </a:r>
            <a:r>
              <a:rPr lang="ja-JP" altLang="en-US" sz="2800" dirty="0">
                <a:latin typeface="ＭＳ Ｐゴシック" panose="020B0600070205080204" pitchFamily="50" charset="-128"/>
                <a:ea typeface="ＭＳ Ｐゴシック" panose="020B0600070205080204" pitchFamily="50" charset="-128"/>
              </a:rPr>
              <a:t>日までの間に</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　　 譲り渡し，又は譲り受けた麻薬の品名および数量</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（３）その年の</a:t>
            </a:r>
            <a:r>
              <a:rPr lang="en-US" altLang="ja-JP" sz="2800" dirty="0">
                <a:latin typeface="ＭＳ Ｐゴシック" panose="020B0600070205080204" pitchFamily="50" charset="-128"/>
                <a:ea typeface="ＭＳ Ｐゴシック" panose="020B0600070205080204" pitchFamily="50" charset="-128"/>
              </a:rPr>
              <a:t>9</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30</a:t>
            </a:r>
            <a:r>
              <a:rPr lang="ja-JP" altLang="en-US" sz="2800" dirty="0">
                <a:latin typeface="ＭＳ Ｐゴシック" panose="020B0600070205080204" pitchFamily="50" charset="-128"/>
                <a:ea typeface="ＭＳ Ｐゴシック" panose="020B0600070205080204" pitchFamily="50" charset="-128"/>
              </a:rPr>
              <a:t>日に所有した麻薬の品名および数量</a:t>
            </a:r>
          </a:p>
        </p:txBody>
      </p:sp>
      <p:sp>
        <p:nvSpPr>
          <p:cNvPr id="79876" name="スライド番号プレースホルダー 2">
            <a:extLst>
              <a:ext uri="{FF2B5EF4-FFF2-40B4-BE49-F238E27FC236}">
                <a16:creationId xmlns:a16="http://schemas.microsoft.com/office/drawing/2014/main" id="{4C3BD14B-2DF1-49A8-BADF-BC16B01AA5DF}"/>
              </a:ext>
            </a:extLst>
          </p:cNvPr>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r" eaLnBrk="1" hangingPunct="1">
              <a:spcBef>
                <a:spcPct val="0"/>
              </a:spcBef>
              <a:buClrTx/>
              <a:buSzTx/>
              <a:buFontTx/>
              <a:buNone/>
            </a:pPr>
            <a:fld id="{F012B0BC-68B8-4ACC-B69F-1FF51E0B4EFC}" type="slidenum">
              <a:rPr kumimoji="0" lang="en-US" altLang="ja-JP" sz="1800">
                <a:solidFill>
                  <a:srgbClr val="42424F"/>
                </a:solidFill>
                <a:latin typeface="ＭＳ Ｐゴシック" panose="020B0600070205080204" pitchFamily="50" charset="-128"/>
                <a:ea typeface="ＭＳ Ｐゴシック" panose="020B0600070205080204" pitchFamily="50" charset="-128"/>
              </a:rPr>
              <a:pPr algn="r" eaLnBrk="1" hangingPunct="1">
                <a:spcBef>
                  <a:spcPct val="0"/>
                </a:spcBef>
                <a:buClrTx/>
                <a:buSzTx/>
                <a:buFontTx/>
                <a:buNone/>
              </a:pPr>
              <a:t>42</a:t>
            </a:fld>
            <a:endParaRPr kumimoji="0" lang="en-US" altLang="ja-JP" sz="1800">
              <a:solidFill>
                <a:srgbClr val="42424F"/>
              </a:solidFill>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AAE703C7-A7BA-4143-9FE8-2166F2E4FE99}"/>
              </a:ext>
            </a:extLst>
          </p:cNvPr>
          <p:cNvSpPr/>
          <p:nvPr/>
        </p:nvSpPr>
        <p:spPr>
          <a:xfrm>
            <a:off x="334385" y="1316319"/>
            <a:ext cx="6098965"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47</a:t>
            </a:r>
            <a:r>
              <a:rPr lang="ja-JP" altLang="en-US" sz="2800" dirty="0">
                <a:latin typeface="+mj-ea"/>
                <a:ea typeface="+mj-ea"/>
              </a:rPr>
              <a:t>条（麻薬小売業者の届出） </a:t>
            </a:r>
            <a:endParaRPr lang="en-US" altLang="ja-JP" sz="2800" dirty="0">
              <a:latin typeface="+mj-ea"/>
              <a:ea typeface="+mj-ea"/>
            </a:endParaRPr>
          </a:p>
        </p:txBody>
      </p:sp>
      <p:sp>
        <p:nvSpPr>
          <p:cNvPr id="16" name="正方形/長方形 15">
            <a:extLst>
              <a:ext uri="{FF2B5EF4-FFF2-40B4-BE49-F238E27FC236}">
                <a16:creationId xmlns:a16="http://schemas.microsoft.com/office/drawing/2014/main" id="{B9F2B56D-B4AC-4939-8ED5-D470CDAA17BA}"/>
              </a:ext>
            </a:extLst>
          </p:cNvPr>
          <p:cNvSpPr/>
          <p:nvPr/>
        </p:nvSpPr>
        <p:spPr>
          <a:xfrm>
            <a:off x="395536" y="4916956"/>
            <a:ext cx="5976664"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48</a:t>
            </a:r>
            <a:r>
              <a:rPr lang="ja-JP" altLang="en-US" sz="2800" dirty="0">
                <a:latin typeface="+mj-ea"/>
                <a:ea typeface="+mj-ea"/>
              </a:rPr>
              <a:t>条（麻薬管理者の届出） </a:t>
            </a:r>
            <a:endParaRPr lang="en-US" altLang="ja-JP" sz="2800" dirty="0">
              <a:latin typeface="+mj-ea"/>
              <a:ea typeface="+mj-ea"/>
            </a:endParaRPr>
          </a:p>
        </p:txBody>
      </p:sp>
      <p:sp>
        <p:nvSpPr>
          <p:cNvPr id="17" name="正方形/長方形 16">
            <a:extLst>
              <a:ext uri="{FF2B5EF4-FFF2-40B4-BE49-F238E27FC236}">
                <a16:creationId xmlns:a16="http://schemas.microsoft.com/office/drawing/2014/main" id="{4FEF80CA-0481-46AA-AB03-CDEB67D77CC1}"/>
              </a:ext>
            </a:extLst>
          </p:cNvPr>
          <p:cNvSpPr/>
          <p:nvPr/>
        </p:nvSpPr>
        <p:spPr>
          <a:xfrm>
            <a:off x="395536" y="5649452"/>
            <a:ext cx="5976664"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49</a:t>
            </a:r>
            <a:r>
              <a:rPr lang="ja-JP" altLang="en-US" sz="2800" dirty="0">
                <a:latin typeface="+mj-ea"/>
                <a:ea typeface="+mj-ea"/>
              </a:rPr>
              <a:t>条（麻薬研究者の届出） </a:t>
            </a:r>
            <a:endParaRPr lang="en-US" altLang="ja-JP" sz="2800" dirty="0">
              <a:latin typeface="+mj-ea"/>
              <a:ea typeface="+mj-ea"/>
            </a:endParaRPr>
          </a:p>
        </p:txBody>
      </p:sp>
      <p:sp>
        <p:nvSpPr>
          <p:cNvPr id="18" name="正方形/長方形 17">
            <a:extLst>
              <a:ext uri="{FF2B5EF4-FFF2-40B4-BE49-F238E27FC236}">
                <a16:creationId xmlns:a16="http://schemas.microsoft.com/office/drawing/2014/main" id="{7AA9C5DE-2FDA-4913-ADEA-ED84801CEB9A}"/>
              </a:ext>
            </a:extLst>
          </p:cNvPr>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3">
            <a:extLst>
              <a:ext uri="{FF2B5EF4-FFF2-40B4-BE49-F238E27FC236}">
                <a16:creationId xmlns:a16="http://schemas.microsoft.com/office/drawing/2014/main" id="{BDD7ED52-AC69-46EE-BF64-4030079C5074}"/>
              </a:ext>
            </a:extLst>
          </p:cNvPr>
          <p:cNvSpPr>
            <a:spLocks noGrp="1"/>
          </p:cNvSpPr>
          <p:nvPr>
            <p:ph type="sldNum" sz="quarter" idx="12"/>
          </p:nvPr>
        </p:nvSpPr>
        <p:spPr bwMode="auto">
          <a:xfrm>
            <a:off x="8242300" y="63674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3CE057F-52E4-4375-8EEF-A944FFD9A3C4}" type="slidenum">
              <a:rPr kumimoji="0" lang="en-US" altLang="ja-JP" smtClean="0">
                <a:solidFill>
                  <a:srgbClr val="42424F"/>
                </a:solidFill>
              </a:rPr>
              <a:pPr/>
              <a:t>43</a:t>
            </a:fld>
            <a:endParaRPr kumimoji="0" lang="en-US" altLang="ja-JP">
              <a:solidFill>
                <a:srgbClr val="42424F"/>
              </a:solidFill>
            </a:endParaRPr>
          </a:p>
        </p:txBody>
      </p:sp>
      <p:pic>
        <p:nvPicPr>
          <p:cNvPr id="80899" name="図 2">
            <a:extLst>
              <a:ext uri="{FF2B5EF4-FFF2-40B4-BE49-F238E27FC236}">
                <a16:creationId xmlns:a16="http://schemas.microsoft.com/office/drawing/2014/main" id="{94068D12-275E-46F1-A40E-B79A36D753F3}"/>
              </a:ext>
            </a:extLst>
          </p:cNvPr>
          <p:cNvPicPr>
            <a:picLocks noChangeAspect="1"/>
          </p:cNvPicPr>
          <p:nvPr/>
        </p:nvPicPr>
        <p:blipFill>
          <a:blip r:embed="rId2">
            <a:extLst>
              <a:ext uri="{28A0092B-C50C-407E-A947-70E740481C1C}">
                <a14:useLocalDpi xmlns:a14="http://schemas.microsoft.com/office/drawing/2010/main" val="0"/>
              </a:ext>
            </a:extLst>
          </a:blip>
          <a:srcRect l="6610" t="8357" r="10213" b="46400"/>
          <a:stretch>
            <a:fillRect/>
          </a:stretch>
        </p:blipFill>
        <p:spPr bwMode="auto">
          <a:xfrm>
            <a:off x="303213" y="903288"/>
            <a:ext cx="8712200" cy="43957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5">
            <a:extLst>
              <a:ext uri="{FF2B5EF4-FFF2-40B4-BE49-F238E27FC236}">
                <a16:creationId xmlns:a16="http://schemas.microsoft.com/office/drawing/2014/main" id="{BBC3B86D-EC9D-42CA-BDE1-0237695EF40F}"/>
              </a:ext>
            </a:extLst>
          </p:cNvPr>
          <p:cNvSpPr>
            <a:spLocks noChangeArrowheads="1"/>
          </p:cNvSpPr>
          <p:nvPr/>
        </p:nvSpPr>
        <p:spPr bwMode="auto">
          <a:xfrm>
            <a:off x="429694" y="5544668"/>
            <a:ext cx="8284612" cy="1044575"/>
          </a:xfrm>
          <a:prstGeom prst="rect">
            <a:avLst/>
          </a:prstGeom>
          <a:solidFill>
            <a:schemeClr val="bg2"/>
          </a:solidFill>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spcBef>
                <a:spcPct val="20000"/>
              </a:spcBef>
              <a:buClr>
                <a:schemeClr val="hlink"/>
              </a:buClr>
              <a:buSzPct val="75000"/>
              <a:buFont typeface="Wingdings" pitchFamily="2" charset="2"/>
              <a:buNone/>
              <a:defRPr/>
            </a:pPr>
            <a:r>
              <a:rPr lang="ja-JP" altLang="en-US" sz="2500" b="1" dirty="0">
                <a:latin typeface="+mj-ea"/>
                <a:ea typeface="+mj-ea"/>
              </a:rPr>
              <a:t>前年</a:t>
            </a:r>
            <a:r>
              <a:rPr lang="en-US" altLang="ja-JP" sz="2500" b="1" dirty="0">
                <a:latin typeface="+mj-ea"/>
                <a:ea typeface="+mj-ea"/>
              </a:rPr>
              <a:t>10</a:t>
            </a:r>
            <a:r>
              <a:rPr lang="ja-JP" altLang="en-US" sz="2500" b="1" dirty="0">
                <a:latin typeface="+mj-ea"/>
                <a:ea typeface="+mj-ea"/>
              </a:rPr>
              <a:t>月１日から本年９月</a:t>
            </a:r>
            <a:r>
              <a:rPr lang="en-US" altLang="ja-JP" sz="2500" b="1" dirty="0">
                <a:latin typeface="+mj-ea"/>
                <a:ea typeface="+mj-ea"/>
              </a:rPr>
              <a:t>30</a:t>
            </a:r>
            <a:r>
              <a:rPr lang="ja-JP" altLang="en-US" sz="2500" b="1" dirty="0">
                <a:latin typeface="+mj-ea"/>
                <a:ea typeface="+mj-ea"/>
              </a:rPr>
              <a:t>日までに取り扱った麻薬を届出</a:t>
            </a:r>
          </a:p>
          <a:p>
            <a:pPr marL="342900" indent="-342900">
              <a:spcBef>
                <a:spcPct val="20000"/>
              </a:spcBef>
              <a:buClr>
                <a:schemeClr val="hlink"/>
              </a:buClr>
              <a:buSzPct val="75000"/>
              <a:buFont typeface="Wingdings" pitchFamily="2" charset="2"/>
              <a:buNone/>
              <a:defRPr/>
            </a:pPr>
            <a:r>
              <a:rPr lang="ja-JP" altLang="en-US" sz="2500" b="1" dirty="0">
                <a:latin typeface="+mj-ea"/>
                <a:ea typeface="+mj-ea"/>
              </a:rPr>
              <a:t>　（</a:t>
            </a:r>
            <a:r>
              <a:rPr lang="ja-JP" altLang="en-US" sz="2500" b="1" u="sng" dirty="0">
                <a:solidFill>
                  <a:schemeClr val="tx1"/>
                </a:solidFill>
                <a:latin typeface="+mj-ea"/>
                <a:ea typeface="+mj-ea"/>
              </a:rPr>
              <a:t>取扱いがない場合も「所有なし」で提出</a:t>
            </a:r>
            <a:r>
              <a:rPr lang="ja-JP" altLang="en-US" sz="2500" b="1" dirty="0">
                <a:latin typeface="+mj-ea"/>
                <a:ea typeface="+mj-ea"/>
              </a:rPr>
              <a:t>）</a:t>
            </a:r>
          </a:p>
        </p:txBody>
      </p:sp>
      <p:sp>
        <p:nvSpPr>
          <p:cNvPr id="28" name="Text Box 9">
            <a:extLst>
              <a:ext uri="{FF2B5EF4-FFF2-40B4-BE49-F238E27FC236}">
                <a16:creationId xmlns:a16="http://schemas.microsoft.com/office/drawing/2014/main" id="{FCC92309-1DF3-4EF6-97DE-8E5F651B8ACD}"/>
              </a:ext>
            </a:extLst>
          </p:cNvPr>
          <p:cNvSpPr txBox="1">
            <a:spLocks noChangeArrowheads="1"/>
          </p:cNvSpPr>
          <p:nvPr/>
        </p:nvSpPr>
        <p:spPr bwMode="auto">
          <a:xfrm>
            <a:off x="6427788" y="2011363"/>
            <a:ext cx="2489200" cy="522287"/>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麻薬小売業者</a:t>
            </a:r>
            <a:endParaRPr lang="en-US" altLang="ja-JP" sz="1400" dirty="0">
              <a:solidFill>
                <a:srgbClr val="FF0000"/>
              </a:solidFill>
              <a:latin typeface="+mj-ea"/>
              <a:ea typeface="+mj-ea"/>
            </a:endParaRPr>
          </a:p>
          <a:p>
            <a:pPr>
              <a:defRPr/>
            </a:pPr>
            <a:r>
              <a:rPr lang="ja-JP" altLang="en-US" sz="1400" dirty="0">
                <a:solidFill>
                  <a:srgbClr val="FF0000"/>
                </a:solidFill>
                <a:latin typeface="+mj-ea"/>
                <a:ea typeface="+mj-ea"/>
              </a:rPr>
              <a:t>麻薬管理者，施用者，研究者</a:t>
            </a:r>
          </a:p>
        </p:txBody>
      </p:sp>
      <p:sp>
        <p:nvSpPr>
          <p:cNvPr id="29" name="Text Box 10">
            <a:extLst>
              <a:ext uri="{FF2B5EF4-FFF2-40B4-BE49-F238E27FC236}">
                <a16:creationId xmlns:a16="http://schemas.microsoft.com/office/drawing/2014/main" id="{2EA43CCE-381A-4FBC-83DF-302045042836}"/>
              </a:ext>
            </a:extLst>
          </p:cNvPr>
          <p:cNvSpPr txBox="1">
            <a:spLocks noChangeArrowheads="1"/>
          </p:cNvSpPr>
          <p:nvPr/>
        </p:nvSpPr>
        <p:spPr bwMode="auto">
          <a:xfrm>
            <a:off x="6427788" y="2444750"/>
            <a:ext cx="1620837"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第○○○○○○号</a:t>
            </a:r>
            <a:endParaRPr lang="en-US" altLang="ja-JP" sz="1400" dirty="0">
              <a:solidFill>
                <a:srgbClr val="FF0000"/>
              </a:solidFill>
              <a:latin typeface="+mj-ea"/>
              <a:ea typeface="+mj-ea"/>
            </a:endParaRPr>
          </a:p>
        </p:txBody>
      </p:sp>
      <p:sp>
        <p:nvSpPr>
          <p:cNvPr id="30" name="Text Box 11">
            <a:extLst>
              <a:ext uri="{FF2B5EF4-FFF2-40B4-BE49-F238E27FC236}">
                <a16:creationId xmlns:a16="http://schemas.microsoft.com/office/drawing/2014/main" id="{C64C94C1-2E81-42A1-8250-9475A0077F30}"/>
              </a:ext>
            </a:extLst>
          </p:cNvPr>
          <p:cNvSpPr txBox="1">
            <a:spLocks noChangeArrowheads="1"/>
          </p:cNvSpPr>
          <p:nvPr/>
        </p:nvSpPr>
        <p:spPr bwMode="auto">
          <a:xfrm>
            <a:off x="6427788" y="1747838"/>
            <a:ext cx="1711325"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業務所の住所・名称</a:t>
            </a:r>
          </a:p>
        </p:txBody>
      </p:sp>
      <p:sp>
        <p:nvSpPr>
          <p:cNvPr id="31" name="Text Box 12">
            <a:extLst>
              <a:ext uri="{FF2B5EF4-FFF2-40B4-BE49-F238E27FC236}">
                <a16:creationId xmlns:a16="http://schemas.microsoft.com/office/drawing/2014/main" id="{C33822D9-78AA-4817-BE9F-9FD7B7A28E9F}"/>
              </a:ext>
            </a:extLst>
          </p:cNvPr>
          <p:cNvSpPr txBox="1">
            <a:spLocks noChangeArrowheads="1"/>
          </p:cNvSpPr>
          <p:nvPr/>
        </p:nvSpPr>
        <p:spPr bwMode="auto">
          <a:xfrm>
            <a:off x="5983288" y="3127375"/>
            <a:ext cx="2749550"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管理者，施用者，研究者の個人名</a:t>
            </a:r>
          </a:p>
        </p:txBody>
      </p:sp>
      <p:sp>
        <p:nvSpPr>
          <p:cNvPr id="35" name="AutoShape 13">
            <a:extLst>
              <a:ext uri="{FF2B5EF4-FFF2-40B4-BE49-F238E27FC236}">
                <a16:creationId xmlns:a16="http://schemas.microsoft.com/office/drawing/2014/main" id="{9E3BD868-9840-451A-976B-C09DA80DF318}"/>
              </a:ext>
            </a:extLst>
          </p:cNvPr>
          <p:cNvSpPr>
            <a:spLocks noChangeArrowheads="1"/>
          </p:cNvSpPr>
          <p:nvPr/>
        </p:nvSpPr>
        <p:spPr bwMode="auto">
          <a:xfrm>
            <a:off x="393699" y="2093913"/>
            <a:ext cx="3670321" cy="936625"/>
          </a:xfrm>
          <a:prstGeom prst="roundRect">
            <a:avLst>
              <a:gd name="adj" fmla="val 16667"/>
            </a:avLst>
          </a:prstGeom>
          <a:solidFill>
            <a:srgbClr val="CCCCF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2800" dirty="0">
                <a:latin typeface="+mj-ea"/>
                <a:ea typeface="+mj-ea"/>
              </a:rPr>
              <a:t>医療法人でも管理者</a:t>
            </a:r>
            <a:r>
              <a:rPr lang="en-US" altLang="ja-JP" sz="2800" dirty="0">
                <a:latin typeface="+mj-ea"/>
                <a:ea typeface="+mj-ea"/>
              </a:rPr>
              <a:t>or</a:t>
            </a:r>
          </a:p>
          <a:p>
            <a:pPr algn="ctr">
              <a:defRPr/>
            </a:pPr>
            <a:r>
              <a:rPr lang="ja-JP" altLang="en-US" sz="2800" dirty="0">
                <a:latin typeface="+mj-ea"/>
                <a:ea typeface="+mj-ea"/>
              </a:rPr>
              <a:t>施用者の個人名で</a:t>
            </a:r>
          </a:p>
        </p:txBody>
      </p:sp>
      <p:sp>
        <p:nvSpPr>
          <p:cNvPr id="36" name="Line 14">
            <a:extLst>
              <a:ext uri="{FF2B5EF4-FFF2-40B4-BE49-F238E27FC236}">
                <a16:creationId xmlns:a16="http://schemas.microsoft.com/office/drawing/2014/main" id="{EF1CDAD2-1A19-4513-B1B8-4268B90D802C}"/>
              </a:ext>
            </a:extLst>
          </p:cNvPr>
          <p:cNvSpPr>
            <a:spLocks noChangeShapeType="1"/>
          </p:cNvSpPr>
          <p:nvPr/>
        </p:nvSpPr>
        <p:spPr bwMode="auto">
          <a:xfrm>
            <a:off x="4065588" y="2598738"/>
            <a:ext cx="865187" cy="215900"/>
          </a:xfrm>
          <a:prstGeom prst="line">
            <a:avLst/>
          </a:prstGeom>
          <a:noFill/>
          <a:ln w="57150">
            <a:solidFill>
              <a:schemeClr val="tx1"/>
            </a:solidFill>
            <a:round/>
            <a:headEnd/>
            <a:tailEnd type="arrow" w="med" len="med"/>
          </a:ln>
        </p:spPr>
        <p:txBody>
          <a:bodyPr/>
          <a:lstStyle/>
          <a:p>
            <a:pPr>
              <a:defRPr/>
            </a:pPr>
            <a:endParaRPr lang="ja-JP" altLang="en-US">
              <a:latin typeface="+mn-ea"/>
              <a:ea typeface="+mn-ea"/>
            </a:endParaRPr>
          </a:p>
        </p:txBody>
      </p:sp>
      <p:sp>
        <p:nvSpPr>
          <p:cNvPr id="2" name="正方形/長方形 1">
            <a:extLst>
              <a:ext uri="{FF2B5EF4-FFF2-40B4-BE49-F238E27FC236}">
                <a16:creationId xmlns:a16="http://schemas.microsoft.com/office/drawing/2014/main" id="{F1C4A2A9-6CE5-400F-8BBA-3D47DEB8FBED}"/>
              </a:ext>
            </a:extLst>
          </p:cNvPr>
          <p:cNvSpPr/>
          <p:nvPr/>
        </p:nvSpPr>
        <p:spPr>
          <a:xfrm>
            <a:off x="5922963" y="2876550"/>
            <a:ext cx="2870200" cy="307975"/>
          </a:xfrm>
          <a:prstGeom prst="rect">
            <a:avLst/>
          </a:prstGeom>
        </p:spPr>
        <p:txBody>
          <a:bodyPr wrap="none">
            <a:spAutoFit/>
          </a:bodyPr>
          <a:lstStyle/>
          <a:p>
            <a:pPr>
              <a:defRPr/>
            </a:pPr>
            <a:r>
              <a:rPr lang="ja-JP" altLang="en-US" sz="1400" dirty="0">
                <a:solidFill>
                  <a:srgbClr val="FF0000"/>
                </a:solidFill>
                <a:latin typeface="+mj-ea"/>
                <a:ea typeface="+mj-ea"/>
              </a:rPr>
              <a:t>薬局開設者の法人及び代表取締役</a:t>
            </a:r>
            <a:endParaRPr lang="en-US" altLang="ja-JP" sz="1400" dirty="0">
              <a:solidFill>
                <a:srgbClr val="FF0000"/>
              </a:solidFill>
              <a:latin typeface="+mj-ea"/>
              <a:ea typeface="+mj-ea"/>
            </a:endParaRPr>
          </a:p>
        </p:txBody>
      </p:sp>
      <p:sp>
        <p:nvSpPr>
          <p:cNvPr id="40" name="正方形/長方形 39">
            <a:extLst>
              <a:ext uri="{FF2B5EF4-FFF2-40B4-BE49-F238E27FC236}">
                <a16:creationId xmlns:a16="http://schemas.microsoft.com/office/drawing/2014/main" id="{3CD66587-CDF9-41EE-BE4E-0D03499D9E68}"/>
              </a:ext>
            </a:extLst>
          </p:cNvPr>
          <p:cNvSpPr/>
          <p:nvPr/>
        </p:nvSpPr>
        <p:spPr>
          <a:xfrm>
            <a:off x="0" y="11113"/>
            <a:ext cx="9144000" cy="74883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麻薬年間届記載上の注意</a:t>
            </a:r>
          </a:p>
        </p:txBody>
      </p:sp>
      <p:sp>
        <p:nvSpPr>
          <p:cNvPr id="15" name="Rectangle 5">
            <a:extLst>
              <a:ext uri="{FF2B5EF4-FFF2-40B4-BE49-F238E27FC236}">
                <a16:creationId xmlns:a16="http://schemas.microsoft.com/office/drawing/2014/main" id="{65FF0B67-EFE0-481A-B25A-B2DBC51935F9}"/>
              </a:ext>
            </a:extLst>
          </p:cNvPr>
          <p:cNvSpPr>
            <a:spLocks noChangeArrowheads="1"/>
          </p:cNvSpPr>
          <p:nvPr/>
        </p:nvSpPr>
        <p:spPr bwMode="auto">
          <a:xfrm>
            <a:off x="8048745" y="2533651"/>
            <a:ext cx="960371" cy="3889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342900" indent="-342900">
              <a:spcBef>
                <a:spcPct val="20000"/>
              </a:spcBef>
              <a:buClr>
                <a:schemeClr val="hlink"/>
              </a:buClr>
              <a:buSzPct val="75000"/>
              <a:buFont typeface="Wingdings" pitchFamily="2" charset="2"/>
              <a:buNone/>
              <a:defRPr/>
            </a:pPr>
            <a:r>
              <a:rPr lang="ja-JP" altLang="en-US" sz="1200" b="1" dirty="0">
                <a:solidFill>
                  <a:srgbClr val="FF0000"/>
                </a:solidFill>
                <a:latin typeface="+mj-ea"/>
                <a:ea typeface="+mj-ea"/>
              </a:rPr>
              <a:t>押印は不要</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94AF63A8-207C-4D19-9478-7908C92501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9D5494-6953-4A00-8784-3BFF29CFFDFA}" type="slidenum">
              <a:rPr kumimoji="0" lang="en-US" altLang="ja-JP" smtClean="0">
                <a:solidFill>
                  <a:srgbClr val="42424F"/>
                </a:solidFill>
              </a:rPr>
              <a:pPr/>
              <a:t>44</a:t>
            </a:fld>
            <a:endParaRPr kumimoji="0" lang="en-US" altLang="ja-JP">
              <a:solidFill>
                <a:srgbClr val="42424F"/>
              </a:solidFill>
            </a:endParaRPr>
          </a:p>
        </p:txBody>
      </p:sp>
      <p:graphicFrame>
        <p:nvGraphicFramePr>
          <p:cNvPr id="5" name="Group 76">
            <a:extLst>
              <a:ext uri="{FF2B5EF4-FFF2-40B4-BE49-F238E27FC236}">
                <a16:creationId xmlns:a16="http://schemas.microsoft.com/office/drawing/2014/main" id="{C3DCC981-90E5-4C87-8AAC-187D8F51C257}"/>
              </a:ext>
            </a:extLst>
          </p:cNvPr>
          <p:cNvGraphicFramePr>
            <a:graphicFrameLocks noGrp="1"/>
          </p:cNvGraphicFramePr>
          <p:nvPr/>
        </p:nvGraphicFramePr>
        <p:xfrm>
          <a:off x="142875" y="2281238"/>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18</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15</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a:t>
                      </a:r>
                      <a:endParaRPr kumimoji="1" lang="ja-JP" altLang="ja-JP"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6" name="AutoShape 53">
            <a:extLst>
              <a:ext uri="{FF2B5EF4-FFF2-40B4-BE49-F238E27FC236}">
                <a16:creationId xmlns:a16="http://schemas.microsoft.com/office/drawing/2014/main" id="{FD8B13E3-C430-43E5-9F46-53F431F5CAA9}"/>
              </a:ext>
            </a:extLst>
          </p:cNvPr>
          <p:cNvSpPr>
            <a:spLocks noChangeArrowheads="1"/>
          </p:cNvSpPr>
          <p:nvPr/>
        </p:nvSpPr>
        <p:spPr bwMode="auto">
          <a:xfrm>
            <a:off x="395288" y="3357563"/>
            <a:ext cx="1296987" cy="1438275"/>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7" name="AutoShape 75">
            <a:extLst>
              <a:ext uri="{FF2B5EF4-FFF2-40B4-BE49-F238E27FC236}">
                <a16:creationId xmlns:a16="http://schemas.microsoft.com/office/drawing/2014/main" id="{53F012E9-990A-4D8C-B89C-797AF9AD30A6}"/>
              </a:ext>
            </a:extLst>
          </p:cNvPr>
          <p:cNvSpPr>
            <a:spLocks noChangeArrowheads="1"/>
          </p:cNvSpPr>
          <p:nvPr/>
        </p:nvSpPr>
        <p:spPr bwMode="auto">
          <a:xfrm>
            <a:off x="142875" y="1273970"/>
            <a:ext cx="2555875" cy="647700"/>
          </a:xfrm>
          <a:prstGeom prst="roundRect">
            <a:avLst>
              <a:gd name="adj" fmla="val 16667"/>
            </a:avLst>
          </a:prstGeom>
          <a:solidFill>
            <a:srgbClr val="CDD87A"/>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商品名・規格</a:t>
            </a:r>
          </a:p>
        </p:txBody>
      </p:sp>
      <p:sp>
        <p:nvSpPr>
          <p:cNvPr id="8" name="Line 56">
            <a:extLst>
              <a:ext uri="{FF2B5EF4-FFF2-40B4-BE49-F238E27FC236}">
                <a16:creationId xmlns:a16="http://schemas.microsoft.com/office/drawing/2014/main" id="{2172F605-ECD7-4C61-BB3E-EE962D1C8FA1}"/>
              </a:ext>
            </a:extLst>
          </p:cNvPr>
          <p:cNvSpPr>
            <a:spLocks noChangeShapeType="1"/>
          </p:cNvSpPr>
          <p:nvPr/>
        </p:nvSpPr>
        <p:spPr bwMode="auto">
          <a:xfrm>
            <a:off x="1112118" y="1905000"/>
            <a:ext cx="3895" cy="12366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9" name="AutoShape 67">
            <a:extLst>
              <a:ext uri="{FF2B5EF4-FFF2-40B4-BE49-F238E27FC236}">
                <a16:creationId xmlns:a16="http://schemas.microsoft.com/office/drawing/2014/main" id="{FC5F3E17-1EC4-4935-B819-19BB31041227}"/>
              </a:ext>
            </a:extLst>
          </p:cNvPr>
          <p:cNvSpPr>
            <a:spLocks noChangeArrowheads="1"/>
          </p:cNvSpPr>
          <p:nvPr/>
        </p:nvSpPr>
        <p:spPr bwMode="auto">
          <a:xfrm>
            <a:off x="2555875" y="3357563"/>
            <a:ext cx="1008063"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0" name="AutoShape 68">
            <a:extLst>
              <a:ext uri="{FF2B5EF4-FFF2-40B4-BE49-F238E27FC236}">
                <a16:creationId xmlns:a16="http://schemas.microsoft.com/office/drawing/2014/main" id="{EB822E1F-7CC8-41E0-A328-4D08D8035F8A}"/>
              </a:ext>
            </a:extLst>
          </p:cNvPr>
          <p:cNvSpPr>
            <a:spLocks noChangeArrowheads="1"/>
          </p:cNvSpPr>
          <p:nvPr/>
        </p:nvSpPr>
        <p:spPr bwMode="auto">
          <a:xfrm>
            <a:off x="611188" y="5445125"/>
            <a:ext cx="4608512" cy="64770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前年の年間届出状況を確認</a:t>
            </a:r>
          </a:p>
        </p:txBody>
      </p:sp>
      <p:sp>
        <p:nvSpPr>
          <p:cNvPr id="11" name="Line 69">
            <a:extLst>
              <a:ext uri="{FF2B5EF4-FFF2-40B4-BE49-F238E27FC236}">
                <a16:creationId xmlns:a16="http://schemas.microsoft.com/office/drawing/2014/main" id="{1207C306-E509-40F3-955C-37C6D0ABC977}"/>
              </a:ext>
            </a:extLst>
          </p:cNvPr>
          <p:cNvSpPr>
            <a:spLocks noChangeShapeType="1"/>
          </p:cNvSpPr>
          <p:nvPr/>
        </p:nvSpPr>
        <p:spPr bwMode="auto">
          <a:xfrm flipH="1">
            <a:off x="3059113" y="4868863"/>
            <a:ext cx="0" cy="504825"/>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2" name="AutoShape 70">
            <a:extLst>
              <a:ext uri="{FF2B5EF4-FFF2-40B4-BE49-F238E27FC236}">
                <a16:creationId xmlns:a16="http://schemas.microsoft.com/office/drawing/2014/main" id="{C37A3185-7986-4289-BE24-6B076086BDD5}"/>
              </a:ext>
            </a:extLst>
          </p:cNvPr>
          <p:cNvSpPr>
            <a:spLocks noChangeArrowheads="1"/>
          </p:cNvSpPr>
          <p:nvPr/>
        </p:nvSpPr>
        <p:spPr bwMode="auto">
          <a:xfrm>
            <a:off x="3779838" y="3357563"/>
            <a:ext cx="2160587"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3" name="AutoShape 71">
            <a:extLst>
              <a:ext uri="{FF2B5EF4-FFF2-40B4-BE49-F238E27FC236}">
                <a16:creationId xmlns:a16="http://schemas.microsoft.com/office/drawing/2014/main" id="{920E0FFF-6058-436A-B6B8-B15FD599CD66}"/>
              </a:ext>
            </a:extLst>
          </p:cNvPr>
          <p:cNvSpPr>
            <a:spLocks noChangeArrowheads="1"/>
          </p:cNvSpPr>
          <p:nvPr/>
        </p:nvSpPr>
        <p:spPr bwMode="auto">
          <a:xfrm>
            <a:off x="3087688" y="823913"/>
            <a:ext cx="4321175" cy="10810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帳簿から期間中の受入量，</a:t>
            </a:r>
          </a:p>
          <a:p>
            <a:pPr algn="ctr" eaLnBrk="1" hangingPunct="1">
              <a:spcBef>
                <a:spcPct val="0"/>
              </a:spcBef>
              <a:buFontTx/>
              <a:buNone/>
              <a:defRPr/>
            </a:pPr>
            <a:r>
              <a:rPr lang="ja-JP" altLang="en-US" sz="2800" dirty="0">
                <a:latin typeface="+mj-ea"/>
                <a:ea typeface="+mj-ea"/>
              </a:rPr>
              <a:t>払出量を集計し，記載</a:t>
            </a:r>
          </a:p>
        </p:txBody>
      </p:sp>
      <p:sp>
        <p:nvSpPr>
          <p:cNvPr id="14" name="Line 72">
            <a:extLst>
              <a:ext uri="{FF2B5EF4-FFF2-40B4-BE49-F238E27FC236}">
                <a16:creationId xmlns:a16="http://schemas.microsoft.com/office/drawing/2014/main" id="{C5E500C9-8FB3-4B94-8E92-9C1B726DAC41}"/>
              </a:ext>
            </a:extLst>
          </p:cNvPr>
          <p:cNvSpPr>
            <a:spLocks noChangeShapeType="1"/>
          </p:cNvSpPr>
          <p:nvPr/>
        </p:nvSpPr>
        <p:spPr bwMode="auto">
          <a:xfrm flipH="1" flipV="1">
            <a:off x="3779838" y="1919288"/>
            <a:ext cx="0" cy="165735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5" name="AutoShape 73">
            <a:extLst>
              <a:ext uri="{FF2B5EF4-FFF2-40B4-BE49-F238E27FC236}">
                <a16:creationId xmlns:a16="http://schemas.microsoft.com/office/drawing/2014/main" id="{4805A106-1EBD-4D41-ADEB-C02A4F6C124D}"/>
              </a:ext>
            </a:extLst>
          </p:cNvPr>
          <p:cNvSpPr>
            <a:spLocks noChangeArrowheads="1"/>
          </p:cNvSpPr>
          <p:nvPr/>
        </p:nvSpPr>
        <p:spPr bwMode="auto">
          <a:xfrm>
            <a:off x="6300788" y="3357563"/>
            <a:ext cx="792162" cy="1438275"/>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6" name="AutoShape 74">
            <a:extLst>
              <a:ext uri="{FF2B5EF4-FFF2-40B4-BE49-F238E27FC236}">
                <a16:creationId xmlns:a16="http://schemas.microsoft.com/office/drawing/2014/main" id="{6227DC1B-F690-4DB4-9D01-761681644D67}"/>
              </a:ext>
            </a:extLst>
          </p:cNvPr>
          <p:cNvSpPr>
            <a:spLocks noChangeArrowheads="1"/>
          </p:cNvSpPr>
          <p:nvPr/>
        </p:nvSpPr>
        <p:spPr bwMode="auto">
          <a:xfrm>
            <a:off x="5724525" y="5454650"/>
            <a:ext cx="2160588" cy="1008063"/>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帳簿と在庫</a:t>
            </a:r>
            <a:endParaRPr lang="en-US" altLang="ja-JP" sz="2800" dirty="0">
              <a:latin typeface="+mj-ea"/>
              <a:ea typeface="+mj-ea"/>
            </a:endParaRPr>
          </a:p>
          <a:p>
            <a:pPr algn="ctr" eaLnBrk="1" hangingPunct="1">
              <a:spcBef>
                <a:spcPct val="0"/>
              </a:spcBef>
              <a:buFontTx/>
              <a:buNone/>
              <a:defRPr/>
            </a:pPr>
            <a:r>
              <a:rPr lang="ja-JP" altLang="en-US" sz="2800" dirty="0">
                <a:latin typeface="+mj-ea"/>
                <a:ea typeface="+mj-ea"/>
              </a:rPr>
              <a:t>の数を照合</a:t>
            </a:r>
          </a:p>
        </p:txBody>
      </p:sp>
      <p:sp>
        <p:nvSpPr>
          <p:cNvPr id="17" name="Line 75">
            <a:extLst>
              <a:ext uri="{FF2B5EF4-FFF2-40B4-BE49-F238E27FC236}">
                <a16:creationId xmlns:a16="http://schemas.microsoft.com/office/drawing/2014/main" id="{588797FC-9164-4659-821F-3819BDFB13C1}"/>
              </a:ext>
            </a:extLst>
          </p:cNvPr>
          <p:cNvSpPr>
            <a:spLocks noChangeShapeType="1"/>
          </p:cNvSpPr>
          <p:nvPr/>
        </p:nvSpPr>
        <p:spPr bwMode="auto">
          <a:xfrm flipH="1">
            <a:off x="6732588" y="4868863"/>
            <a:ext cx="0" cy="5048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20" name="正方形/長方形 19">
            <a:extLst>
              <a:ext uri="{FF2B5EF4-FFF2-40B4-BE49-F238E27FC236}">
                <a16:creationId xmlns:a16="http://schemas.microsoft.com/office/drawing/2014/main" id="{C39FFAB8-A50B-43A7-9B5A-AB525B37ADAF}"/>
              </a:ext>
            </a:extLst>
          </p:cNvPr>
          <p:cNvSpPr/>
          <p:nvPr/>
        </p:nvSpPr>
        <p:spPr>
          <a:xfrm>
            <a:off x="-26988" y="0"/>
            <a:ext cx="9144001" cy="6992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3600" b="1" dirty="0">
                <a:solidFill>
                  <a:srgbClr val="FFFFFF"/>
                </a:solidFill>
                <a:latin typeface="+mj-ea"/>
                <a:ea typeface="+mj-ea"/>
                <a:cs typeface="メイリオ" pitchFamily="50" charset="-128"/>
              </a:rPr>
              <a:t>基本的な記入例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a:extLst>
              <a:ext uri="{FF2B5EF4-FFF2-40B4-BE49-F238E27FC236}">
                <a16:creationId xmlns:a16="http://schemas.microsoft.com/office/drawing/2014/main" id="{9ABF0685-44FC-4AF8-991F-630822ECE3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AA273B8-705F-4E16-859B-F86EF357BBE3}" type="slidenum">
              <a:rPr kumimoji="0" lang="en-US" altLang="ja-JP" smtClean="0">
                <a:solidFill>
                  <a:srgbClr val="42424F"/>
                </a:solidFill>
              </a:rPr>
              <a:pPr/>
              <a:t>45</a:t>
            </a:fld>
            <a:endParaRPr kumimoji="0" lang="en-US" altLang="ja-JP">
              <a:solidFill>
                <a:srgbClr val="42424F"/>
              </a:solidFill>
            </a:endParaRPr>
          </a:p>
        </p:txBody>
      </p:sp>
      <p:graphicFrame>
        <p:nvGraphicFramePr>
          <p:cNvPr id="17" name="Group 58">
            <a:extLst>
              <a:ext uri="{FF2B5EF4-FFF2-40B4-BE49-F238E27FC236}">
                <a16:creationId xmlns:a16="http://schemas.microsoft.com/office/drawing/2014/main" id="{09CB382F-2A12-48BF-9AF7-59604BA9C472}"/>
              </a:ext>
            </a:extLst>
          </p:cNvPr>
          <p:cNvGraphicFramePr>
            <a:graphicFrameLocks noGrp="1"/>
          </p:cNvGraphicFramePr>
          <p:nvPr/>
        </p:nvGraphicFramePr>
        <p:xfrm>
          <a:off x="142875" y="2786063"/>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800" b="1" i="0" u="none" strike="noStrike" cap="none" normalizeH="0" baseline="0" dirty="0">
                          <a:ln>
                            <a:noFill/>
                          </a:ln>
                          <a:solidFill>
                            <a:srgbClr val="FF0000"/>
                          </a:solidFill>
                          <a:effectLst/>
                          <a:latin typeface="ＭＳ Ｐゴシック" charset="-128"/>
                          <a:ea typeface="ＭＳ Ｐゴシック" charset="-128"/>
                        </a:rPr>
                        <a:t>（返却分）</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2983" name="AutoShape 45">
            <a:extLst>
              <a:ext uri="{FF2B5EF4-FFF2-40B4-BE49-F238E27FC236}">
                <a16:creationId xmlns:a16="http://schemas.microsoft.com/office/drawing/2014/main" id="{0CE1A5D6-1E33-4697-B9CD-E84C6E71AEC5}"/>
              </a:ext>
            </a:extLst>
          </p:cNvPr>
          <p:cNvSpPr>
            <a:spLocks noChangeArrowheads="1"/>
          </p:cNvSpPr>
          <p:nvPr/>
        </p:nvSpPr>
        <p:spPr bwMode="auto">
          <a:xfrm>
            <a:off x="250825" y="3860800"/>
            <a:ext cx="8569325" cy="647700"/>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4" name="AutoShape 46">
            <a:extLst>
              <a:ext uri="{FF2B5EF4-FFF2-40B4-BE49-F238E27FC236}">
                <a16:creationId xmlns:a16="http://schemas.microsoft.com/office/drawing/2014/main" id="{2D1A2C67-3ACB-48AC-A6E5-FC9E95C3E3A7}"/>
              </a:ext>
            </a:extLst>
          </p:cNvPr>
          <p:cNvSpPr>
            <a:spLocks noChangeArrowheads="1"/>
          </p:cNvSpPr>
          <p:nvPr/>
        </p:nvSpPr>
        <p:spPr bwMode="auto">
          <a:xfrm>
            <a:off x="122238" y="1555750"/>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患者家族から</a:t>
            </a:r>
            <a:r>
              <a:rPr lang="en-US" altLang="ja-JP" sz="2800">
                <a:latin typeface="ＭＳ Ｐゴシック" panose="020B0600070205080204" pitchFamily="50" charset="-128"/>
                <a:ea typeface="ＭＳ Ｐゴシック" panose="020B0600070205080204" pitchFamily="50" charset="-128"/>
              </a:rPr>
              <a:t>20</a:t>
            </a:r>
            <a:r>
              <a:rPr lang="ja-JP" altLang="en-US" sz="2800">
                <a:latin typeface="ＭＳ Ｐゴシック" panose="020B0600070205080204" pitchFamily="50" charset="-128"/>
                <a:ea typeface="ＭＳ Ｐゴシック" panose="020B0600070205080204" pitchFamily="50" charset="-128"/>
              </a:rPr>
              <a:t>錠の返品を</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受け，その</a:t>
            </a:r>
            <a:r>
              <a:rPr lang="en-US" altLang="ja-JP" sz="2800">
                <a:latin typeface="ＭＳ Ｐゴシック" panose="020B0600070205080204" pitchFamily="50" charset="-128"/>
                <a:ea typeface="ＭＳ Ｐゴシック" panose="020B0600070205080204" pitchFamily="50" charset="-128"/>
              </a:rPr>
              <a:t>20</a:t>
            </a:r>
            <a:r>
              <a:rPr lang="ja-JP" altLang="en-US" sz="2800">
                <a:latin typeface="ＭＳ Ｐゴシック" panose="020B0600070205080204" pitchFamily="50" charset="-128"/>
                <a:ea typeface="ＭＳ Ｐゴシック" panose="020B0600070205080204" pitchFamily="50" charset="-128"/>
              </a:rPr>
              <a:t>錠を廃棄した場合</a:t>
            </a:r>
          </a:p>
        </p:txBody>
      </p:sp>
      <p:sp>
        <p:nvSpPr>
          <p:cNvPr id="82985" name="Line 47">
            <a:extLst>
              <a:ext uri="{FF2B5EF4-FFF2-40B4-BE49-F238E27FC236}">
                <a16:creationId xmlns:a16="http://schemas.microsoft.com/office/drawing/2014/main" id="{C81F0EC6-F9B9-487F-A976-9A1EC5F54114}"/>
              </a:ext>
            </a:extLst>
          </p:cNvPr>
          <p:cNvSpPr>
            <a:spLocks noChangeShapeType="1"/>
          </p:cNvSpPr>
          <p:nvPr/>
        </p:nvSpPr>
        <p:spPr bwMode="auto">
          <a:xfrm flipH="1" flipV="1">
            <a:off x="6084888" y="2565400"/>
            <a:ext cx="0" cy="12239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86" name="Rectangle 38">
            <a:extLst>
              <a:ext uri="{FF2B5EF4-FFF2-40B4-BE49-F238E27FC236}">
                <a16:creationId xmlns:a16="http://schemas.microsoft.com/office/drawing/2014/main" id="{9CC2CC05-A47C-4967-8169-D04AB3EA404D}"/>
              </a:ext>
            </a:extLst>
          </p:cNvPr>
          <p:cNvSpPr>
            <a:spLocks noChangeArrowheads="1"/>
          </p:cNvSpPr>
          <p:nvPr/>
        </p:nvSpPr>
        <p:spPr bwMode="auto">
          <a:xfrm>
            <a:off x="457200" y="130175"/>
            <a:ext cx="8229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3500">
              <a:solidFill>
                <a:schemeClr val="tx2"/>
              </a:solidFill>
              <a:latin typeface="ＭＳ Ｐゴシック" panose="020B0600070205080204" pitchFamily="50" charset="-128"/>
              <a:ea typeface="ＭＳ Ｐゴシック" panose="020B0600070205080204" pitchFamily="50" charset="-128"/>
            </a:endParaRPr>
          </a:p>
        </p:txBody>
      </p:sp>
      <p:sp>
        <p:nvSpPr>
          <p:cNvPr id="82987" name="AutoShape 54">
            <a:extLst>
              <a:ext uri="{FF2B5EF4-FFF2-40B4-BE49-F238E27FC236}">
                <a16:creationId xmlns:a16="http://schemas.microsoft.com/office/drawing/2014/main" id="{372D989A-C3D1-421F-B99E-E1654E3E0373}"/>
              </a:ext>
            </a:extLst>
          </p:cNvPr>
          <p:cNvSpPr>
            <a:spLocks noChangeArrowheads="1"/>
          </p:cNvSpPr>
          <p:nvPr/>
        </p:nvSpPr>
        <p:spPr bwMode="auto">
          <a:xfrm>
            <a:off x="5219700" y="1557338"/>
            <a:ext cx="3744913" cy="1009650"/>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返却分は別枠に記載</a:t>
            </a:r>
          </a:p>
        </p:txBody>
      </p:sp>
      <p:sp>
        <p:nvSpPr>
          <p:cNvPr id="82988" name="AutoShape 55">
            <a:extLst>
              <a:ext uri="{FF2B5EF4-FFF2-40B4-BE49-F238E27FC236}">
                <a16:creationId xmlns:a16="http://schemas.microsoft.com/office/drawing/2014/main" id="{96D84BCE-4770-4BC2-A02C-D773348008DE}"/>
              </a:ext>
            </a:extLst>
          </p:cNvPr>
          <p:cNvSpPr>
            <a:spLocks noChangeArrowheads="1"/>
          </p:cNvSpPr>
          <p:nvPr/>
        </p:nvSpPr>
        <p:spPr bwMode="auto">
          <a:xfrm>
            <a:off x="7523163" y="4005263"/>
            <a:ext cx="1081087" cy="431800"/>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9" name="AutoShape 56">
            <a:extLst>
              <a:ext uri="{FF2B5EF4-FFF2-40B4-BE49-F238E27FC236}">
                <a16:creationId xmlns:a16="http://schemas.microsoft.com/office/drawing/2014/main" id="{B30F7A1C-3F74-48AF-B77D-37FCEFFD772E}"/>
              </a:ext>
            </a:extLst>
          </p:cNvPr>
          <p:cNvSpPr>
            <a:spLocks noChangeArrowheads="1"/>
          </p:cNvSpPr>
          <p:nvPr/>
        </p:nvSpPr>
        <p:spPr bwMode="auto">
          <a:xfrm>
            <a:off x="4656138" y="5661025"/>
            <a:ext cx="4321175" cy="757238"/>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備考欄に記載する事項なし</a:t>
            </a:r>
          </a:p>
        </p:txBody>
      </p:sp>
      <p:sp>
        <p:nvSpPr>
          <p:cNvPr id="82990" name="Line 57">
            <a:extLst>
              <a:ext uri="{FF2B5EF4-FFF2-40B4-BE49-F238E27FC236}">
                <a16:creationId xmlns:a16="http://schemas.microsoft.com/office/drawing/2014/main" id="{60ECDE59-7762-42CB-A800-48ABC69387F6}"/>
              </a:ext>
            </a:extLst>
          </p:cNvPr>
          <p:cNvSpPr>
            <a:spLocks noChangeShapeType="1"/>
          </p:cNvSpPr>
          <p:nvPr/>
        </p:nvSpPr>
        <p:spPr bwMode="auto">
          <a:xfrm flipH="1">
            <a:off x="8027988" y="4508500"/>
            <a:ext cx="0" cy="11525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91" name="テキスト ボックス 2">
            <a:extLst>
              <a:ext uri="{FF2B5EF4-FFF2-40B4-BE49-F238E27FC236}">
                <a16:creationId xmlns:a16="http://schemas.microsoft.com/office/drawing/2014/main" id="{547A7514-5FBF-4918-B3D9-115C8C6BECED}"/>
              </a:ext>
            </a:extLst>
          </p:cNvPr>
          <p:cNvSpPr txBox="1">
            <a:spLocks noChangeArrowheads="1"/>
          </p:cNvSpPr>
          <p:nvPr/>
        </p:nvSpPr>
        <p:spPr bwMode="auto">
          <a:xfrm>
            <a:off x="179388" y="5708650"/>
            <a:ext cx="401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a:latin typeface="ＭＳ Ｐゴシック" panose="020B0600070205080204" pitchFamily="50" charset="-128"/>
                <a:ea typeface="ＭＳ Ｐゴシック" panose="020B0600070205080204" pitchFamily="50" charset="-128"/>
              </a:rPr>
              <a:t>※</a:t>
            </a:r>
            <a:r>
              <a:rPr lang="ja-JP" altLang="en-US" sz="1800">
                <a:latin typeface="ＭＳ Ｐゴシック" panose="020B0600070205080204" pitchFamily="50" charset="-128"/>
                <a:ea typeface="ＭＳ Ｐゴシック" panose="020B0600070205080204" pitchFamily="50" charset="-128"/>
              </a:rPr>
              <a:t>薬局では返品された麻薬の再利用は</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できないので，全数廃棄となる</a:t>
            </a:r>
          </a:p>
        </p:txBody>
      </p:sp>
      <p:sp>
        <p:nvSpPr>
          <p:cNvPr id="27" name="正方形/長方形 26">
            <a:extLst>
              <a:ext uri="{FF2B5EF4-FFF2-40B4-BE49-F238E27FC236}">
                <a16:creationId xmlns:a16="http://schemas.microsoft.com/office/drawing/2014/main" id="{4099B9E7-A635-49BC-AB7E-B55CA11A29F8}"/>
              </a:ext>
            </a:extLst>
          </p:cNvPr>
          <p:cNvSpPr/>
          <p:nvPr/>
        </p:nvSpPr>
        <p:spPr>
          <a:xfrm>
            <a:off x="-26988" y="0"/>
            <a:ext cx="9144001" cy="76993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患者等から返品された麻薬</a:t>
            </a:r>
          </a:p>
        </p:txBody>
      </p:sp>
      <p:sp>
        <p:nvSpPr>
          <p:cNvPr id="82993" name="正方形/長方形 3">
            <a:extLst>
              <a:ext uri="{FF2B5EF4-FFF2-40B4-BE49-F238E27FC236}">
                <a16:creationId xmlns:a16="http://schemas.microsoft.com/office/drawing/2014/main" id="{66E86170-D310-4918-93A9-CD5385545156}"/>
              </a:ext>
            </a:extLst>
          </p:cNvPr>
          <p:cNvSpPr>
            <a:spLocks noChangeArrowheads="1"/>
          </p:cNvSpPr>
          <p:nvPr/>
        </p:nvSpPr>
        <p:spPr bwMode="auto">
          <a:xfrm>
            <a:off x="34925" y="714375"/>
            <a:ext cx="8823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4400">
                <a:solidFill>
                  <a:srgbClr val="1F497D"/>
                </a:solidFill>
                <a:latin typeface="ＭＳ Ｐゴシック" panose="020B0600070205080204" pitchFamily="50" charset="-128"/>
                <a:ea typeface="ＭＳ Ｐゴシック" panose="020B0600070205080204" pitchFamily="50" charset="-128"/>
              </a:rPr>
              <a:t>→</a:t>
            </a:r>
            <a:r>
              <a:rPr lang="ja-JP" altLang="en-US" sz="3600">
                <a:solidFill>
                  <a:srgbClr val="1F497D"/>
                </a:solidFill>
                <a:latin typeface="ＭＳ Ｐゴシック" panose="020B0600070205080204" pitchFamily="50" charset="-128"/>
                <a:ea typeface="ＭＳ Ｐゴシック" panose="020B0600070205080204" pitchFamily="50" charset="-128"/>
              </a:rPr>
              <a:t>調剤済麻薬廃棄届提出済の例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a:extLst>
              <a:ext uri="{FF2B5EF4-FFF2-40B4-BE49-F238E27FC236}">
                <a16:creationId xmlns:a16="http://schemas.microsoft.com/office/drawing/2014/main" id="{CB6A7D0B-B043-4F8D-A5B8-5E19979A78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DCDA71C-EE3F-4492-873C-9D91D08496BA}" type="slidenum">
              <a:rPr kumimoji="0" lang="en-US" altLang="ja-JP" smtClean="0">
                <a:solidFill>
                  <a:srgbClr val="42424F"/>
                </a:solidFill>
              </a:rPr>
              <a:pPr/>
              <a:t>46</a:t>
            </a:fld>
            <a:endParaRPr kumimoji="0" lang="en-US" altLang="ja-JP">
              <a:solidFill>
                <a:srgbClr val="42424F"/>
              </a:solidFill>
            </a:endParaRPr>
          </a:p>
        </p:txBody>
      </p:sp>
      <p:graphicFrame>
        <p:nvGraphicFramePr>
          <p:cNvPr id="5" name="Group 84">
            <a:extLst>
              <a:ext uri="{FF2B5EF4-FFF2-40B4-BE49-F238E27FC236}">
                <a16:creationId xmlns:a16="http://schemas.microsoft.com/office/drawing/2014/main" id="{4EFE01E2-5168-462F-AE28-F73E2B15384A}"/>
              </a:ext>
            </a:extLst>
          </p:cNvPr>
          <p:cNvGraphicFramePr>
            <a:graphicFrameLocks noGrp="1"/>
          </p:cNvGraphicFramePr>
          <p:nvPr/>
        </p:nvGraphicFramePr>
        <p:xfrm>
          <a:off x="142875" y="2355850"/>
          <a:ext cx="8796338" cy="2589212"/>
        </p:xfrm>
        <a:graphic>
          <a:graphicData uri="http://schemas.openxmlformats.org/drawingml/2006/table">
            <a:tbl>
              <a:tblPr/>
              <a:tblGrid>
                <a:gridCol w="1476375">
                  <a:extLst>
                    <a:ext uri="{9D8B030D-6E8A-4147-A177-3AD203B41FA5}">
                      <a16:colId xmlns:a16="http://schemas.microsoft.com/office/drawing/2014/main" val="20000"/>
                    </a:ext>
                  </a:extLst>
                </a:gridCol>
                <a:gridCol w="360363">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23962">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2135188">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フェントス</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テープ</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4mg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42</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21</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56</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 R3.6.1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麻薬廃棄届</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により廃棄</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(7</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142</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2</a:t>
                      </a:r>
                      <a:r>
                        <a:rPr kumimoji="1" lang="en-US" altLang="ja-JP" sz="1800" b="1" i="0" u="none" strike="noStrike" cap="none" normalizeH="0" baseline="0">
                          <a:ln>
                            <a:noFill/>
                          </a:ln>
                          <a:solidFill>
                            <a:schemeClr val="tx1"/>
                          </a:solidFill>
                          <a:effectLst/>
                          <a:latin typeface="ＭＳ Ｐゴシック" charset="-128"/>
                          <a:ea typeface="ＭＳ Ｐゴシック" charset="-128"/>
                        </a:rPr>
                        <a:t>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263</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79</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R2.11.1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事故届）</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4007" name="AutoShape 38">
            <a:extLst>
              <a:ext uri="{FF2B5EF4-FFF2-40B4-BE49-F238E27FC236}">
                <a16:creationId xmlns:a16="http://schemas.microsoft.com/office/drawing/2014/main" id="{92C18BA6-76C9-44F1-8DB2-41B226069E6E}"/>
              </a:ext>
            </a:extLst>
          </p:cNvPr>
          <p:cNvSpPr>
            <a:spLocks noChangeArrowheads="1"/>
          </p:cNvSpPr>
          <p:nvPr/>
        </p:nvSpPr>
        <p:spPr bwMode="auto">
          <a:xfrm>
            <a:off x="4643438" y="343058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8" name="AutoShape 43">
            <a:extLst>
              <a:ext uri="{FF2B5EF4-FFF2-40B4-BE49-F238E27FC236}">
                <a16:creationId xmlns:a16="http://schemas.microsoft.com/office/drawing/2014/main" id="{267DE515-2DBD-4695-9511-A841E737740F}"/>
              </a:ext>
            </a:extLst>
          </p:cNvPr>
          <p:cNvSpPr>
            <a:spLocks noChangeArrowheads="1"/>
          </p:cNvSpPr>
          <p:nvPr/>
        </p:nvSpPr>
        <p:spPr bwMode="auto">
          <a:xfrm>
            <a:off x="6891338" y="3446463"/>
            <a:ext cx="1944687" cy="649287"/>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9" name="AutoShape 77">
            <a:extLst>
              <a:ext uri="{FF2B5EF4-FFF2-40B4-BE49-F238E27FC236}">
                <a16:creationId xmlns:a16="http://schemas.microsoft.com/office/drawing/2014/main" id="{EB9ABD46-CCD8-4082-BC02-2B334F3D78DF}"/>
              </a:ext>
            </a:extLst>
          </p:cNvPr>
          <p:cNvSpPr>
            <a:spLocks noChangeArrowheads="1"/>
          </p:cNvSpPr>
          <p:nvPr/>
        </p:nvSpPr>
        <p:spPr bwMode="auto">
          <a:xfrm>
            <a:off x="898525" y="1125538"/>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廃棄届で廃棄した数の合計</a:t>
            </a:r>
          </a:p>
        </p:txBody>
      </p:sp>
      <p:sp>
        <p:nvSpPr>
          <p:cNvPr id="84010" name="AutoShape 78">
            <a:extLst>
              <a:ext uri="{FF2B5EF4-FFF2-40B4-BE49-F238E27FC236}">
                <a16:creationId xmlns:a16="http://schemas.microsoft.com/office/drawing/2014/main" id="{F4275F8F-5943-475D-9804-B227DC4685D5}"/>
              </a:ext>
            </a:extLst>
          </p:cNvPr>
          <p:cNvSpPr>
            <a:spLocks noChangeArrowheads="1"/>
          </p:cNvSpPr>
          <p:nvPr/>
        </p:nvSpPr>
        <p:spPr bwMode="auto">
          <a:xfrm>
            <a:off x="6227763" y="1127125"/>
            <a:ext cx="2520950" cy="1009650"/>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廃棄した数量と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日付を記載</a:t>
            </a:r>
          </a:p>
        </p:txBody>
      </p:sp>
      <p:sp>
        <p:nvSpPr>
          <p:cNvPr id="84011" name="Line 79">
            <a:extLst>
              <a:ext uri="{FF2B5EF4-FFF2-40B4-BE49-F238E27FC236}">
                <a16:creationId xmlns:a16="http://schemas.microsoft.com/office/drawing/2014/main" id="{22604B4D-DFF3-4A1C-B87F-C344D3F58BD1}"/>
              </a:ext>
            </a:extLst>
          </p:cNvPr>
          <p:cNvSpPr>
            <a:spLocks noChangeShapeType="1"/>
          </p:cNvSpPr>
          <p:nvPr/>
        </p:nvSpPr>
        <p:spPr bwMode="auto">
          <a:xfrm flipH="1" flipV="1">
            <a:off x="5040313" y="2135188"/>
            <a:ext cx="0" cy="1223962"/>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2" name="Line 80">
            <a:extLst>
              <a:ext uri="{FF2B5EF4-FFF2-40B4-BE49-F238E27FC236}">
                <a16:creationId xmlns:a16="http://schemas.microsoft.com/office/drawing/2014/main" id="{2E5333EA-D5D2-4053-84F3-9E5FD4B8CC04}"/>
              </a:ext>
            </a:extLst>
          </p:cNvPr>
          <p:cNvSpPr>
            <a:spLocks noChangeShapeType="1"/>
          </p:cNvSpPr>
          <p:nvPr/>
        </p:nvSpPr>
        <p:spPr bwMode="auto">
          <a:xfrm flipH="1" flipV="1">
            <a:off x="7885113" y="2135188"/>
            <a:ext cx="0" cy="1223962"/>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3" name="AutoShape 83">
            <a:extLst>
              <a:ext uri="{FF2B5EF4-FFF2-40B4-BE49-F238E27FC236}">
                <a16:creationId xmlns:a16="http://schemas.microsoft.com/office/drawing/2014/main" id="{45B6C23E-F78A-473F-A19C-4C21538211D9}"/>
              </a:ext>
            </a:extLst>
          </p:cNvPr>
          <p:cNvSpPr>
            <a:spLocks noChangeArrowheads="1"/>
          </p:cNvSpPr>
          <p:nvPr/>
        </p:nvSpPr>
        <p:spPr bwMode="auto">
          <a:xfrm>
            <a:off x="4659313" y="419893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4" name="AutoShape 85">
            <a:extLst>
              <a:ext uri="{FF2B5EF4-FFF2-40B4-BE49-F238E27FC236}">
                <a16:creationId xmlns:a16="http://schemas.microsoft.com/office/drawing/2014/main" id="{B0DD3EC8-4742-4351-A56A-A9595E629E4A}"/>
              </a:ext>
            </a:extLst>
          </p:cNvPr>
          <p:cNvSpPr>
            <a:spLocks noChangeArrowheads="1"/>
          </p:cNvSpPr>
          <p:nvPr/>
        </p:nvSpPr>
        <p:spPr bwMode="auto">
          <a:xfrm>
            <a:off x="1547813" y="5700713"/>
            <a:ext cx="4103687" cy="9794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事故の対象となった数</a:t>
            </a:r>
          </a:p>
        </p:txBody>
      </p:sp>
      <p:sp>
        <p:nvSpPr>
          <p:cNvPr id="84015" name="Line 86">
            <a:extLst>
              <a:ext uri="{FF2B5EF4-FFF2-40B4-BE49-F238E27FC236}">
                <a16:creationId xmlns:a16="http://schemas.microsoft.com/office/drawing/2014/main" id="{B1E25973-2E3F-47C4-9987-7E5C6C148ABC}"/>
              </a:ext>
            </a:extLst>
          </p:cNvPr>
          <p:cNvSpPr>
            <a:spLocks noChangeShapeType="1"/>
          </p:cNvSpPr>
          <p:nvPr/>
        </p:nvSpPr>
        <p:spPr bwMode="auto">
          <a:xfrm flipH="1">
            <a:off x="5040313" y="4887913"/>
            <a:ext cx="0" cy="86360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6" name="AutoShape 87">
            <a:extLst>
              <a:ext uri="{FF2B5EF4-FFF2-40B4-BE49-F238E27FC236}">
                <a16:creationId xmlns:a16="http://schemas.microsoft.com/office/drawing/2014/main" id="{9A13D80D-3A33-40DA-A5D6-2FDE8063678A}"/>
              </a:ext>
            </a:extLst>
          </p:cNvPr>
          <p:cNvSpPr>
            <a:spLocks noChangeArrowheads="1"/>
          </p:cNvSpPr>
          <p:nvPr/>
        </p:nvSpPr>
        <p:spPr bwMode="auto">
          <a:xfrm>
            <a:off x="6877050" y="4238625"/>
            <a:ext cx="1944688" cy="649288"/>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7" name="AutoShape 88">
            <a:extLst>
              <a:ext uri="{FF2B5EF4-FFF2-40B4-BE49-F238E27FC236}">
                <a16:creationId xmlns:a16="http://schemas.microsoft.com/office/drawing/2014/main" id="{6E8CF93F-5C9B-4D99-B4CD-422BBA3B30F4}"/>
              </a:ext>
            </a:extLst>
          </p:cNvPr>
          <p:cNvSpPr>
            <a:spLocks noChangeArrowheads="1"/>
          </p:cNvSpPr>
          <p:nvPr/>
        </p:nvSpPr>
        <p:spPr bwMode="auto">
          <a:xfrm>
            <a:off x="5934075" y="5072063"/>
            <a:ext cx="3097213" cy="936625"/>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事故の対象の数＋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事故届の提出日</a:t>
            </a:r>
          </a:p>
        </p:txBody>
      </p:sp>
      <p:sp>
        <p:nvSpPr>
          <p:cNvPr id="17" name="正方形/長方形 16">
            <a:extLst>
              <a:ext uri="{FF2B5EF4-FFF2-40B4-BE49-F238E27FC236}">
                <a16:creationId xmlns:a16="http://schemas.microsoft.com/office/drawing/2014/main" id="{06D5E5BF-576F-4FE9-9533-3AD49CBCC763}"/>
              </a:ext>
            </a:extLst>
          </p:cNvPr>
          <p:cNvSpPr/>
          <p:nvPr/>
        </p:nvSpPr>
        <p:spPr>
          <a:xfrm>
            <a:off x="0" y="0"/>
            <a:ext cx="9144000" cy="777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麻薬廃棄届例と麻薬事故届例</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ー 3">
            <a:extLst>
              <a:ext uri="{FF2B5EF4-FFF2-40B4-BE49-F238E27FC236}">
                <a16:creationId xmlns:a16="http://schemas.microsoft.com/office/drawing/2014/main" id="{A6275471-582B-4B16-A97C-949E58F43A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5503D60-2848-48AE-93AF-11909417F703}" type="slidenum">
              <a:rPr kumimoji="0" lang="en-US" altLang="ja-JP" smtClean="0">
                <a:solidFill>
                  <a:srgbClr val="42424F"/>
                </a:solidFill>
              </a:rPr>
              <a:pPr/>
              <a:t>47</a:t>
            </a:fld>
            <a:endParaRPr kumimoji="0" lang="en-US" altLang="ja-JP">
              <a:solidFill>
                <a:srgbClr val="42424F"/>
              </a:solidFill>
            </a:endParaRPr>
          </a:p>
        </p:txBody>
      </p:sp>
      <p:sp>
        <p:nvSpPr>
          <p:cNvPr id="84995" name="Rectangle 48">
            <a:extLst>
              <a:ext uri="{FF2B5EF4-FFF2-40B4-BE49-F238E27FC236}">
                <a16:creationId xmlns:a16="http://schemas.microsoft.com/office/drawing/2014/main" id="{F81CE439-3219-42D3-A214-555A3C654801}"/>
              </a:ext>
            </a:extLst>
          </p:cNvPr>
          <p:cNvSpPr>
            <a:spLocks noChangeArrowheads="1"/>
          </p:cNvSpPr>
          <p:nvPr/>
        </p:nvSpPr>
        <p:spPr bwMode="auto">
          <a:xfrm>
            <a:off x="3059113" y="5445125"/>
            <a:ext cx="2016125"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graphicFrame>
        <p:nvGraphicFramePr>
          <p:cNvPr id="6" name="Group 49">
            <a:extLst>
              <a:ext uri="{FF2B5EF4-FFF2-40B4-BE49-F238E27FC236}">
                <a16:creationId xmlns:a16="http://schemas.microsoft.com/office/drawing/2014/main" id="{B9748767-4D19-48FA-9553-191584D67015}"/>
              </a:ext>
            </a:extLst>
          </p:cNvPr>
          <p:cNvGraphicFramePr>
            <a:graphicFrameLocks noGrp="1"/>
          </p:cNvGraphicFramePr>
          <p:nvPr/>
        </p:nvGraphicFramePr>
        <p:xfrm>
          <a:off x="173038" y="2784475"/>
          <a:ext cx="8720137" cy="2014538"/>
        </p:xfrm>
        <a:graphic>
          <a:graphicData uri="http://schemas.openxmlformats.org/drawingml/2006/table">
            <a:tbl>
              <a:tblPr/>
              <a:tblGrid>
                <a:gridCol w="1428750">
                  <a:extLst>
                    <a:ext uri="{9D8B030D-6E8A-4147-A177-3AD203B41FA5}">
                      <a16:colId xmlns:a16="http://schemas.microsoft.com/office/drawing/2014/main" val="20000"/>
                    </a:ext>
                  </a:extLst>
                </a:gridCol>
                <a:gridCol w="433387">
                  <a:extLst>
                    <a:ext uri="{9D8B030D-6E8A-4147-A177-3AD203B41FA5}">
                      <a16:colId xmlns:a16="http://schemas.microsoft.com/office/drawing/2014/main" val="20001"/>
                    </a:ext>
                  </a:extLst>
                </a:gridCol>
                <a:gridCol w="120808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1412">
                  <a:extLst>
                    <a:ext uri="{9D8B030D-6E8A-4147-A177-3AD203B41FA5}">
                      <a16:colId xmlns:a16="http://schemas.microsoft.com/office/drawing/2014/main" val="20004"/>
                    </a:ext>
                  </a:extLst>
                </a:gridCol>
                <a:gridCol w="1141413">
                  <a:extLst>
                    <a:ext uri="{9D8B030D-6E8A-4147-A177-3AD203B41FA5}">
                      <a16:colId xmlns:a16="http://schemas.microsoft.com/office/drawing/2014/main" val="20005"/>
                    </a:ext>
                  </a:extLst>
                </a:gridCol>
                <a:gridCol w="2224087">
                  <a:extLst>
                    <a:ext uri="{9D8B030D-6E8A-4147-A177-3AD203B41FA5}">
                      <a16:colId xmlns:a16="http://schemas.microsoft.com/office/drawing/2014/main" val="20006"/>
                    </a:ext>
                  </a:extLst>
                </a:gridCol>
              </a:tblGrid>
              <a:tr h="640299">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6" marB="45756"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9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00833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200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230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220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　小売業者間譲渡</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　譲受</a:t>
                      </a: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r>
                        <a:rPr kumimoji="1" lang="ja-JP" altLang="en-US" sz="1800" b="1" i="0" u="none" strike="noStrike" cap="none" normalizeH="0" baseline="0">
                          <a:ln>
                            <a:noFill/>
                          </a:ln>
                          <a:solidFill>
                            <a:schemeClr val="tx1"/>
                          </a:solidFill>
                          <a:effectLst/>
                          <a:latin typeface="ＭＳ Ｐゴシック" charset="-128"/>
                          <a:ea typeface="ＭＳ Ｐゴシック" charset="-128"/>
                        </a:rPr>
                        <a:t>，譲渡</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85024" name="Text Box 67">
            <a:extLst>
              <a:ext uri="{FF2B5EF4-FFF2-40B4-BE49-F238E27FC236}">
                <a16:creationId xmlns:a16="http://schemas.microsoft.com/office/drawing/2014/main" id="{8FC19C5A-B9A5-42B2-9960-E310A541968C}"/>
              </a:ext>
            </a:extLst>
          </p:cNvPr>
          <p:cNvSpPr txBox="1">
            <a:spLocks noChangeArrowheads="1"/>
          </p:cNvSpPr>
          <p:nvPr/>
        </p:nvSpPr>
        <p:spPr bwMode="auto">
          <a:xfrm>
            <a:off x="179388" y="836613"/>
            <a:ext cx="5264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dirty="0">
                <a:latin typeface="ＭＳ Ｐゴシック" panose="020B0600070205080204" pitchFamily="50" charset="-128"/>
                <a:ea typeface="ＭＳ Ｐゴシック" panose="020B0600070205080204" pitchFamily="50" charset="-128"/>
              </a:rPr>
              <a:t>麻薬小売業者間譲渡許可を得て，</a:t>
            </a:r>
          </a:p>
          <a:p>
            <a:pPr eaLnBrk="1" hangingPunct="1">
              <a:spcBef>
                <a:spcPct val="0"/>
              </a:spcBef>
              <a:buClrTx/>
              <a:buSzTx/>
              <a:buFontTx/>
              <a:buNone/>
            </a:pPr>
            <a:r>
              <a:rPr lang="en-US" altLang="ja-JP" sz="2400" b="1" dirty="0">
                <a:latin typeface="ＭＳ Ｐゴシック" panose="020B0600070205080204" pitchFamily="50" charset="-128"/>
                <a:ea typeface="ＭＳ Ｐゴシック" panose="020B0600070205080204" pitchFamily="50" charset="-128"/>
              </a:rPr>
              <a:t>50</a:t>
            </a:r>
            <a:r>
              <a:rPr lang="ja-JP" altLang="en-US" sz="2400" b="1" dirty="0">
                <a:latin typeface="ＭＳ Ｐゴシック" panose="020B0600070205080204" pitchFamily="50" charset="-128"/>
                <a:ea typeface="ＭＳ Ｐゴシック" panose="020B0600070205080204" pitchFamily="50" charset="-128"/>
              </a:rPr>
              <a:t>錠譲り受け，</a:t>
            </a:r>
            <a:r>
              <a:rPr lang="en-US" altLang="ja-JP" sz="2400" b="1" dirty="0">
                <a:latin typeface="ＭＳ Ｐゴシック" panose="020B0600070205080204" pitchFamily="50" charset="-128"/>
                <a:ea typeface="ＭＳ Ｐゴシック" panose="020B0600070205080204" pitchFamily="50" charset="-128"/>
              </a:rPr>
              <a:t>30</a:t>
            </a:r>
            <a:r>
              <a:rPr lang="ja-JP" altLang="en-US" sz="2400" b="1" dirty="0">
                <a:latin typeface="ＭＳ Ｐゴシック" panose="020B0600070205080204" pitchFamily="50" charset="-128"/>
                <a:ea typeface="ＭＳ Ｐゴシック" panose="020B0600070205080204" pitchFamily="50" charset="-128"/>
              </a:rPr>
              <a:t>錠譲り渡しをした場合</a:t>
            </a:r>
          </a:p>
        </p:txBody>
      </p:sp>
      <p:sp>
        <p:nvSpPr>
          <p:cNvPr id="85025" name="AutoShape 68">
            <a:extLst>
              <a:ext uri="{FF2B5EF4-FFF2-40B4-BE49-F238E27FC236}">
                <a16:creationId xmlns:a16="http://schemas.microsoft.com/office/drawing/2014/main" id="{37FF86EB-09D5-4363-8516-6B0BDDABD797}"/>
              </a:ext>
            </a:extLst>
          </p:cNvPr>
          <p:cNvSpPr>
            <a:spLocks noChangeArrowheads="1"/>
          </p:cNvSpPr>
          <p:nvPr/>
        </p:nvSpPr>
        <p:spPr bwMode="auto">
          <a:xfrm>
            <a:off x="3348038" y="4010025"/>
            <a:ext cx="863600" cy="574675"/>
          </a:xfrm>
          <a:prstGeom prst="roundRect">
            <a:avLst>
              <a:gd name="adj" fmla="val 16667"/>
            </a:avLst>
          </a:prstGeom>
          <a:noFill/>
          <a:ln w="76200">
            <a:solidFill>
              <a:srgbClr val="DBE3A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5026" name="AutoShape 69">
            <a:extLst>
              <a:ext uri="{FF2B5EF4-FFF2-40B4-BE49-F238E27FC236}">
                <a16:creationId xmlns:a16="http://schemas.microsoft.com/office/drawing/2014/main" id="{FBB7EA71-3A37-43F3-B8D9-B70AAAC449AE}"/>
              </a:ext>
            </a:extLst>
          </p:cNvPr>
          <p:cNvSpPr>
            <a:spLocks noChangeArrowheads="1"/>
          </p:cNvSpPr>
          <p:nvPr/>
        </p:nvSpPr>
        <p:spPr bwMode="auto">
          <a:xfrm>
            <a:off x="4532313" y="4010025"/>
            <a:ext cx="871537" cy="574675"/>
          </a:xfrm>
          <a:prstGeom prst="roundRect">
            <a:avLst>
              <a:gd name="adj" fmla="val 16667"/>
            </a:avLst>
          </a:prstGeom>
          <a:noFill/>
          <a:ln w="7620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5027" name="Line 72">
            <a:extLst>
              <a:ext uri="{FF2B5EF4-FFF2-40B4-BE49-F238E27FC236}">
                <a16:creationId xmlns:a16="http://schemas.microsoft.com/office/drawing/2014/main" id="{84C36465-C44E-49DA-90A8-38678C0EEAC5}"/>
              </a:ext>
            </a:extLst>
          </p:cNvPr>
          <p:cNvSpPr>
            <a:spLocks noChangeShapeType="1"/>
          </p:cNvSpPr>
          <p:nvPr/>
        </p:nvSpPr>
        <p:spPr bwMode="auto">
          <a:xfrm flipV="1">
            <a:off x="3868738" y="4587875"/>
            <a:ext cx="0" cy="552450"/>
          </a:xfrm>
          <a:prstGeom prst="line">
            <a:avLst/>
          </a:prstGeom>
          <a:noFill/>
          <a:ln w="76200">
            <a:solidFill>
              <a:srgbClr val="DBE3A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5028" name="Line 73">
            <a:extLst>
              <a:ext uri="{FF2B5EF4-FFF2-40B4-BE49-F238E27FC236}">
                <a16:creationId xmlns:a16="http://schemas.microsoft.com/office/drawing/2014/main" id="{BE29D240-05FC-4285-91FB-8C0F4671C936}"/>
              </a:ext>
            </a:extLst>
          </p:cNvPr>
          <p:cNvSpPr>
            <a:spLocks noChangeShapeType="1"/>
          </p:cNvSpPr>
          <p:nvPr/>
        </p:nvSpPr>
        <p:spPr bwMode="auto">
          <a:xfrm flipV="1">
            <a:off x="4932363" y="4581525"/>
            <a:ext cx="0" cy="504825"/>
          </a:xfrm>
          <a:prstGeom prst="line">
            <a:avLst/>
          </a:prstGeom>
          <a:noFill/>
          <a:ln w="76200">
            <a:solidFill>
              <a:srgbClr val="FFCC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5029" name="AutoShape 75">
            <a:extLst>
              <a:ext uri="{FF2B5EF4-FFF2-40B4-BE49-F238E27FC236}">
                <a16:creationId xmlns:a16="http://schemas.microsoft.com/office/drawing/2014/main" id="{3D272CBD-F082-460A-86D4-8A27ABB07950}"/>
              </a:ext>
            </a:extLst>
          </p:cNvPr>
          <p:cNvSpPr>
            <a:spLocks noChangeArrowheads="1"/>
          </p:cNvSpPr>
          <p:nvPr/>
        </p:nvSpPr>
        <p:spPr bwMode="auto">
          <a:xfrm>
            <a:off x="677863" y="5067300"/>
            <a:ext cx="3600450" cy="1368425"/>
          </a:xfrm>
          <a:prstGeom prst="roundRect">
            <a:avLst>
              <a:gd name="adj" fmla="val 16667"/>
            </a:avLst>
          </a:prstGeom>
          <a:solidFill>
            <a:srgbClr val="DBE3A1"/>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卸から譲り受けた数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＋小売業者間譲渡</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で譲り受けた数の合計</a:t>
            </a:r>
          </a:p>
        </p:txBody>
      </p:sp>
      <p:sp>
        <p:nvSpPr>
          <p:cNvPr id="85030" name="AutoShape 76">
            <a:extLst>
              <a:ext uri="{FF2B5EF4-FFF2-40B4-BE49-F238E27FC236}">
                <a16:creationId xmlns:a16="http://schemas.microsoft.com/office/drawing/2014/main" id="{EBE07328-E2FD-43E6-93CB-CB9AB38C7A91}"/>
              </a:ext>
            </a:extLst>
          </p:cNvPr>
          <p:cNvSpPr>
            <a:spLocks noChangeArrowheads="1"/>
          </p:cNvSpPr>
          <p:nvPr/>
        </p:nvSpPr>
        <p:spPr bwMode="auto">
          <a:xfrm>
            <a:off x="4608513" y="5011738"/>
            <a:ext cx="4248150" cy="1368425"/>
          </a:xfrm>
          <a:prstGeom prst="roundRect">
            <a:avLst>
              <a:gd name="adj" fmla="val 16667"/>
            </a:avLst>
          </a:prstGeom>
          <a:solidFill>
            <a:srgbClr val="FFCCCC"/>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患者への払出，廃棄，</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事故等の数＋小売業者間</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譲渡で譲り渡した数の合計</a:t>
            </a:r>
          </a:p>
        </p:txBody>
      </p:sp>
      <p:sp>
        <p:nvSpPr>
          <p:cNvPr id="85031" name="AutoShape 40">
            <a:extLst>
              <a:ext uri="{FF2B5EF4-FFF2-40B4-BE49-F238E27FC236}">
                <a16:creationId xmlns:a16="http://schemas.microsoft.com/office/drawing/2014/main" id="{60D342E8-E978-4922-8285-79EB87A11DE7}"/>
              </a:ext>
            </a:extLst>
          </p:cNvPr>
          <p:cNvSpPr>
            <a:spLocks noChangeArrowheads="1"/>
          </p:cNvSpPr>
          <p:nvPr/>
        </p:nvSpPr>
        <p:spPr bwMode="auto">
          <a:xfrm>
            <a:off x="6732588" y="3860800"/>
            <a:ext cx="2016125" cy="865188"/>
          </a:xfrm>
          <a:prstGeom prst="roundRect">
            <a:avLst>
              <a:gd name="adj" fmla="val 16667"/>
            </a:avLst>
          </a:prstGeom>
          <a:noFill/>
          <a:ln w="7620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endParaRPr lang="ja-JP" altLang="ja-JP" sz="3500" b="1">
              <a:latin typeface="ＭＳ Ｐゴシック" panose="020B0600070205080204" pitchFamily="50" charset="-128"/>
              <a:ea typeface="ＭＳ Ｐゴシック" panose="020B0600070205080204" pitchFamily="50" charset="-128"/>
            </a:endParaRPr>
          </a:p>
        </p:txBody>
      </p:sp>
      <p:sp>
        <p:nvSpPr>
          <p:cNvPr id="85032" name="AutoShape 40">
            <a:extLst>
              <a:ext uri="{FF2B5EF4-FFF2-40B4-BE49-F238E27FC236}">
                <a16:creationId xmlns:a16="http://schemas.microsoft.com/office/drawing/2014/main" id="{D2FCA7BB-B03B-4A81-B052-F86A85EF0C2A}"/>
              </a:ext>
            </a:extLst>
          </p:cNvPr>
          <p:cNvSpPr>
            <a:spLocks noChangeArrowheads="1"/>
          </p:cNvSpPr>
          <p:nvPr/>
        </p:nvSpPr>
        <p:spPr bwMode="auto">
          <a:xfrm>
            <a:off x="3132138" y="1700213"/>
            <a:ext cx="5905500" cy="936625"/>
          </a:xfrm>
          <a:prstGeom prst="roundRect">
            <a:avLst>
              <a:gd name="adj" fmla="val 16667"/>
            </a:avLst>
          </a:prstGeom>
          <a:solidFill>
            <a:srgbClr val="CCCCFF"/>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備考欄に小売業者間譲渡で譲り渡し，</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譲り受けた数の内数を記載</a:t>
            </a:r>
            <a:endParaRPr lang="ja-JP" altLang="ja-JP" sz="2800">
              <a:latin typeface="ＭＳ Ｐゴシック" panose="020B0600070205080204" pitchFamily="50" charset="-128"/>
              <a:ea typeface="ＭＳ Ｐゴシック" panose="020B0600070205080204" pitchFamily="50" charset="-128"/>
            </a:endParaRPr>
          </a:p>
        </p:txBody>
      </p:sp>
      <p:sp>
        <p:nvSpPr>
          <p:cNvPr id="85033" name="Line 79">
            <a:extLst>
              <a:ext uri="{FF2B5EF4-FFF2-40B4-BE49-F238E27FC236}">
                <a16:creationId xmlns:a16="http://schemas.microsoft.com/office/drawing/2014/main" id="{E46E1DB8-FF07-4417-9CAD-EB28B8CD7BC4}"/>
              </a:ext>
            </a:extLst>
          </p:cNvPr>
          <p:cNvSpPr>
            <a:spLocks noChangeShapeType="1"/>
          </p:cNvSpPr>
          <p:nvPr/>
        </p:nvSpPr>
        <p:spPr bwMode="auto">
          <a:xfrm>
            <a:off x="7596188" y="2636838"/>
            <a:ext cx="0" cy="1079500"/>
          </a:xfrm>
          <a:prstGeom prst="line">
            <a:avLst/>
          </a:prstGeom>
          <a:noFill/>
          <a:ln w="76200">
            <a:solidFill>
              <a:srgbClr val="CCCC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 name="正方形/長方形 16">
            <a:extLst>
              <a:ext uri="{FF2B5EF4-FFF2-40B4-BE49-F238E27FC236}">
                <a16:creationId xmlns:a16="http://schemas.microsoft.com/office/drawing/2014/main" id="{9C30DA83-5E46-4FE7-B1D1-B184DCF3CD86}"/>
              </a:ext>
            </a:extLst>
          </p:cNvPr>
          <p:cNvSpPr/>
          <p:nvPr/>
        </p:nvSpPr>
        <p:spPr>
          <a:xfrm>
            <a:off x="0" y="0"/>
            <a:ext cx="9144000" cy="8318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麻薬小売業者間で譲渡した場合の記載</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a:extLst>
              <a:ext uri="{FF2B5EF4-FFF2-40B4-BE49-F238E27FC236}">
                <a16:creationId xmlns:a16="http://schemas.microsoft.com/office/drawing/2014/main" id="{9BBD335B-853E-4B46-82ED-B9E6EAD25A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3B364BD-C788-434D-823B-DFD0CE3E7DA3}" type="slidenum">
              <a:rPr kumimoji="0" lang="en-US" altLang="ja-JP" smtClean="0">
                <a:solidFill>
                  <a:srgbClr val="42424F"/>
                </a:solidFill>
              </a:rPr>
              <a:pPr/>
              <a:t>48</a:t>
            </a:fld>
            <a:endParaRPr kumimoji="0" lang="en-US" altLang="ja-JP">
              <a:solidFill>
                <a:srgbClr val="42424F"/>
              </a:solidFill>
            </a:endParaRPr>
          </a:p>
        </p:txBody>
      </p:sp>
      <p:graphicFrame>
        <p:nvGraphicFramePr>
          <p:cNvPr id="5" name="Group 49">
            <a:extLst>
              <a:ext uri="{FF2B5EF4-FFF2-40B4-BE49-F238E27FC236}">
                <a16:creationId xmlns:a16="http://schemas.microsoft.com/office/drawing/2014/main" id="{DF9FE861-989F-49E7-928E-3E6C2640C154}"/>
              </a:ext>
            </a:extLst>
          </p:cNvPr>
          <p:cNvGraphicFramePr>
            <a:graphicFrameLocks noGrp="1"/>
          </p:cNvGraphicFramePr>
          <p:nvPr>
            <p:extLst>
              <p:ext uri="{D42A27DB-BD31-4B8C-83A1-F6EECF244321}">
                <p14:modId xmlns:p14="http://schemas.microsoft.com/office/powerpoint/2010/main" val="1292563630"/>
              </p:ext>
            </p:extLst>
          </p:nvPr>
        </p:nvGraphicFramePr>
        <p:xfrm>
          <a:off x="136525" y="869950"/>
          <a:ext cx="8872538" cy="4694239"/>
        </p:xfrm>
        <a:graphic>
          <a:graphicData uri="http://schemas.openxmlformats.org/drawingml/2006/table">
            <a:tbl>
              <a:tblPr/>
              <a:tblGrid>
                <a:gridCol w="1454150">
                  <a:extLst>
                    <a:ext uri="{9D8B030D-6E8A-4147-A177-3AD203B41FA5}">
                      <a16:colId xmlns:a16="http://schemas.microsoft.com/office/drawing/2014/main" val="20000"/>
                    </a:ext>
                  </a:extLst>
                </a:gridCol>
                <a:gridCol w="439738">
                  <a:extLst>
                    <a:ext uri="{9D8B030D-6E8A-4147-A177-3AD203B41FA5}">
                      <a16:colId xmlns:a16="http://schemas.microsoft.com/office/drawing/2014/main" val="20001"/>
                    </a:ext>
                  </a:extLst>
                </a:gridCol>
                <a:gridCol w="1230312">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1162050">
                  <a:extLst>
                    <a:ext uri="{9D8B030D-6E8A-4147-A177-3AD203B41FA5}">
                      <a16:colId xmlns:a16="http://schemas.microsoft.com/office/drawing/2014/main" val="20004"/>
                    </a:ext>
                  </a:extLst>
                </a:gridCol>
                <a:gridCol w="1160463">
                  <a:extLst>
                    <a:ext uri="{9D8B030D-6E8A-4147-A177-3AD203B41FA5}">
                      <a16:colId xmlns:a16="http://schemas.microsoft.com/office/drawing/2014/main" val="20005"/>
                    </a:ext>
                  </a:extLst>
                </a:gridCol>
                <a:gridCol w="2263775">
                  <a:extLst>
                    <a:ext uri="{9D8B030D-6E8A-4147-A177-3AD203B41FA5}">
                      <a16:colId xmlns:a16="http://schemas.microsoft.com/office/drawing/2014/main" val="20006"/>
                    </a:ext>
                  </a:extLst>
                </a:gridCol>
              </a:tblGrid>
              <a:tr h="640152">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品名</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単　　位</a:t>
                      </a:r>
                    </a:p>
                  </a:txBody>
                  <a:tcPr marT="45745" marB="45745"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10</a:t>
                      </a:r>
                      <a:r>
                        <a:rPr kumimoji="1" lang="ja-JP" altLang="en-US" sz="1800" b="0"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在庫数量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日までの</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9</a:t>
                      </a:r>
                      <a:r>
                        <a:rPr kumimoji="1" lang="ja-JP" altLang="en-US" sz="1800" b="0"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a:ln>
                            <a:noFill/>
                          </a:ln>
                          <a:solidFill>
                            <a:schemeClr val="tx1"/>
                          </a:solidFill>
                          <a:effectLst/>
                          <a:latin typeface="ＭＳ Ｐゴシック" charset="-128"/>
                          <a:ea typeface="ＭＳ Ｐゴシック" charset="-128"/>
                        </a:rPr>
                        <a:t>30</a:t>
                      </a:r>
                      <a:r>
                        <a:rPr kumimoji="1" lang="ja-JP" altLang="en-US" sz="1800" b="0"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在庫数量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備考</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受入数量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払出数量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47833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10mg</a:t>
                      </a:r>
                      <a:endParaRPr kumimoji="1" lang="ja-JP" altLang="en-US"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T</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200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250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230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220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小売業者間譲渡</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譲受</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50, </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譲渡</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30</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00" b="0" i="0" u="none" strike="noStrike" cap="none" normalizeH="0" baseline="0" dirty="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R5.6.1</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麻薬廃棄届により廃棄</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錠</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772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200" b="0" i="0" u="none" strike="noStrike" cap="none" normalizeH="0" baseline="0" dirty="0">
                          <a:ln>
                            <a:noFill/>
                          </a:ln>
                          <a:solidFill>
                            <a:schemeClr val="tx1"/>
                          </a:solidFill>
                          <a:effectLst/>
                          <a:latin typeface="ＭＳ Ｐゴシック" charset="-128"/>
                          <a:ea typeface="ＭＳ Ｐゴシック" charset="-128"/>
                        </a:rPr>
                        <a:t>（返却分）</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T</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772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オキシコンチン錠</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20mg</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T</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40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36</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14</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R4.11.1</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事故届）</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91448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フェントステープ</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8mg</a:t>
                      </a:r>
                      <a:endParaRPr kumimoji="1" lang="ja-JP" altLang="en-US"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枚</a:t>
                      </a:r>
                      <a:endParaRPr kumimoji="1" lang="en-US" altLang="ja-JP" sz="1800" b="0" i="0" u="none" strike="noStrike" cap="none" normalizeH="0" baseline="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7</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7</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0" i="0" u="none" strike="noStrike" cap="none" normalizeH="0" baseline="0" dirty="0">
                        <a:ln>
                          <a:noFill/>
                        </a:ln>
                        <a:solidFill>
                          <a:srgbClr val="FF0000"/>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86071" name="Rectangle 38">
            <a:extLst>
              <a:ext uri="{FF2B5EF4-FFF2-40B4-BE49-F238E27FC236}">
                <a16:creationId xmlns:a16="http://schemas.microsoft.com/office/drawing/2014/main" id="{3D48B599-EF8C-4BDF-9ECA-3C5F7B283A49}"/>
              </a:ext>
            </a:extLst>
          </p:cNvPr>
          <p:cNvSpPr>
            <a:spLocks noGrp="1"/>
          </p:cNvSpPr>
          <p:nvPr>
            <p:ph type="title" idx="4294967295"/>
          </p:nvPr>
        </p:nvSpPr>
        <p:spPr>
          <a:xfrm>
            <a:off x="68263" y="-34925"/>
            <a:ext cx="9007475" cy="857250"/>
          </a:xfrm>
        </p:spPr>
        <p:txBody>
          <a:bodyPr/>
          <a:lstStyle/>
          <a:p>
            <a:pPr algn="ctr" eaLnBrk="1" hangingPunct="1"/>
            <a:r>
              <a:rPr lang="ja-JP" altLang="en-US" sz="3600" b="1">
                <a:latin typeface="ＭＳ Ｐゴシック" panose="020B0600070205080204" pitchFamily="50" charset="-128"/>
              </a:rPr>
              <a:t>以上のことをまとめて記載する</a:t>
            </a:r>
          </a:p>
        </p:txBody>
      </p:sp>
      <p:sp>
        <p:nvSpPr>
          <p:cNvPr id="7" name="正方形/長方形 6">
            <a:extLst>
              <a:ext uri="{FF2B5EF4-FFF2-40B4-BE49-F238E27FC236}">
                <a16:creationId xmlns:a16="http://schemas.microsoft.com/office/drawing/2014/main" id="{A8BC6E18-49E5-4BBE-9F9A-4DCC59F03F2E}"/>
              </a:ext>
            </a:extLst>
          </p:cNvPr>
          <p:cNvSpPr/>
          <p:nvPr/>
        </p:nvSpPr>
        <p:spPr>
          <a:xfrm>
            <a:off x="5580063" y="836613"/>
            <a:ext cx="1152525" cy="4727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58A5AA76-34D1-4E72-9D5E-9A08E38074ED}"/>
              </a:ext>
            </a:extLst>
          </p:cNvPr>
          <p:cNvSpPr/>
          <p:nvPr/>
        </p:nvSpPr>
        <p:spPr>
          <a:xfrm>
            <a:off x="6851650" y="4833938"/>
            <a:ext cx="2089150" cy="5238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buClr>
                <a:schemeClr val="hlink"/>
              </a:buClr>
              <a:buSzPct val="75000"/>
              <a:defRPr/>
            </a:pPr>
            <a:r>
              <a:rPr lang="ja-JP" altLang="en-US" sz="1400" b="1" dirty="0">
                <a:solidFill>
                  <a:srgbClr val="FF0000"/>
                </a:solidFill>
                <a:latin typeface="ＭＳ Ｐゴシック" panose="020B0600070205080204" pitchFamily="50" charset="-128"/>
                <a:ea typeface="ＭＳ Ｐゴシック" panose="020B0600070205080204" pitchFamily="50" charset="-128"/>
              </a:rPr>
              <a:t>（</a:t>
            </a:r>
            <a:r>
              <a:rPr lang="en-US" altLang="ja-JP" sz="1400" b="1" dirty="0">
                <a:solidFill>
                  <a:srgbClr val="FF0000"/>
                </a:solidFill>
                <a:latin typeface="ＭＳ Ｐゴシック" panose="020B0600070205080204" pitchFamily="50" charset="-128"/>
                <a:ea typeface="ＭＳ Ｐゴシック" panose="020B0600070205080204" pitchFamily="50" charset="-128"/>
              </a:rPr>
              <a:t>1</a:t>
            </a:r>
            <a:r>
              <a:rPr lang="ja-JP" altLang="en-US" sz="1400" b="1" dirty="0">
                <a:solidFill>
                  <a:srgbClr val="FF0000"/>
                </a:solidFill>
                <a:latin typeface="ＭＳ Ｐゴシック" panose="020B0600070205080204" pitchFamily="50" charset="-128"/>
                <a:ea typeface="ＭＳ Ｐゴシック" panose="020B0600070205080204" pitchFamily="50" charset="-128"/>
              </a:rPr>
              <a:t>年間使用しなかった　麻薬の記載も忘れずに）</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 name="AutoShape 40">
            <a:extLst>
              <a:ext uri="{FF2B5EF4-FFF2-40B4-BE49-F238E27FC236}">
                <a16:creationId xmlns:a16="http://schemas.microsoft.com/office/drawing/2014/main" id="{A6D193D2-0C30-4133-BFED-CF929B7AB912}"/>
              </a:ext>
            </a:extLst>
          </p:cNvPr>
          <p:cNvSpPr>
            <a:spLocks noChangeArrowheads="1"/>
          </p:cNvSpPr>
          <p:nvPr/>
        </p:nvSpPr>
        <p:spPr bwMode="auto">
          <a:xfrm>
            <a:off x="611188" y="5770563"/>
            <a:ext cx="7285037" cy="936625"/>
          </a:xfrm>
          <a:prstGeom prst="roundRect">
            <a:avLst>
              <a:gd name="adj" fmla="val 16667"/>
            </a:avLst>
          </a:prstGeom>
          <a:solidFill>
            <a:srgbClr val="CCCCFF"/>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ＭＳ Ｐゴシック" panose="020B0600070205080204" pitchFamily="50" charset="-128"/>
                <a:ea typeface="ＭＳ Ｐゴシック" panose="020B0600070205080204" pitchFamily="50" charset="-128"/>
              </a:rPr>
              <a:t>必ず</a:t>
            </a:r>
            <a:r>
              <a:rPr lang="ja-JP" altLang="en-US" sz="2800" u="heavy" dirty="0">
                <a:solidFill>
                  <a:srgbClr val="FF0000"/>
                </a:solidFill>
                <a:uFill>
                  <a:solidFill>
                    <a:srgbClr val="FF0000"/>
                  </a:solidFill>
                </a:uFill>
                <a:latin typeface="ＭＳ Ｐゴシック" panose="020B0600070205080204" pitchFamily="50" charset="-128"/>
                <a:ea typeface="ＭＳ Ｐゴシック" panose="020B0600070205080204" pitchFamily="50" charset="-128"/>
              </a:rPr>
              <a:t>在庫確認を行い，帳簿と突合した上で</a:t>
            </a:r>
            <a:endParaRPr lang="en-US" altLang="ja-JP" sz="2800" u="heavy" dirty="0">
              <a:solidFill>
                <a:srgbClr val="FF0000"/>
              </a:solidFill>
              <a:uFill>
                <a:solidFill>
                  <a:srgbClr val="FF0000"/>
                </a:solidFill>
              </a:uFill>
              <a:latin typeface="ＭＳ Ｐゴシック" panose="020B0600070205080204" pitchFamily="50" charset="-128"/>
              <a:ea typeface="ＭＳ Ｐゴシック" panose="020B0600070205080204" pitchFamily="50" charset="-128"/>
            </a:endParaRPr>
          </a:p>
          <a:p>
            <a:pPr algn="ctr" eaLnBrk="1" hangingPunct="1">
              <a:spcBef>
                <a:spcPct val="0"/>
              </a:spcBef>
              <a:buFontTx/>
              <a:buNone/>
              <a:defRPr/>
            </a:pPr>
            <a:r>
              <a:rPr lang="ja-JP" altLang="en-US" sz="2800" dirty="0">
                <a:latin typeface="ＭＳ Ｐゴシック" panose="020B0600070205080204" pitchFamily="50" charset="-128"/>
                <a:ea typeface="ＭＳ Ｐゴシック" panose="020B0600070205080204" pitchFamily="50" charset="-128"/>
              </a:rPr>
              <a:t>年間届を作成してください。</a:t>
            </a:r>
            <a:endParaRPr lang="ja-JP"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3">
            <a:extLst>
              <a:ext uri="{FF2B5EF4-FFF2-40B4-BE49-F238E27FC236}">
                <a16:creationId xmlns:a16="http://schemas.microsoft.com/office/drawing/2014/main" id="{2E66CFEA-C291-4291-81A5-84B319BD57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4FA1A1E-4B78-4D54-92E5-66DB58AB5750}" type="slidenum">
              <a:rPr kumimoji="0" lang="en-US" altLang="ja-JP" smtClean="0">
                <a:solidFill>
                  <a:srgbClr val="42424F"/>
                </a:solidFill>
              </a:rPr>
              <a:pPr/>
              <a:t>49</a:t>
            </a:fld>
            <a:endParaRPr kumimoji="0" lang="en-US" altLang="ja-JP">
              <a:solidFill>
                <a:srgbClr val="42424F"/>
              </a:solidFill>
            </a:endParaRPr>
          </a:p>
        </p:txBody>
      </p:sp>
      <p:sp>
        <p:nvSpPr>
          <p:cNvPr id="5" name="タイトル 1">
            <a:extLst>
              <a:ext uri="{FF2B5EF4-FFF2-40B4-BE49-F238E27FC236}">
                <a16:creationId xmlns:a16="http://schemas.microsoft.com/office/drawing/2014/main" id="{345EB56F-068D-4716-9674-42EFCFD1A30D}"/>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麻薬免許の継続申請について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11207B-C2CF-4163-A549-1F422A433AFF}"/>
              </a:ext>
            </a:extLst>
          </p:cNvPr>
          <p:cNvSpPr>
            <a:spLocks noGrp="1" noChangeArrowheads="1"/>
          </p:cNvSpPr>
          <p:nvPr>
            <p:ph type="title"/>
          </p:nvPr>
        </p:nvSpPr>
        <p:spPr>
          <a:xfrm>
            <a:off x="144463" y="69850"/>
            <a:ext cx="87122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麻薬の保管・管理～麻薬金庫～</a:t>
            </a:r>
          </a:p>
        </p:txBody>
      </p:sp>
      <p:pic>
        <p:nvPicPr>
          <p:cNvPr id="15363" name="Picture 11" descr="mono33418707-100204-02">
            <a:extLst>
              <a:ext uri="{FF2B5EF4-FFF2-40B4-BE49-F238E27FC236}">
                <a16:creationId xmlns:a16="http://schemas.microsoft.com/office/drawing/2014/main" id="{787B94DC-3911-4ACE-BB7A-E5575086D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33600"/>
            <a:ext cx="29511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a:extLst>
              <a:ext uri="{FF2B5EF4-FFF2-40B4-BE49-F238E27FC236}">
                <a16:creationId xmlns:a16="http://schemas.microsoft.com/office/drawing/2014/main" id="{7E1C8F51-CA9C-444C-B502-0576C4F29243}"/>
              </a:ext>
            </a:extLst>
          </p:cNvPr>
          <p:cNvSpPr txBox="1">
            <a:spLocks noChangeArrowheads="1"/>
          </p:cNvSpPr>
          <p:nvPr/>
        </p:nvSpPr>
        <p:spPr bwMode="auto">
          <a:xfrm>
            <a:off x="864394" y="5547314"/>
            <a:ext cx="7272338" cy="830263"/>
          </a:xfrm>
          <a:prstGeom prst="rect">
            <a:avLst/>
          </a:prstGeom>
          <a:noFill/>
          <a:ln w="9525">
            <a:noFill/>
            <a:miter lim="800000"/>
            <a:headEnd/>
            <a:tailEnd/>
          </a:ln>
        </p:spPr>
        <p:txBody>
          <a:bodyPr>
            <a:spAutoFit/>
          </a:bodyPr>
          <a:lstStyle/>
          <a:p>
            <a:pPr eaLnBrk="1" hangingPunct="1">
              <a:spcBef>
                <a:spcPct val="50000"/>
              </a:spcBef>
              <a:defRPr/>
            </a:pPr>
            <a:r>
              <a:rPr lang="ja-JP" altLang="en-US" sz="2400" dirty="0">
                <a:solidFill>
                  <a:srgbClr val="FF0000"/>
                </a:solidFill>
                <a:latin typeface="+mj-ea"/>
                <a:ea typeface="+mj-ea"/>
              </a:rPr>
              <a:t>手提げ金庫，スチール製のロッカー，事務机の引き出し等は麻薬の保管庫とはなりません。</a:t>
            </a:r>
          </a:p>
        </p:txBody>
      </p:sp>
      <p:sp>
        <p:nvSpPr>
          <p:cNvPr id="10250" name="Rectangle 11">
            <a:extLst>
              <a:ext uri="{FF2B5EF4-FFF2-40B4-BE49-F238E27FC236}">
                <a16:creationId xmlns:a16="http://schemas.microsoft.com/office/drawing/2014/main" id="{04CB10F0-E182-495A-94F7-A095D21270F4}"/>
              </a:ext>
            </a:extLst>
          </p:cNvPr>
          <p:cNvSpPr>
            <a:spLocks noChangeArrowheads="1"/>
          </p:cNvSpPr>
          <p:nvPr/>
        </p:nvSpPr>
        <p:spPr bwMode="auto">
          <a:xfrm>
            <a:off x="756444" y="5500289"/>
            <a:ext cx="7488238" cy="1008063"/>
          </a:xfrm>
          <a:prstGeom prst="rect">
            <a:avLst/>
          </a:prstGeom>
          <a:solidFill>
            <a:schemeClr val="accent1">
              <a:alpha val="0"/>
            </a:schemeClr>
          </a:solidFill>
          <a:ln w="38100">
            <a:solidFill>
              <a:srgbClr val="FF0000"/>
            </a:solidFill>
            <a:miter lim="800000"/>
            <a:headEnd/>
            <a:tailEnd/>
          </a:ln>
        </p:spPr>
        <p:txBody>
          <a:bodyPr wrap="none" anchor="ctr"/>
          <a:lstStyle/>
          <a:p>
            <a:pPr eaLnBrk="1" hangingPunct="1">
              <a:defRPr/>
            </a:pPr>
            <a:endParaRPr lang="ja-JP" altLang="en-US">
              <a:latin typeface="+mj-ea"/>
              <a:ea typeface="+mj-ea"/>
            </a:endParaRPr>
          </a:p>
        </p:txBody>
      </p:sp>
      <p:sp>
        <p:nvSpPr>
          <p:cNvPr id="15377" name="スライド番号プレースホルダ 11">
            <a:extLst>
              <a:ext uri="{FF2B5EF4-FFF2-40B4-BE49-F238E27FC236}">
                <a16:creationId xmlns:a16="http://schemas.microsoft.com/office/drawing/2014/main" id="{12B51A03-3E8E-4EBB-95C8-C4EB7416E0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5ECFC2E-4B26-44D0-A20D-635E7C4A382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3" name="吹き出し: 角を丸めた四角形 2">
            <a:extLst>
              <a:ext uri="{FF2B5EF4-FFF2-40B4-BE49-F238E27FC236}">
                <a16:creationId xmlns:a16="http://schemas.microsoft.com/office/drawing/2014/main" id="{3506DFF3-B684-4854-8D5B-6C4527C60DAA}"/>
              </a:ext>
            </a:extLst>
          </p:cNvPr>
          <p:cNvSpPr/>
          <p:nvPr/>
        </p:nvSpPr>
        <p:spPr>
          <a:xfrm>
            <a:off x="185720" y="1672828"/>
            <a:ext cx="2730517" cy="1079500"/>
          </a:xfrm>
          <a:prstGeom prst="wedgeRoundRectCallout">
            <a:avLst>
              <a:gd name="adj1" fmla="val 74820"/>
              <a:gd name="adj2" fmla="val 45711"/>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mj-ea"/>
                <a:ea typeface="+mj-ea"/>
              </a:rPr>
              <a:t>麻薬業務所内に設置</a:t>
            </a:r>
          </a:p>
        </p:txBody>
      </p:sp>
      <p:sp>
        <p:nvSpPr>
          <p:cNvPr id="14" name="吹き出し: 角を丸めた四角形 13">
            <a:extLst>
              <a:ext uri="{FF2B5EF4-FFF2-40B4-BE49-F238E27FC236}">
                <a16:creationId xmlns:a16="http://schemas.microsoft.com/office/drawing/2014/main" id="{613C181B-AC54-4F4D-AC87-6E87FA78691D}"/>
              </a:ext>
            </a:extLst>
          </p:cNvPr>
          <p:cNvSpPr/>
          <p:nvPr/>
        </p:nvSpPr>
        <p:spPr>
          <a:xfrm>
            <a:off x="251520" y="3980409"/>
            <a:ext cx="2664718" cy="1079500"/>
          </a:xfrm>
          <a:prstGeom prst="wedgeRoundRectCallout">
            <a:avLst>
              <a:gd name="adj1" fmla="val 74219"/>
              <a:gd name="adj2" fmla="val -70283"/>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eaLnBrk="1" hangingPunct="1">
              <a:defRPr/>
            </a:pPr>
            <a:r>
              <a:rPr lang="ja-JP" altLang="en-US" sz="2400" dirty="0">
                <a:latin typeface="+mj-ea"/>
                <a:ea typeface="+mj-ea"/>
              </a:rPr>
              <a:t>施錠は２箇所以上が望ましい</a:t>
            </a:r>
          </a:p>
        </p:txBody>
      </p:sp>
      <p:sp>
        <p:nvSpPr>
          <p:cNvPr id="15" name="吹き出し: 角を丸めた四角形 14">
            <a:extLst>
              <a:ext uri="{FF2B5EF4-FFF2-40B4-BE49-F238E27FC236}">
                <a16:creationId xmlns:a16="http://schemas.microsoft.com/office/drawing/2014/main" id="{748F5281-A8B8-4597-9555-DC9B8C529801}"/>
              </a:ext>
            </a:extLst>
          </p:cNvPr>
          <p:cNvSpPr/>
          <p:nvPr/>
        </p:nvSpPr>
        <p:spPr>
          <a:xfrm>
            <a:off x="5796136" y="1672828"/>
            <a:ext cx="3240285" cy="1753641"/>
          </a:xfrm>
          <a:prstGeom prst="wedgeRoundRectCallout">
            <a:avLst>
              <a:gd name="adj1" fmla="val -69168"/>
              <a:gd name="adj2" fmla="val 18501"/>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eaLnBrk="1" hangingPunct="1">
              <a:defRPr/>
            </a:pPr>
            <a:r>
              <a:rPr lang="ja-JP" altLang="en-US" sz="2400" dirty="0">
                <a:solidFill>
                  <a:srgbClr val="000000"/>
                </a:solidFill>
                <a:latin typeface="+mj-ea"/>
                <a:ea typeface="+mj-ea"/>
              </a:rPr>
              <a:t>麻薬専用</a:t>
            </a:r>
            <a:endParaRPr lang="en-US" altLang="ja-JP" sz="2400" dirty="0">
              <a:solidFill>
                <a:srgbClr val="000000"/>
              </a:solidFill>
              <a:latin typeface="+mj-ea"/>
              <a:ea typeface="+mj-ea"/>
            </a:endParaRPr>
          </a:p>
          <a:p>
            <a:pPr algn="ctr" eaLnBrk="1" hangingPunct="1">
              <a:defRPr/>
            </a:pPr>
            <a:r>
              <a:rPr lang="ja-JP" altLang="en-US" sz="2400" dirty="0">
                <a:solidFill>
                  <a:srgbClr val="000000"/>
                </a:solidFill>
                <a:latin typeface="+mj-ea"/>
                <a:ea typeface="+mj-ea"/>
              </a:rPr>
              <a:t>（麻薬，覚醒剤以外の医薬品を保管してはならない）</a:t>
            </a:r>
            <a:endParaRPr lang="ja-JP" altLang="en-US" sz="2400" b="1" dirty="0">
              <a:latin typeface="+mj-ea"/>
              <a:ea typeface="+mj-ea"/>
            </a:endParaRPr>
          </a:p>
        </p:txBody>
      </p:sp>
      <p:sp>
        <p:nvSpPr>
          <p:cNvPr id="16" name="吹き出し: 角を丸めた四角形 15">
            <a:extLst>
              <a:ext uri="{FF2B5EF4-FFF2-40B4-BE49-F238E27FC236}">
                <a16:creationId xmlns:a16="http://schemas.microsoft.com/office/drawing/2014/main" id="{A97DC775-5D51-4C19-8D28-48D1E05E485F}"/>
              </a:ext>
            </a:extLst>
          </p:cNvPr>
          <p:cNvSpPr/>
          <p:nvPr/>
        </p:nvSpPr>
        <p:spPr>
          <a:xfrm>
            <a:off x="5796135" y="3984036"/>
            <a:ext cx="3240285" cy="1079500"/>
          </a:xfrm>
          <a:prstGeom prst="wedgeRoundRectCallout">
            <a:avLst>
              <a:gd name="adj1" fmla="val -77571"/>
              <a:gd name="adj2" fmla="val -48916"/>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eaLnBrk="1" hangingPunct="1">
              <a:defRPr/>
            </a:pPr>
            <a:r>
              <a:rPr lang="ja-JP" altLang="en-US" sz="2400" dirty="0">
                <a:latin typeface="+mj-ea"/>
                <a:ea typeface="+mj-ea"/>
              </a:rPr>
              <a:t>重量金庫</a:t>
            </a:r>
            <a:endParaRPr lang="en-US" altLang="ja-JP" sz="2400" dirty="0">
              <a:latin typeface="+mj-ea"/>
              <a:ea typeface="+mj-ea"/>
            </a:endParaRPr>
          </a:p>
          <a:p>
            <a:pPr algn="ctr" eaLnBrk="1" hangingPunct="1">
              <a:defRPr/>
            </a:pPr>
            <a:r>
              <a:rPr lang="ja-JP" altLang="en-US" sz="2400" dirty="0">
                <a:latin typeface="+mj-ea"/>
                <a:ea typeface="+mj-ea"/>
              </a:rPr>
              <a:t>又は固定</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3">
            <a:extLst>
              <a:ext uri="{FF2B5EF4-FFF2-40B4-BE49-F238E27FC236}">
                <a16:creationId xmlns:a16="http://schemas.microsoft.com/office/drawing/2014/main" id="{9412B2B4-7FE4-4CCC-83B6-B2A94FC058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45CA6B3-9164-4C86-9616-9185BC10E77F}" type="slidenum">
              <a:rPr kumimoji="0" lang="en-US" altLang="ja-JP" smtClean="0">
                <a:solidFill>
                  <a:srgbClr val="42424F"/>
                </a:solidFill>
              </a:rPr>
              <a:pPr/>
              <a:t>50</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39333FA1-E492-4836-94BA-835276EF1C76}"/>
              </a:ext>
            </a:extLst>
          </p:cNvPr>
          <p:cNvSpPr/>
          <p:nvPr/>
        </p:nvSpPr>
        <p:spPr>
          <a:xfrm>
            <a:off x="2284413" y="2852738"/>
            <a:ext cx="1350962" cy="1511300"/>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6" name="Rectangle 3">
            <a:extLst>
              <a:ext uri="{FF2B5EF4-FFF2-40B4-BE49-F238E27FC236}">
                <a16:creationId xmlns:a16="http://schemas.microsoft.com/office/drawing/2014/main" id="{16536F7E-DFFB-4286-9028-33017A7ACEBF}"/>
              </a:ext>
            </a:extLst>
          </p:cNvPr>
          <p:cNvSpPr txBox="1">
            <a:spLocks noChangeArrowheads="1"/>
          </p:cNvSpPr>
          <p:nvPr/>
        </p:nvSpPr>
        <p:spPr bwMode="auto">
          <a:xfrm>
            <a:off x="1526141" y="2958128"/>
            <a:ext cx="6408737" cy="1150937"/>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eaLnBrk="1" hangingPunct="1">
              <a:lnSpc>
                <a:spcPct val="90000"/>
              </a:lnSpc>
              <a:buFont typeface="Wingdings" pitchFamily="2" charset="2"/>
              <a:buNone/>
              <a:defRPr/>
            </a:pPr>
            <a:r>
              <a:rPr lang="ja-JP" altLang="en-US" sz="5100" kern="0" dirty="0">
                <a:latin typeface="ＭＳ Ｐゴシック" panose="020B0600070205080204" pitchFamily="50" charset="-128"/>
                <a:ea typeface="ＭＳ Ｐゴシック" panose="020B0600070205080204" pitchFamily="50" charset="-128"/>
              </a:rPr>
              <a:t>第  </a:t>
            </a:r>
            <a:r>
              <a:rPr lang="en-US" altLang="ja-JP" sz="5100" kern="0" dirty="0">
                <a:latin typeface="ＭＳ Ｐゴシック" panose="020B0600070205080204" pitchFamily="50" charset="-128"/>
                <a:ea typeface="ＭＳ Ｐゴシック" panose="020B0600070205080204" pitchFamily="50" charset="-128"/>
              </a:rPr>
              <a:t>04</a:t>
            </a:r>
            <a:r>
              <a:rPr lang="ja-JP" altLang="en-US" sz="7700" kern="0" dirty="0">
                <a:latin typeface="ＭＳ Ｐゴシック" panose="020B0600070205080204" pitchFamily="50" charset="-128"/>
                <a:ea typeface="ＭＳ Ｐゴシック" panose="020B0600070205080204" pitchFamily="50" charset="-128"/>
              </a:rPr>
              <a:t> </a:t>
            </a:r>
            <a:r>
              <a:rPr lang="ja-JP" altLang="en-US" sz="5100" kern="0" dirty="0">
                <a:latin typeface="ＭＳ Ｐゴシック" panose="020B0600070205080204" pitchFamily="50" charset="-128"/>
                <a:ea typeface="ＭＳ Ｐゴシック" panose="020B0600070205080204" pitchFamily="50" charset="-128"/>
              </a:rPr>
              <a:t>△□□□号</a:t>
            </a:r>
          </a:p>
        </p:txBody>
      </p:sp>
      <p:cxnSp>
        <p:nvCxnSpPr>
          <p:cNvPr id="7" name="直線矢印コネクタ 6">
            <a:extLst>
              <a:ext uri="{FF2B5EF4-FFF2-40B4-BE49-F238E27FC236}">
                <a16:creationId xmlns:a16="http://schemas.microsoft.com/office/drawing/2014/main" id="{26CBA9AF-6B19-49F1-B4AF-B950BBB4A0E8}"/>
              </a:ext>
            </a:extLst>
          </p:cNvPr>
          <p:cNvCxnSpPr/>
          <p:nvPr/>
        </p:nvCxnSpPr>
        <p:spPr>
          <a:xfrm>
            <a:off x="2987675" y="4430713"/>
            <a:ext cx="0" cy="6492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角丸四角形 7">
            <a:extLst>
              <a:ext uri="{FF2B5EF4-FFF2-40B4-BE49-F238E27FC236}">
                <a16:creationId xmlns:a16="http://schemas.microsoft.com/office/drawing/2014/main" id="{9F63D5FC-9452-44E9-A8B5-A4D77CD320C0}"/>
              </a:ext>
            </a:extLst>
          </p:cNvPr>
          <p:cNvSpPr/>
          <p:nvPr/>
        </p:nvSpPr>
        <p:spPr>
          <a:xfrm>
            <a:off x="886353" y="5083533"/>
            <a:ext cx="5786969" cy="1079500"/>
          </a:xfrm>
          <a:prstGeom prst="roundRect">
            <a:avLst/>
          </a:prstGeom>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  免許番号が</a:t>
            </a:r>
            <a:r>
              <a:rPr lang="ja-JP" altLang="en-US" sz="3600" u="sng" dirty="0">
                <a:solidFill>
                  <a:srgbClr val="FF0000"/>
                </a:solidFill>
                <a:latin typeface="ＭＳ Ｐゴシック" panose="020B0600070205080204" pitchFamily="50" charset="-128"/>
                <a:ea typeface="ＭＳ Ｐゴシック" panose="020B0600070205080204" pitchFamily="50" charset="-128"/>
              </a:rPr>
              <a:t>「</a:t>
            </a:r>
            <a:r>
              <a:rPr lang="en-US" altLang="ja-JP" sz="3600" u="sng" dirty="0">
                <a:solidFill>
                  <a:srgbClr val="FF0000"/>
                </a:solidFill>
                <a:latin typeface="ＭＳ Ｐゴシック" panose="020B0600070205080204" pitchFamily="50" charset="-128"/>
                <a:ea typeface="ＭＳ Ｐゴシック" panose="020B0600070205080204" pitchFamily="50" charset="-128"/>
              </a:rPr>
              <a:t>04</a:t>
            </a:r>
            <a:r>
              <a:rPr lang="ja-JP" altLang="en-US" sz="3600" u="sng"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solidFill>
                  <a:schemeClr val="tx1"/>
                </a:solidFill>
                <a:latin typeface="ＭＳ Ｐゴシック" panose="020B0600070205080204" pitchFamily="50" charset="-128"/>
                <a:ea typeface="ＭＳ Ｐゴシック" panose="020B0600070205080204" pitchFamily="50" charset="-128"/>
              </a:rPr>
              <a:t>で</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始まる麻薬取扱者が対象</a:t>
            </a:r>
          </a:p>
        </p:txBody>
      </p:sp>
      <p:sp>
        <p:nvSpPr>
          <p:cNvPr id="9" name="角丸四角形 8">
            <a:extLst>
              <a:ext uri="{FF2B5EF4-FFF2-40B4-BE49-F238E27FC236}">
                <a16:creationId xmlns:a16="http://schemas.microsoft.com/office/drawing/2014/main" id="{0EA63AD6-2A29-4DF9-A601-9F8C4FF580FC}"/>
              </a:ext>
            </a:extLst>
          </p:cNvPr>
          <p:cNvSpPr/>
          <p:nvPr/>
        </p:nvSpPr>
        <p:spPr>
          <a:xfrm>
            <a:off x="611187" y="1483928"/>
            <a:ext cx="2592388" cy="1079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継続対象者</a:t>
            </a:r>
          </a:p>
        </p:txBody>
      </p:sp>
      <p:sp>
        <p:nvSpPr>
          <p:cNvPr id="10" name="角丸四角形 9">
            <a:extLst>
              <a:ext uri="{FF2B5EF4-FFF2-40B4-BE49-F238E27FC236}">
                <a16:creationId xmlns:a16="http://schemas.microsoft.com/office/drawing/2014/main" id="{3E080CB2-4C2C-4B9E-9BA8-2B659A8544D3}"/>
              </a:ext>
            </a:extLst>
          </p:cNvPr>
          <p:cNvSpPr/>
          <p:nvPr/>
        </p:nvSpPr>
        <p:spPr>
          <a:xfrm>
            <a:off x="3629025" y="898540"/>
            <a:ext cx="5057775" cy="197728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有効期間が</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200" u="sng" dirty="0">
                <a:solidFill>
                  <a:srgbClr val="FF0000"/>
                </a:solidFill>
                <a:latin typeface="ＭＳ Ｐゴシック" panose="020B0600070205080204" pitchFamily="50" charset="-128"/>
                <a:ea typeface="ＭＳ Ｐゴシック" panose="020B0600070205080204" pitchFamily="50" charset="-128"/>
              </a:rPr>
              <a:t>令和６年</a:t>
            </a:r>
            <a:r>
              <a:rPr lang="en-US" altLang="ja-JP" sz="3200" u="sng" dirty="0">
                <a:solidFill>
                  <a:srgbClr val="FF0000"/>
                </a:solidFill>
                <a:latin typeface="ＭＳ Ｐゴシック" panose="020B0600070205080204" pitchFamily="50" charset="-128"/>
                <a:ea typeface="ＭＳ Ｐゴシック" panose="020B0600070205080204" pitchFamily="50" charset="-128"/>
              </a:rPr>
              <a:t>12</a:t>
            </a:r>
            <a:r>
              <a:rPr lang="ja-JP" altLang="en-US" sz="3200" u="sng" dirty="0">
                <a:solidFill>
                  <a:srgbClr val="FF0000"/>
                </a:solidFill>
                <a:latin typeface="ＭＳ Ｐゴシック" panose="020B0600070205080204" pitchFamily="50" charset="-128"/>
                <a:ea typeface="ＭＳ Ｐゴシック" panose="020B0600070205080204" pitchFamily="50" charset="-128"/>
              </a:rPr>
              <a:t>月</a:t>
            </a:r>
            <a:r>
              <a:rPr lang="en-US" altLang="ja-JP" sz="3200" u="sng" dirty="0">
                <a:solidFill>
                  <a:srgbClr val="FF0000"/>
                </a:solidFill>
                <a:latin typeface="ＭＳ Ｐゴシック" panose="020B0600070205080204" pitchFamily="50" charset="-128"/>
                <a:ea typeface="ＭＳ Ｐゴシック" panose="020B0600070205080204" pitchFamily="50" charset="-128"/>
              </a:rPr>
              <a:t>31</a:t>
            </a:r>
            <a:r>
              <a:rPr lang="ja-JP" altLang="en-US" sz="3200" u="sng" dirty="0">
                <a:solidFill>
                  <a:srgbClr val="FF0000"/>
                </a:solidFill>
                <a:latin typeface="ＭＳ Ｐゴシック" panose="020B0600070205080204" pitchFamily="50" charset="-128"/>
                <a:ea typeface="ＭＳ Ｐゴシック" panose="020B0600070205080204" pitchFamily="50" charset="-128"/>
              </a:rPr>
              <a:t>日まで</a:t>
            </a:r>
            <a:endParaRPr lang="en-US" altLang="ja-JP" sz="3200" u="sng" dirty="0">
              <a:solidFill>
                <a:srgbClr val="FF0000"/>
              </a:solidFill>
              <a:latin typeface="ＭＳ Ｐゴシック" panose="020B0600070205080204" pitchFamily="50" charset="-128"/>
              <a:ea typeface="ＭＳ Ｐゴシック" panose="020B0600070205080204" pitchFamily="50" charset="-128"/>
            </a:endParaRPr>
          </a:p>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の免許所有者</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 name="直線矢印コネクタ 10">
            <a:extLst>
              <a:ext uri="{FF2B5EF4-FFF2-40B4-BE49-F238E27FC236}">
                <a16:creationId xmlns:a16="http://schemas.microsoft.com/office/drawing/2014/main" id="{51D94BEB-C688-4EBD-BFE8-363ABD518FF6}"/>
              </a:ext>
            </a:extLst>
          </p:cNvPr>
          <p:cNvCxnSpPr/>
          <p:nvPr/>
        </p:nvCxnSpPr>
        <p:spPr>
          <a:xfrm>
            <a:off x="3003550" y="2023678"/>
            <a:ext cx="48736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B84F9096-27BE-4660-A56D-682F4DB15665}"/>
              </a:ext>
            </a:extLst>
          </p:cNvPr>
          <p:cNvSpPr/>
          <p:nvPr/>
        </p:nvSpPr>
        <p:spPr>
          <a:xfrm>
            <a:off x="0" y="0"/>
            <a:ext cx="9144000" cy="71084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免許継続申請対象者の番号</a:t>
            </a:r>
          </a:p>
        </p:txBody>
      </p:sp>
      <p:sp>
        <p:nvSpPr>
          <p:cNvPr id="88078" name="テキスト ボックス 1">
            <a:extLst>
              <a:ext uri="{FF2B5EF4-FFF2-40B4-BE49-F238E27FC236}">
                <a16:creationId xmlns:a16="http://schemas.microsoft.com/office/drawing/2014/main" id="{C05257B2-A8B3-4C14-8B88-8C5B024A4A98}"/>
              </a:ext>
            </a:extLst>
          </p:cNvPr>
          <p:cNvSpPr txBox="1">
            <a:spLocks noChangeArrowheads="1"/>
          </p:cNvSpPr>
          <p:nvPr/>
        </p:nvSpPr>
        <p:spPr bwMode="auto">
          <a:xfrm>
            <a:off x="3148013" y="4468813"/>
            <a:ext cx="4060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dirty="0">
                <a:latin typeface="ＭＳ Ｐゴシック" panose="020B0600070205080204" pitchFamily="50" charset="-128"/>
                <a:ea typeface="ＭＳ Ｐゴシック" panose="020B0600070205080204" pitchFamily="50" charset="-128"/>
              </a:rPr>
              <a:t>※ </a:t>
            </a:r>
            <a:r>
              <a:rPr lang="ja-JP" altLang="en-US" sz="1800" dirty="0">
                <a:latin typeface="ＭＳ Ｐゴシック" panose="020B0600070205080204" pitchFamily="50" charset="-128"/>
                <a:ea typeface="ＭＳ Ｐゴシック" panose="020B0600070205080204" pitchFamily="50" charset="-128"/>
              </a:rPr>
              <a:t>有効期間の開始日が令和４年のもの</a:t>
            </a:r>
          </a:p>
        </p:txBody>
      </p:sp>
      <p:sp>
        <p:nvSpPr>
          <p:cNvPr id="88079" name="正方形/長方形 1">
            <a:extLst>
              <a:ext uri="{FF2B5EF4-FFF2-40B4-BE49-F238E27FC236}">
                <a16:creationId xmlns:a16="http://schemas.microsoft.com/office/drawing/2014/main" id="{9C3ECD40-CEE5-481F-A413-FD9D3B4A010E}"/>
              </a:ext>
            </a:extLst>
          </p:cNvPr>
          <p:cNvSpPr>
            <a:spLocks noChangeArrowheads="1"/>
          </p:cNvSpPr>
          <p:nvPr/>
        </p:nvSpPr>
        <p:spPr bwMode="auto">
          <a:xfrm>
            <a:off x="1684096" y="6204037"/>
            <a:ext cx="609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b="1" dirty="0"/>
              <a:t>手続き漏れがないようにお願いします。</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51</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981075"/>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①麻薬取扱者免許申請書（管理者・施用者・研究者）</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468313" y="3068638"/>
            <a:ext cx="3095625"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②申請者の診断書</a:t>
            </a:r>
          </a:p>
        </p:txBody>
      </p:sp>
      <p:sp>
        <p:nvSpPr>
          <p:cNvPr id="17" name="AutoShape 8">
            <a:extLst>
              <a:ext uri="{FF2B5EF4-FFF2-40B4-BE49-F238E27FC236}">
                <a16:creationId xmlns:a16="http://schemas.microsoft.com/office/drawing/2014/main" id="{5FDED12A-C46E-40CD-8C21-3DFE53027C05}"/>
              </a:ext>
            </a:extLst>
          </p:cNvPr>
          <p:cNvSpPr>
            <a:spLocks noChangeArrowheads="1"/>
          </p:cNvSpPr>
          <p:nvPr/>
        </p:nvSpPr>
        <p:spPr bwMode="auto">
          <a:xfrm>
            <a:off x="468313" y="4048125"/>
            <a:ext cx="5975350"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③申請手数料（県収入</a:t>
            </a:r>
            <a:r>
              <a:rPr lang="ja-JP" altLang="en-US" sz="2800" b="1" u="sng" dirty="0">
                <a:solidFill>
                  <a:schemeClr val="bg1"/>
                </a:solidFill>
                <a:latin typeface="+mj-ea"/>
                <a:ea typeface="+mj-ea"/>
              </a:rPr>
              <a:t>証紙</a:t>
            </a:r>
            <a:r>
              <a:rPr lang="ja-JP" altLang="en-US" sz="2800" dirty="0">
                <a:solidFill>
                  <a:schemeClr val="bg1"/>
                </a:solidFill>
                <a:latin typeface="+mj-ea"/>
                <a:ea typeface="+mj-ea"/>
              </a:rPr>
              <a:t>：</a:t>
            </a:r>
            <a:r>
              <a:rPr lang="en-US" altLang="ja-JP" sz="2800" dirty="0">
                <a:solidFill>
                  <a:schemeClr val="bg1"/>
                </a:solidFill>
                <a:latin typeface="+mj-ea"/>
                <a:ea typeface="+mj-ea"/>
              </a:rPr>
              <a:t>4,000</a:t>
            </a:r>
            <a:r>
              <a:rPr lang="ja-JP" altLang="en-US" sz="2800" dirty="0">
                <a:solidFill>
                  <a:schemeClr val="bg1"/>
                </a:solidFill>
                <a:latin typeface="+mj-ea"/>
                <a:ea typeface="+mj-ea"/>
              </a:rPr>
              <a:t>円）</a:t>
            </a:r>
          </a:p>
        </p:txBody>
      </p:sp>
      <p:sp>
        <p:nvSpPr>
          <p:cNvPr id="18" name="テキスト ボックス 9">
            <a:extLst>
              <a:ext uri="{FF2B5EF4-FFF2-40B4-BE49-F238E27FC236}">
                <a16:creationId xmlns:a16="http://schemas.microsoft.com/office/drawing/2014/main" id="{1399BF98-6C13-4C12-958E-3691E25BCC4B}"/>
              </a:ext>
            </a:extLst>
          </p:cNvPr>
          <p:cNvSpPr txBox="1">
            <a:spLocks noChangeArrowheads="1"/>
          </p:cNvSpPr>
          <p:nvPr/>
        </p:nvSpPr>
        <p:spPr bwMode="auto">
          <a:xfrm>
            <a:off x="684213" y="3562128"/>
            <a:ext cx="8062912"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同一個人で施用者と管理者を同時申請する際は１通で可。</a:t>
            </a:r>
          </a:p>
        </p:txBody>
      </p:sp>
      <p:sp>
        <p:nvSpPr>
          <p:cNvPr id="19" name="テキスト ボックス 9">
            <a:extLst>
              <a:ext uri="{FF2B5EF4-FFF2-40B4-BE49-F238E27FC236}">
                <a16:creationId xmlns:a16="http://schemas.microsoft.com/office/drawing/2014/main" id="{3EA71A73-DD1A-4BFD-8DF2-56ABAD6E6919}"/>
              </a:ext>
            </a:extLst>
          </p:cNvPr>
          <p:cNvSpPr txBox="1">
            <a:spLocks noChangeArrowheads="1"/>
          </p:cNvSpPr>
          <p:nvPr/>
        </p:nvSpPr>
        <p:spPr bwMode="auto">
          <a:xfrm>
            <a:off x="692150" y="4659313"/>
            <a:ext cx="6256338"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施用者と管理者を同時申請する際は</a:t>
            </a:r>
            <a:r>
              <a:rPr lang="en-US" altLang="ja-JP" sz="2400" dirty="0">
                <a:latin typeface="+mj-ea"/>
                <a:ea typeface="+mj-ea"/>
              </a:rPr>
              <a:t>8,000</a:t>
            </a:r>
            <a:r>
              <a:rPr lang="ja-JP" altLang="en-US" sz="2400" dirty="0">
                <a:latin typeface="+mj-ea"/>
                <a:ea typeface="+mj-ea"/>
              </a:rPr>
              <a:t>円</a:t>
            </a:r>
            <a:endParaRPr lang="en-US" altLang="ja-JP" sz="2400" dirty="0">
              <a:latin typeface="+mj-ea"/>
              <a:ea typeface="+mj-ea"/>
            </a:endParaRP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684213" y="1498600"/>
            <a:ext cx="7837487" cy="1570038"/>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従前の免許証の記載内容の確認をお願いします。</a:t>
            </a:r>
          </a:p>
          <a:p>
            <a:pPr>
              <a:defRPr/>
            </a:pPr>
            <a:r>
              <a:rPr lang="ja-JP" altLang="en-US" sz="2400" dirty="0">
                <a:latin typeface="+mj-ea"/>
                <a:ea typeface="+mj-ea"/>
              </a:rPr>
              <a:t>　　（住所の変更はないか，従たる施設に変更はないか等）</a:t>
            </a:r>
          </a:p>
          <a:p>
            <a:pPr>
              <a:defRPr/>
            </a:pPr>
            <a:r>
              <a:rPr lang="ja-JP" altLang="en-US" sz="2400" dirty="0">
                <a:latin typeface="+mj-ea"/>
                <a:ea typeface="+mj-ea"/>
              </a:rPr>
              <a:t>　　</a:t>
            </a:r>
            <a:r>
              <a:rPr lang="ja-JP" altLang="en-US" sz="2400" dirty="0">
                <a:solidFill>
                  <a:srgbClr val="FF0000"/>
                </a:solidFill>
                <a:latin typeface="+mj-ea"/>
                <a:ea typeface="+mj-ea"/>
              </a:rPr>
              <a:t>→変更があった場合，</a:t>
            </a:r>
            <a:r>
              <a:rPr lang="ja-JP" altLang="en-US" sz="2400" b="1" u="sng" dirty="0">
                <a:solidFill>
                  <a:srgbClr val="FF0000"/>
                </a:solidFill>
                <a:latin typeface="+mj-ea"/>
                <a:ea typeface="+mj-ea"/>
              </a:rPr>
              <a:t>事前に</a:t>
            </a:r>
            <a:r>
              <a:rPr lang="ja-JP" altLang="en-US" sz="2400" dirty="0">
                <a:solidFill>
                  <a:srgbClr val="FF0000"/>
                </a:solidFill>
                <a:latin typeface="+mj-ea"/>
                <a:ea typeface="+mj-ea"/>
              </a:rPr>
              <a:t>記載事項変更届を提出</a:t>
            </a:r>
          </a:p>
          <a:p>
            <a:pPr>
              <a:defRPr/>
            </a:pPr>
            <a:r>
              <a:rPr lang="en-US" altLang="ja-JP" sz="2400" dirty="0">
                <a:latin typeface="+mj-ea"/>
                <a:ea typeface="+mj-ea"/>
              </a:rPr>
              <a:t>※</a:t>
            </a:r>
            <a:r>
              <a:rPr lang="ja-JP" altLang="en-US" sz="2400" dirty="0">
                <a:latin typeface="+mj-ea"/>
                <a:ea typeface="+mj-ea"/>
              </a:rPr>
              <a:t>備考欄に従前の免許番号を記載</a:t>
            </a:r>
          </a:p>
        </p:txBody>
      </p:sp>
      <p:sp>
        <p:nvSpPr>
          <p:cNvPr id="21" name="AutoShape 7">
            <a:extLst>
              <a:ext uri="{FF2B5EF4-FFF2-40B4-BE49-F238E27FC236}">
                <a16:creationId xmlns:a16="http://schemas.microsoft.com/office/drawing/2014/main" id="{36675C6A-1178-485E-81E5-122E5CC8B6EE}"/>
              </a:ext>
            </a:extLst>
          </p:cNvPr>
          <p:cNvSpPr>
            <a:spLocks noChangeArrowheads="1"/>
          </p:cNvSpPr>
          <p:nvPr/>
        </p:nvSpPr>
        <p:spPr bwMode="auto">
          <a:xfrm>
            <a:off x="483310" y="5240039"/>
            <a:ext cx="4320480" cy="504701"/>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（研究者のみ）研究計画書</a:t>
            </a:r>
          </a:p>
        </p:txBody>
      </p:sp>
      <p:sp>
        <p:nvSpPr>
          <p:cNvPr id="22" name="AutoShape 7">
            <a:extLst>
              <a:ext uri="{FF2B5EF4-FFF2-40B4-BE49-F238E27FC236}">
                <a16:creationId xmlns:a16="http://schemas.microsoft.com/office/drawing/2014/main" id="{83EB73D3-4D24-40B4-A072-3083299A1B1D}"/>
              </a:ext>
            </a:extLst>
          </p:cNvPr>
          <p:cNvSpPr>
            <a:spLocks noChangeArrowheads="1"/>
          </p:cNvSpPr>
          <p:nvPr/>
        </p:nvSpPr>
        <p:spPr bwMode="auto">
          <a:xfrm>
            <a:off x="468313" y="5981824"/>
            <a:ext cx="7200800" cy="504701"/>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（保管庫や保管場所変更になった場合） 図面</a:t>
            </a: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78876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b="1" dirty="0">
                <a:solidFill>
                  <a:srgbClr val="FFFFFF"/>
                </a:solidFill>
                <a:latin typeface="+mj-ea"/>
                <a:ea typeface="+mj-ea"/>
                <a:cs typeface="メイリオ" pitchFamily="50" charset="-128"/>
              </a:rPr>
              <a:t>継続申請に必要なもの（管理者・施用者・研究者）</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3">
            <a:extLst>
              <a:ext uri="{FF2B5EF4-FFF2-40B4-BE49-F238E27FC236}">
                <a16:creationId xmlns:a16="http://schemas.microsoft.com/office/drawing/2014/main" id="{29DEC40B-645A-4E16-B89C-3079A049E355}"/>
              </a:ext>
            </a:extLst>
          </p:cNvPr>
          <p:cNvSpPr>
            <a:spLocks noGrp="1"/>
          </p:cNvSpPr>
          <p:nvPr>
            <p:ph type="sldNum" sz="quarter" idx="12"/>
          </p:nvPr>
        </p:nvSpPr>
        <p:spPr bwMode="auto">
          <a:xfrm>
            <a:off x="8008938"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93B9B5-00B3-4499-B5C0-D109B204C597}" type="slidenum">
              <a:rPr kumimoji="0" lang="en-US" altLang="ja-JP" smtClean="0">
                <a:solidFill>
                  <a:srgbClr val="42424F"/>
                </a:solidFill>
              </a:rPr>
              <a:pPr/>
              <a:t>52</a:t>
            </a:fld>
            <a:endParaRPr kumimoji="0" lang="en-US" altLang="ja-JP">
              <a:solidFill>
                <a:srgbClr val="42424F"/>
              </a:solidFill>
            </a:endParaRPr>
          </a:p>
        </p:txBody>
      </p:sp>
      <p:sp>
        <p:nvSpPr>
          <p:cNvPr id="91139" name="Text Box 9">
            <a:extLst>
              <a:ext uri="{FF2B5EF4-FFF2-40B4-BE49-F238E27FC236}">
                <a16:creationId xmlns:a16="http://schemas.microsoft.com/office/drawing/2014/main" id="{9A977A76-18CF-4B50-9B9C-08F1C5DCC3B5}"/>
              </a:ext>
            </a:extLst>
          </p:cNvPr>
          <p:cNvSpPr txBox="1">
            <a:spLocks noChangeArrowheads="1"/>
          </p:cNvSpPr>
          <p:nvPr/>
        </p:nvSpPr>
        <p:spPr bwMode="auto">
          <a:xfrm>
            <a:off x="684213" y="2589213"/>
            <a:ext cx="7896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代表取締役は必ず業務を行う役員になる（複数の場合も）</a:t>
            </a:r>
            <a:endParaRPr lang="en-US" altLang="ja-JP" sz="24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en-US" altLang="ja-JP" sz="240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個人開設の場合は不要</a:t>
            </a:r>
          </a:p>
        </p:txBody>
      </p:sp>
      <p:sp>
        <p:nvSpPr>
          <p:cNvPr id="10" name="AutoShape 8">
            <a:extLst>
              <a:ext uri="{FF2B5EF4-FFF2-40B4-BE49-F238E27FC236}">
                <a16:creationId xmlns:a16="http://schemas.microsoft.com/office/drawing/2014/main" id="{62E2F869-2835-4BC2-A475-FAE6C3EF9167}"/>
              </a:ext>
            </a:extLst>
          </p:cNvPr>
          <p:cNvSpPr>
            <a:spLocks noChangeArrowheads="1"/>
          </p:cNvSpPr>
          <p:nvPr/>
        </p:nvSpPr>
        <p:spPr bwMode="auto">
          <a:xfrm>
            <a:off x="481013" y="5657850"/>
            <a:ext cx="7921625" cy="720725"/>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3200" dirty="0">
                <a:solidFill>
                  <a:schemeClr val="bg1"/>
                </a:solidFill>
                <a:latin typeface="ＭＳ Ｐゴシック" panose="020B0600070205080204" pitchFamily="50" charset="-128"/>
                <a:ea typeface="ＭＳ Ｐゴシック" panose="020B0600070205080204" pitchFamily="50" charset="-128"/>
              </a:rPr>
              <a:t>変更事項があれば，関連する書類（図面等）</a:t>
            </a:r>
          </a:p>
        </p:txBody>
      </p:sp>
      <p:sp>
        <p:nvSpPr>
          <p:cNvPr id="91143" name="テキスト ボックス 9">
            <a:extLst>
              <a:ext uri="{FF2B5EF4-FFF2-40B4-BE49-F238E27FC236}">
                <a16:creationId xmlns:a16="http://schemas.microsoft.com/office/drawing/2014/main" id="{1F6903E3-9367-4847-A565-9064DE0EE6EB}"/>
              </a:ext>
            </a:extLst>
          </p:cNvPr>
          <p:cNvSpPr txBox="1">
            <a:spLocks noChangeArrowheads="1"/>
          </p:cNvSpPr>
          <p:nvPr/>
        </p:nvSpPr>
        <p:spPr bwMode="auto">
          <a:xfrm>
            <a:off x="5140325" y="3656013"/>
            <a:ext cx="326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a:latin typeface="ＭＳ Ｐゴシック" panose="020B0600070205080204" pitchFamily="50" charset="-128"/>
                <a:ea typeface="ＭＳ Ｐゴシック" panose="020B0600070205080204" pitchFamily="50" charset="-128"/>
              </a:rPr>
              <a:t>※</a:t>
            </a:r>
            <a:r>
              <a:rPr lang="ja-JP" altLang="en-US" sz="2400">
                <a:latin typeface="ＭＳ Ｐゴシック" panose="020B0600070205080204" pitchFamily="50" charset="-128"/>
                <a:ea typeface="ＭＳ Ｐゴシック" panose="020B0600070205080204" pitchFamily="50" charset="-128"/>
              </a:rPr>
              <a:t>個人の場合は開設者</a:t>
            </a:r>
          </a:p>
        </p:txBody>
      </p:sp>
      <p:sp>
        <p:nvSpPr>
          <p:cNvPr id="12" name="正方形/長方形 11">
            <a:extLst>
              <a:ext uri="{FF2B5EF4-FFF2-40B4-BE49-F238E27FC236}">
                <a16:creationId xmlns:a16="http://schemas.microsoft.com/office/drawing/2014/main" id="{6A1446B7-226D-42C0-A5C1-5C84A1693DB7}"/>
              </a:ext>
            </a:extLst>
          </p:cNvPr>
          <p:cNvSpPr/>
          <p:nvPr/>
        </p:nvSpPr>
        <p:spPr>
          <a:xfrm>
            <a:off x="0" y="0"/>
            <a:ext cx="9144000" cy="7556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継続申請に必要なもの（小売・卸売業者）</a:t>
            </a:r>
          </a:p>
        </p:txBody>
      </p:sp>
      <p:sp>
        <p:nvSpPr>
          <p:cNvPr id="26" name="AutoShape 5">
            <a:extLst>
              <a:ext uri="{FF2B5EF4-FFF2-40B4-BE49-F238E27FC236}">
                <a16:creationId xmlns:a16="http://schemas.microsoft.com/office/drawing/2014/main" id="{E8958D93-EB0E-4DC8-B539-8EC8BA9D0B16}"/>
              </a:ext>
            </a:extLst>
          </p:cNvPr>
          <p:cNvSpPr>
            <a:spLocks noChangeArrowheads="1"/>
          </p:cNvSpPr>
          <p:nvPr/>
        </p:nvSpPr>
        <p:spPr bwMode="auto">
          <a:xfrm>
            <a:off x="468313" y="981075"/>
            <a:ext cx="6911975"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①麻薬取扱者免許申請書（小売・卸売業者）</a:t>
            </a:r>
          </a:p>
        </p:txBody>
      </p:sp>
      <p:sp>
        <p:nvSpPr>
          <p:cNvPr id="27" name="AutoShape 5">
            <a:extLst>
              <a:ext uri="{FF2B5EF4-FFF2-40B4-BE49-F238E27FC236}">
                <a16:creationId xmlns:a16="http://schemas.microsoft.com/office/drawing/2014/main" id="{76AE8554-2BCF-402C-85E6-43F08F0E2ABC}"/>
              </a:ext>
            </a:extLst>
          </p:cNvPr>
          <p:cNvSpPr>
            <a:spLocks noChangeArrowheads="1"/>
          </p:cNvSpPr>
          <p:nvPr/>
        </p:nvSpPr>
        <p:spPr bwMode="auto">
          <a:xfrm>
            <a:off x="468313" y="1876425"/>
            <a:ext cx="65516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②組織図（業務を行う役員について明記）</a:t>
            </a:r>
          </a:p>
        </p:txBody>
      </p:sp>
      <p:sp>
        <p:nvSpPr>
          <p:cNvPr id="28" name="AutoShape 5">
            <a:extLst>
              <a:ext uri="{FF2B5EF4-FFF2-40B4-BE49-F238E27FC236}">
                <a16:creationId xmlns:a16="http://schemas.microsoft.com/office/drawing/2014/main" id="{D739CEF5-220B-4405-AAF4-3AA8F74B783A}"/>
              </a:ext>
            </a:extLst>
          </p:cNvPr>
          <p:cNvSpPr>
            <a:spLocks noChangeArrowheads="1"/>
          </p:cNvSpPr>
          <p:nvPr/>
        </p:nvSpPr>
        <p:spPr bwMode="auto">
          <a:xfrm>
            <a:off x="512763" y="3641725"/>
            <a:ext cx="43672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③業務を行う役員の診断書</a:t>
            </a:r>
          </a:p>
        </p:txBody>
      </p:sp>
      <p:sp>
        <p:nvSpPr>
          <p:cNvPr id="29" name="AutoShape 5">
            <a:extLst>
              <a:ext uri="{FF2B5EF4-FFF2-40B4-BE49-F238E27FC236}">
                <a16:creationId xmlns:a16="http://schemas.microsoft.com/office/drawing/2014/main" id="{66009DD4-29E7-4658-A05B-4547DE4F5208}"/>
              </a:ext>
            </a:extLst>
          </p:cNvPr>
          <p:cNvSpPr>
            <a:spLocks noChangeArrowheads="1"/>
          </p:cNvSpPr>
          <p:nvPr/>
        </p:nvSpPr>
        <p:spPr bwMode="auto">
          <a:xfrm>
            <a:off x="512763" y="4419600"/>
            <a:ext cx="6075362" cy="1012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④申請手数料（県収入証紙）</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小売</a:t>
            </a:r>
            <a:r>
              <a:rPr lang="en-US" altLang="ja-JP" sz="2800" dirty="0">
                <a:solidFill>
                  <a:schemeClr val="bg1"/>
                </a:solidFill>
                <a:latin typeface="+mj-ea"/>
                <a:ea typeface="+mj-ea"/>
              </a:rPr>
              <a:t>:4,000</a:t>
            </a:r>
            <a:r>
              <a:rPr lang="ja-JP" altLang="en-US" sz="2800" dirty="0">
                <a:solidFill>
                  <a:schemeClr val="bg1"/>
                </a:solidFill>
                <a:latin typeface="+mj-ea"/>
                <a:ea typeface="+mj-ea"/>
              </a:rPr>
              <a:t>円分   卸売：</a:t>
            </a:r>
            <a:r>
              <a:rPr lang="en-US" altLang="ja-JP" sz="2800" dirty="0">
                <a:solidFill>
                  <a:schemeClr val="bg1"/>
                </a:solidFill>
                <a:latin typeface="+mj-ea"/>
                <a:ea typeface="+mj-ea"/>
              </a:rPr>
              <a:t>14,800</a:t>
            </a:r>
            <a:r>
              <a:rPr lang="ja-JP" altLang="en-US" sz="2800" dirty="0">
                <a:solidFill>
                  <a:schemeClr val="bg1"/>
                </a:solidFill>
                <a:latin typeface="+mj-ea"/>
                <a:ea typeface="+mj-ea"/>
              </a:rPr>
              <a:t>円分</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図 1">
            <a:extLst>
              <a:ext uri="{FF2B5EF4-FFF2-40B4-BE49-F238E27FC236}">
                <a16:creationId xmlns:a16="http://schemas.microsoft.com/office/drawing/2014/main" id="{1B884E1F-AF54-4771-81C1-4FD7B0021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577" y="750888"/>
            <a:ext cx="419735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スライド番号プレースホルダー 3">
            <a:extLst>
              <a:ext uri="{FF2B5EF4-FFF2-40B4-BE49-F238E27FC236}">
                <a16:creationId xmlns:a16="http://schemas.microsoft.com/office/drawing/2014/main" id="{94FA5551-8A34-41D9-B7D6-F88F5A857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F11FF5B-E7EE-4F50-AEC7-DBE8AC8EA84A}" type="slidenum">
              <a:rPr kumimoji="0" lang="en-US" altLang="ja-JP" smtClean="0">
                <a:solidFill>
                  <a:srgbClr val="42424F"/>
                </a:solidFill>
              </a:rPr>
              <a:pPr/>
              <a:t>53</a:t>
            </a:fld>
            <a:endParaRPr kumimoji="0" lang="en-US" altLang="ja-JP">
              <a:solidFill>
                <a:srgbClr val="42424F"/>
              </a:solidFill>
            </a:endParaRPr>
          </a:p>
        </p:txBody>
      </p:sp>
      <p:sp>
        <p:nvSpPr>
          <p:cNvPr id="93188" name="Oval 11">
            <a:extLst>
              <a:ext uri="{FF2B5EF4-FFF2-40B4-BE49-F238E27FC236}">
                <a16:creationId xmlns:a16="http://schemas.microsoft.com/office/drawing/2014/main" id="{F62A7472-D5CC-474C-BDE6-D9FB52AB4158}"/>
              </a:ext>
            </a:extLst>
          </p:cNvPr>
          <p:cNvSpPr>
            <a:spLocks noChangeArrowheads="1"/>
          </p:cNvSpPr>
          <p:nvPr/>
        </p:nvSpPr>
        <p:spPr bwMode="auto">
          <a:xfrm>
            <a:off x="4787900" y="5734050"/>
            <a:ext cx="1535113" cy="4318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a:solidFill>
                  <a:srgbClr val="FF0000"/>
                </a:solidFill>
                <a:latin typeface="ＭＳ Ｐゴシック" panose="020B0600070205080204" pitchFamily="50" charset="-128"/>
                <a:ea typeface="ＭＳ Ｐゴシック" panose="020B0600070205080204" pitchFamily="50" charset="-128"/>
              </a:rPr>
              <a:t>免許年月日</a:t>
            </a:r>
          </a:p>
        </p:txBody>
      </p:sp>
      <p:pic>
        <p:nvPicPr>
          <p:cNvPr id="93189" name="Picture 8">
            <a:extLst>
              <a:ext uri="{FF2B5EF4-FFF2-40B4-BE49-F238E27FC236}">
                <a16:creationId xmlns:a16="http://schemas.microsoft.com/office/drawing/2014/main" id="{C9AD8A82-0849-4472-B40B-0C6C1E4C5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23" t="9755" r="7767" b="5159"/>
          <a:stretch>
            <a:fillRect/>
          </a:stretch>
        </p:blipFill>
        <p:spPr bwMode="auto">
          <a:xfrm>
            <a:off x="4725689" y="750888"/>
            <a:ext cx="4300537" cy="57007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0" name="Text Box 18">
            <a:extLst>
              <a:ext uri="{FF2B5EF4-FFF2-40B4-BE49-F238E27FC236}">
                <a16:creationId xmlns:a16="http://schemas.microsoft.com/office/drawing/2014/main" id="{DE977DDC-BAF7-43F7-B585-7F2EA1355440}"/>
              </a:ext>
            </a:extLst>
          </p:cNvPr>
          <p:cNvSpPr txBox="1">
            <a:spLocks noChangeArrowheads="1"/>
          </p:cNvSpPr>
          <p:nvPr/>
        </p:nvSpPr>
        <p:spPr bwMode="auto">
          <a:xfrm>
            <a:off x="5227638" y="4781550"/>
            <a:ext cx="20161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令和３年</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10</a:t>
            </a:r>
            <a:r>
              <a:rPr lang="ja-JP" altLang="en-US" sz="1400" dirty="0">
                <a:latin typeface="ＭＳ Ｐゴシック" panose="020B0600070205080204" pitchFamily="50" charset="-128"/>
                <a:ea typeface="ＭＳ Ｐゴシック" panose="020B0600070205080204" pitchFamily="50" charset="-128"/>
              </a:rPr>
              <a:t>日</a:t>
            </a:r>
          </a:p>
        </p:txBody>
      </p:sp>
      <p:sp>
        <p:nvSpPr>
          <p:cNvPr id="93191" name="Text Box 19">
            <a:extLst>
              <a:ext uri="{FF2B5EF4-FFF2-40B4-BE49-F238E27FC236}">
                <a16:creationId xmlns:a16="http://schemas.microsoft.com/office/drawing/2014/main" id="{BDA449FF-E611-4738-8F80-6008915A546D}"/>
              </a:ext>
            </a:extLst>
          </p:cNvPr>
          <p:cNvSpPr txBox="1">
            <a:spLocks noChangeArrowheads="1"/>
          </p:cNvSpPr>
          <p:nvPr/>
        </p:nvSpPr>
        <p:spPr bwMode="auto">
          <a:xfrm>
            <a:off x="5514975" y="5229225"/>
            <a:ext cx="25209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鹿児島県知事　塩田　康一</a:t>
            </a:r>
          </a:p>
        </p:txBody>
      </p:sp>
      <p:sp>
        <p:nvSpPr>
          <p:cNvPr id="93192" name="Text Box 25">
            <a:extLst>
              <a:ext uri="{FF2B5EF4-FFF2-40B4-BE49-F238E27FC236}">
                <a16:creationId xmlns:a16="http://schemas.microsoft.com/office/drawing/2014/main" id="{C87AA4BA-82F5-4C83-8944-0D7F53F32816}"/>
              </a:ext>
            </a:extLst>
          </p:cNvPr>
          <p:cNvSpPr txBox="1">
            <a:spLocks noChangeArrowheads="1"/>
          </p:cNvSpPr>
          <p:nvPr/>
        </p:nvSpPr>
        <p:spPr bwMode="auto">
          <a:xfrm>
            <a:off x="6369050" y="59372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dirty="0">
                <a:latin typeface="ＭＳ Ｐゴシック" panose="020B0600070205080204" pitchFamily="50" charset="-128"/>
                <a:ea typeface="ＭＳ Ｐゴシック" panose="020B0600070205080204" pitchFamily="50" charset="-128"/>
              </a:rPr>
              <a:t>令和４年 １月　</a:t>
            </a:r>
            <a:r>
              <a:rPr lang="en-US" altLang="ja-JP" sz="900" dirty="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日　から</a:t>
            </a:r>
          </a:p>
        </p:txBody>
      </p:sp>
      <p:sp>
        <p:nvSpPr>
          <p:cNvPr id="93193" name="Text Box 26">
            <a:extLst>
              <a:ext uri="{FF2B5EF4-FFF2-40B4-BE49-F238E27FC236}">
                <a16:creationId xmlns:a16="http://schemas.microsoft.com/office/drawing/2014/main" id="{F73A3AFD-BA16-40FE-A74E-E776E95E0DDE}"/>
              </a:ext>
            </a:extLst>
          </p:cNvPr>
          <p:cNvSpPr txBox="1">
            <a:spLocks noChangeArrowheads="1"/>
          </p:cNvSpPr>
          <p:nvPr/>
        </p:nvSpPr>
        <p:spPr bwMode="auto">
          <a:xfrm>
            <a:off x="6369050" y="61531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dirty="0">
                <a:latin typeface="ＭＳ Ｐゴシック" panose="020B0600070205080204" pitchFamily="50" charset="-128"/>
                <a:ea typeface="ＭＳ Ｐゴシック" panose="020B0600070205080204" pitchFamily="50" charset="-128"/>
              </a:rPr>
              <a:t>令和６年</a:t>
            </a:r>
            <a:r>
              <a:rPr lang="en-US" altLang="ja-JP" sz="900" dirty="0">
                <a:latin typeface="ＭＳ Ｐゴシック" panose="020B0600070205080204" pitchFamily="50" charset="-128"/>
                <a:ea typeface="ＭＳ Ｐゴシック" panose="020B0600070205080204" pitchFamily="50" charset="-128"/>
              </a:rPr>
              <a:t>12</a:t>
            </a:r>
            <a:r>
              <a:rPr lang="ja-JP" altLang="en-US" sz="900" dirty="0">
                <a:latin typeface="ＭＳ Ｐゴシック" panose="020B0600070205080204" pitchFamily="50" charset="-128"/>
                <a:ea typeface="ＭＳ Ｐゴシック" panose="020B0600070205080204" pitchFamily="50" charset="-128"/>
              </a:rPr>
              <a:t>月</a:t>
            </a:r>
            <a:r>
              <a:rPr lang="en-US" altLang="ja-JP" sz="900" dirty="0">
                <a:latin typeface="ＭＳ Ｐゴシック" panose="020B0600070205080204" pitchFamily="50" charset="-128"/>
                <a:ea typeface="ＭＳ Ｐゴシック" panose="020B0600070205080204" pitchFamily="50" charset="-128"/>
              </a:rPr>
              <a:t>31</a:t>
            </a:r>
            <a:r>
              <a:rPr lang="ja-JP" altLang="en-US" sz="900" dirty="0">
                <a:latin typeface="ＭＳ Ｐゴシック" panose="020B0600070205080204" pitchFamily="50" charset="-128"/>
                <a:ea typeface="ＭＳ Ｐゴシック" panose="020B0600070205080204" pitchFamily="50" charset="-128"/>
              </a:rPr>
              <a:t>日　まで</a:t>
            </a:r>
          </a:p>
        </p:txBody>
      </p:sp>
      <p:sp>
        <p:nvSpPr>
          <p:cNvPr id="93194" name="Text Box 27">
            <a:extLst>
              <a:ext uri="{FF2B5EF4-FFF2-40B4-BE49-F238E27FC236}">
                <a16:creationId xmlns:a16="http://schemas.microsoft.com/office/drawing/2014/main" id="{15C7784D-2BC5-49FD-B3B7-89160DBA15CD}"/>
              </a:ext>
            </a:extLst>
          </p:cNvPr>
          <p:cNvSpPr txBox="1">
            <a:spLocks noChangeArrowheads="1"/>
          </p:cNvSpPr>
          <p:nvPr/>
        </p:nvSpPr>
        <p:spPr bwMode="auto">
          <a:xfrm>
            <a:off x="5648325" y="892175"/>
            <a:ext cx="25193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a:latin typeface="ＭＳ Ｐゴシック" panose="020B0600070205080204" pitchFamily="50" charset="-128"/>
                <a:ea typeface="ＭＳ Ｐゴシック" panose="020B0600070205080204" pitchFamily="50" charset="-128"/>
              </a:rPr>
              <a:t>麻 薬 小 売 業 者 免 許 証</a:t>
            </a:r>
          </a:p>
        </p:txBody>
      </p:sp>
      <p:sp>
        <p:nvSpPr>
          <p:cNvPr id="93195" name="Text Box 29">
            <a:extLst>
              <a:ext uri="{FF2B5EF4-FFF2-40B4-BE49-F238E27FC236}">
                <a16:creationId xmlns:a16="http://schemas.microsoft.com/office/drawing/2014/main" id="{A6823BD1-2958-4FEB-8CAF-117808DA7427}"/>
              </a:ext>
            </a:extLst>
          </p:cNvPr>
          <p:cNvSpPr txBox="1">
            <a:spLocks noChangeArrowheads="1"/>
          </p:cNvSpPr>
          <p:nvPr/>
        </p:nvSpPr>
        <p:spPr bwMode="auto">
          <a:xfrm>
            <a:off x="4819650" y="850900"/>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dirty="0">
                <a:latin typeface="ＭＳ Ｐゴシック" panose="020B0600070205080204" pitchFamily="50" charset="-128"/>
                <a:ea typeface="ＭＳ Ｐゴシック" panose="020B0600070205080204" pitchFamily="50" charset="-128"/>
              </a:rPr>
              <a:t>０４○○○○</a:t>
            </a:r>
            <a:endParaRPr lang="en-US" altLang="ja-JP" sz="1200" dirty="0">
              <a:latin typeface="ＭＳ Ｐゴシック" panose="020B0600070205080204" pitchFamily="50" charset="-128"/>
              <a:ea typeface="ＭＳ Ｐゴシック" panose="020B0600070205080204" pitchFamily="50" charset="-128"/>
            </a:endParaRPr>
          </a:p>
        </p:txBody>
      </p:sp>
      <p:sp>
        <p:nvSpPr>
          <p:cNvPr id="93196" name="Text Box 30">
            <a:extLst>
              <a:ext uri="{FF2B5EF4-FFF2-40B4-BE49-F238E27FC236}">
                <a16:creationId xmlns:a16="http://schemas.microsoft.com/office/drawing/2014/main" id="{EA00F14A-954F-4972-A627-599C3EA585B9}"/>
              </a:ext>
            </a:extLst>
          </p:cNvPr>
          <p:cNvSpPr txBox="1">
            <a:spLocks noChangeArrowheads="1"/>
          </p:cNvSpPr>
          <p:nvPr/>
        </p:nvSpPr>
        <p:spPr bwMode="auto">
          <a:xfrm>
            <a:off x="1722140" y="1196975"/>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b="1">
                <a:solidFill>
                  <a:srgbClr val="FF0000"/>
                </a:solidFill>
                <a:latin typeface="ＭＳ Ｐゴシック" panose="020B0600070205080204" pitchFamily="50" charset="-128"/>
                <a:ea typeface="ＭＳ Ｐゴシック" panose="020B0600070205080204" pitchFamily="50" charset="-128"/>
              </a:rPr>
              <a:t>小売業</a:t>
            </a:r>
          </a:p>
        </p:txBody>
      </p:sp>
      <p:sp>
        <p:nvSpPr>
          <p:cNvPr id="36" name="テキスト ボックス 13">
            <a:extLst>
              <a:ext uri="{FF2B5EF4-FFF2-40B4-BE49-F238E27FC236}">
                <a16:creationId xmlns:a16="http://schemas.microsoft.com/office/drawing/2014/main" id="{8658F35B-81E6-460C-AA1F-6757E20D325D}"/>
              </a:ext>
            </a:extLst>
          </p:cNvPr>
          <p:cNvSpPr txBox="1">
            <a:spLocks noChangeArrowheads="1"/>
          </p:cNvSpPr>
          <p:nvPr/>
        </p:nvSpPr>
        <p:spPr bwMode="auto">
          <a:xfrm>
            <a:off x="4889500" y="3406775"/>
            <a:ext cx="4084638" cy="126188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・継続申請は表記通り記入。　　　　　　　　　　</a:t>
            </a:r>
          </a:p>
          <a:p>
            <a:pPr marL="180975" indent="-180975"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・変更がある場合は，</a:t>
            </a:r>
            <a:r>
              <a:rPr lang="ja-JP" altLang="en-US" sz="2400" b="1" dirty="0">
                <a:solidFill>
                  <a:srgbClr val="FF0000"/>
                </a:solidFill>
                <a:latin typeface="ＭＳ Ｐゴシック" panose="020B0600070205080204" pitchFamily="50" charset="-128"/>
                <a:ea typeface="ＭＳ Ｐゴシック" panose="020B0600070205080204" pitchFamily="50" charset="-128"/>
              </a:rPr>
              <a:t>事前に</a:t>
            </a:r>
            <a:r>
              <a:rPr lang="ja-JP" altLang="en-US" sz="2400" b="1" dirty="0">
                <a:solidFill>
                  <a:schemeClr val="tx2"/>
                </a:solidFill>
                <a:latin typeface="ＭＳ Ｐゴシック" panose="020B0600070205080204" pitchFamily="50" charset="-128"/>
                <a:ea typeface="ＭＳ Ｐゴシック" panose="020B0600070205080204" pitchFamily="50" charset="-128"/>
              </a:rPr>
              <a:t>　　記載事項変更届を提出</a:t>
            </a:r>
            <a:r>
              <a:rPr lang="ja-JP" altLang="en-US" sz="2800" dirty="0">
                <a:solidFill>
                  <a:schemeClr val="tx2"/>
                </a:solidFill>
                <a:latin typeface="ＭＳ Ｐゴシック" panose="020B0600070205080204" pitchFamily="50" charset="-128"/>
                <a:ea typeface="ＭＳ Ｐゴシック" panose="020B0600070205080204" pitchFamily="50" charset="-128"/>
              </a:rPr>
              <a:t>。</a:t>
            </a:r>
          </a:p>
        </p:txBody>
      </p:sp>
      <p:sp>
        <p:nvSpPr>
          <p:cNvPr id="93198" name="Text Box 33">
            <a:extLst>
              <a:ext uri="{FF2B5EF4-FFF2-40B4-BE49-F238E27FC236}">
                <a16:creationId xmlns:a16="http://schemas.microsoft.com/office/drawing/2014/main" id="{D3AE21E0-436F-4089-9BEC-3558ADC62FA4}"/>
              </a:ext>
            </a:extLst>
          </p:cNvPr>
          <p:cNvSpPr txBox="1">
            <a:spLocks noChangeArrowheads="1"/>
          </p:cNvSpPr>
          <p:nvPr/>
        </p:nvSpPr>
        <p:spPr bwMode="auto">
          <a:xfrm>
            <a:off x="6172200" y="1751013"/>
            <a:ext cx="590550"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□□薬局</a:t>
            </a:r>
          </a:p>
        </p:txBody>
      </p:sp>
      <p:sp>
        <p:nvSpPr>
          <p:cNvPr id="93199" name="Text Box 34">
            <a:extLst>
              <a:ext uri="{FF2B5EF4-FFF2-40B4-BE49-F238E27FC236}">
                <a16:creationId xmlns:a16="http://schemas.microsoft.com/office/drawing/2014/main" id="{85A9FD06-56AC-4E15-8E77-94DADFA3E5C8}"/>
              </a:ext>
            </a:extLst>
          </p:cNvPr>
          <p:cNvSpPr txBox="1">
            <a:spLocks noChangeArrowheads="1"/>
          </p:cNvSpPr>
          <p:nvPr/>
        </p:nvSpPr>
        <p:spPr bwMode="auto">
          <a:xfrm>
            <a:off x="6189663" y="1430338"/>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0" name="Text Box 35">
            <a:extLst>
              <a:ext uri="{FF2B5EF4-FFF2-40B4-BE49-F238E27FC236}">
                <a16:creationId xmlns:a16="http://schemas.microsoft.com/office/drawing/2014/main" id="{AB1D9273-BF1E-421C-A22C-EEFC4DEC06FE}"/>
              </a:ext>
            </a:extLst>
          </p:cNvPr>
          <p:cNvSpPr txBox="1">
            <a:spLocks noChangeArrowheads="1"/>
          </p:cNvSpPr>
          <p:nvPr/>
        </p:nvSpPr>
        <p:spPr bwMode="auto">
          <a:xfrm>
            <a:off x="6200775" y="2781300"/>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1" name="Line 37">
            <a:extLst>
              <a:ext uri="{FF2B5EF4-FFF2-40B4-BE49-F238E27FC236}">
                <a16:creationId xmlns:a16="http://schemas.microsoft.com/office/drawing/2014/main" id="{AD897F8D-5ED8-41DB-A270-18B01AB13ABD}"/>
              </a:ext>
            </a:extLst>
          </p:cNvPr>
          <p:cNvSpPr>
            <a:spLocks noChangeShapeType="1"/>
          </p:cNvSpPr>
          <p:nvPr/>
        </p:nvSpPr>
        <p:spPr bwMode="auto">
          <a:xfrm flipH="1">
            <a:off x="3954463" y="1133475"/>
            <a:ext cx="1108075" cy="31734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2" name="Line 38">
            <a:extLst>
              <a:ext uri="{FF2B5EF4-FFF2-40B4-BE49-F238E27FC236}">
                <a16:creationId xmlns:a16="http://schemas.microsoft.com/office/drawing/2014/main" id="{C3E08B5E-11FD-441D-8DC9-243ACF7A1528}"/>
              </a:ext>
            </a:extLst>
          </p:cNvPr>
          <p:cNvSpPr>
            <a:spLocks noChangeShapeType="1"/>
          </p:cNvSpPr>
          <p:nvPr/>
        </p:nvSpPr>
        <p:spPr bwMode="auto">
          <a:xfrm flipH="1" flipV="1">
            <a:off x="4211637" y="1844675"/>
            <a:ext cx="1368425" cy="11886"/>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3" name="AutoShape 23">
            <a:extLst>
              <a:ext uri="{FF2B5EF4-FFF2-40B4-BE49-F238E27FC236}">
                <a16:creationId xmlns:a16="http://schemas.microsoft.com/office/drawing/2014/main" id="{3FE421BF-55A5-4D5A-8D22-6D9B799A5DAD}"/>
              </a:ext>
            </a:extLst>
          </p:cNvPr>
          <p:cNvSpPr>
            <a:spLocks noChangeArrowheads="1"/>
          </p:cNvSpPr>
          <p:nvPr/>
        </p:nvSpPr>
        <p:spPr bwMode="auto">
          <a:xfrm>
            <a:off x="1659011" y="1556792"/>
            <a:ext cx="2527153" cy="1440408"/>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93204" name="AutoShape 24">
            <a:extLst>
              <a:ext uri="{FF2B5EF4-FFF2-40B4-BE49-F238E27FC236}">
                <a16:creationId xmlns:a16="http://schemas.microsoft.com/office/drawing/2014/main" id="{62687A00-0A40-4D04-BA5C-D237D9CA3F3D}"/>
              </a:ext>
            </a:extLst>
          </p:cNvPr>
          <p:cNvSpPr>
            <a:spLocks noChangeArrowheads="1"/>
          </p:cNvSpPr>
          <p:nvPr/>
        </p:nvSpPr>
        <p:spPr bwMode="auto">
          <a:xfrm>
            <a:off x="5580063" y="1268413"/>
            <a:ext cx="2232025" cy="1409700"/>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BA2CA613-2DEE-43AA-81FA-270BD5B5E66E}"/>
              </a:ext>
            </a:extLst>
          </p:cNvPr>
          <p:cNvSpPr/>
          <p:nvPr/>
        </p:nvSpPr>
        <p:spPr>
          <a:xfrm>
            <a:off x="3175"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a:solidFill>
                  <a:srgbClr val="FFFFFF"/>
                </a:solidFill>
                <a:latin typeface="ＭＳ Ｐゴシック" panose="020B0600070205080204" pitchFamily="50" charset="-128"/>
                <a:ea typeface="ＭＳ Ｐゴシック" panose="020B0600070205080204" pitchFamily="50" charset="-128"/>
                <a:cs typeface="メイリオ" pitchFamily="50" charset="-128"/>
              </a:rPr>
              <a:t>手続きをする上でのお願い</a:t>
            </a:r>
          </a:p>
        </p:txBody>
      </p:sp>
      <p:sp>
        <p:nvSpPr>
          <p:cNvPr id="93206" name="正方形/長方形 1">
            <a:extLst>
              <a:ext uri="{FF2B5EF4-FFF2-40B4-BE49-F238E27FC236}">
                <a16:creationId xmlns:a16="http://schemas.microsoft.com/office/drawing/2014/main" id="{55DBAF46-6C9B-40CC-8040-9D9CB256C644}"/>
              </a:ext>
            </a:extLst>
          </p:cNvPr>
          <p:cNvSpPr>
            <a:spLocks noChangeArrowheads="1"/>
          </p:cNvSpPr>
          <p:nvPr/>
        </p:nvSpPr>
        <p:spPr bwMode="auto">
          <a:xfrm>
            <a:off x="1600200" y="4306888"/>
            <a:ext cx="2585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dirty="0">
                <a:solidFill>
                  <a:srgbClr val="FF0000"/>
                </a:solidFill>
                <a:latin typeface="ＭＳ Ｐゴシック" panose="020B0600070205080204" pitchFamily="50" charset="-128"/>
                <a:ea typeface="ＭＳ Ｐゴシック" panose="020B0600070205080204" pitchFamily="50" charset="-128"/>
              </a:rPr>
              <a:t>更新前の免許番号０４○○○○</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3207" name="正方形/長方形 1">
            <a:extLst>
              <a:ext uri="{FF2B5EF4-FFF2-40B4-BE49-F238E27FC236}">
                <a16:creationId xmlns:a16="http://schemas.microsoft.com/office/drawing/2014/main" id="{0319427A-2723-49BF-9D5E-24EBDBFF190A}"/>
              </a:ext>
            </a:extLst>
          </p:cNvPr>
          <p:cNvSpPr>
            <a:spLocks noChangeArrowheads="1"/>
          </p:cNvSpPr>
          <p:nvPr/>
        </p:nvSpPr>
        <p:spPr bwMode="auto">
          <a:xfrm>
            <a:off x="2565400" y="574357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a:solidFill>
                  <a:srgbClr val="FF0000"/>
                </a:solidFill>
                <a:latin typeface="ＭＳ Ｐゴシック" panose="020B0600070205080204" pitchFamily="50" charset="-128"/>
                <a:ea typeface="ＭＳ Ｐゴシック" panose="020B0600070205080204" pitchFamily="50" charset="-128"/>
              </a:rPr>
              <a:t>押印は不要です</a:t>
            </a:r>
            <a:endParaRPr lang="en-US" altLang="ja-JP" sz="1400" b="1">
              <a:solidFill>
                <a:srgbClr val="FF0000"/>
              </a:solidFill>
              <a:latin typeface="ＭＳ Ｐゴシック" panose="020B0600070205080204" pitchFamily="50" charset="-128"/>
              <a:ea typeface="ＭＳ Ｐゴシック" panose="020B0600070205080204" pitchFamily="50" charset="-128"/>
            </a:endParaRPr>
          </a:p>
        </p:txBody>
      </p:sp>
      <p:sp>
        <p:nvSpPr>
          <p:cNvPr id="24" name="AutoShape 24">
            <a:extLst>
              <a:ext uri="{FF2B5EF4-FFF2-40B4-BE49-F238E27FC236}">
                <a16:creationId xmlns:a16="http://schemas.microsoft.com/office/drawing/2014/main" id="{5DA720A8-9317-45BB-9BD2-0C9BD6264282}"/>
              </a:ext>
            </a:extLst>
          </p:cNvPr>
          <p:cNvSpPr>
            <a:spLocks noChangeArrowheads="1"/>
          </p:cNvSpPr>
          <p:nvPr/>
        </p:nvSpPr>
        <p:spPr bwMode="auto">
          <a:xfrm>
            <a:off x="5580063" y="2781300"/>
            <a:ext cx="2232025" cy="555625"/>
          </a:xfrm>
          <a:prstGeom prst="roundRect">
            <a:avLst>
              <a:gd name="adj" fmla="val 16667"/>
            </a:avLst>
          </a:prstGeom>
          <a:noFill/>
          <a:ln w="5715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25" name="AutoShape 24">
            <a:extLst>
              <a:ext uri="{FF2B5EF4-FFF2-40B4-BE49-F238E27FC236}">
                <a16:creationId xmlns:a16="http://schemas.microsoft.com/office/drawing/2014/main" id="{1D8A1502-5D4D-487C-9566-0A8D05C889C4}"/>
              </a:ext>
            </a:extLst>
          </p:cNvPr>
          <p:cNvSpPr>
            <a:spLocks noChangeArrowheads="1"/>
          </p:cNvSpPr>
          <p:nvPr/>
        </p:nvSpPr>
        <p:spPr bwMode="auto">
          <a:xfrm>
            <a:off x="1449387" y="5122862"/>
            <a:ext cx="2585964" cy="620713"/>
          </a:xfrm>
          <a:prstGeom prst="roundRect">
            <a:avLst>
              <a:gd name="adj" fmla="val 16667"/>
            </a:avLst>
          </a:prstGeom>
          <a:noFill/>
          <a:ln w="5715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26" name="Line 37">
            <a:extLst>
              <a:ext uri="{FF2B5EF4-FFF2-40B4-BE49-F238E27FC236}">
                <a16:creationId xmlns:a16="http://schemas.microsoft.com/office/drawing/2014/main" id="{DBA7B3B0-4A93-4EBC-9ED5-E38FF08A4A95}"/>
              </a:ext>
            </a:extLst>
          </p:cNvPr>
          <p:cNvSpPr>
            <a:spLocks noChangeShapeType="1"/>
          </p:cNvSpPr>
          <p:nvPr/>
        </p:nvSpPr>
        <p:spPr bwMode="auto">
          <a:xfrm flipH="1">
            <a:off x="3984624" y="3072854"/>
            <a:ext cx="1595434" cy="2013495"/>
          </a:xfrm>
          <a:prstGeom prst="line">
            <a:avLst/>
          </a:prstGeom>
          <a:noFill/>
          <a:ln w="762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CDDCC04D-FAC5-44F2-AFE5-E3D51D9B46A2}"/>
              </a:ext>
            </a:extLst>
          </p:cNvPr>
          <p:cNvSpPr>
            <a:spLocks noGrp="1"/>
          </p:cNvSpPr>
          <p:nvPr>
            <p:ph type="sldNum" sz="quarter" idx="12"/>
          </p:nvPr>
        </p:nvSpPr>
        <p:spPr bwMode="auto">
          <a:xfrm>
            <a:off x="7905750" y="63912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B1BC396-ADB0-4FA4-BAEF-427503F31FDD}" type="slidenum">
              <a:rPr kumimoji="0" lang="en-US" altLang="ja-JP" smtClean="0">
                <a:solidFill>
                  <a:srgbClr val="42424F"/>
                </a:solidFill>
              </a:rPr>
              <a:pPr/>
              <a:t>54</a:t>
            </a:fld>
            <a:endParaRPr kumimoji="0" lang="en-US" altLang="ja-JP">
              <a:solidFill>
                <a:srgbClr val="42424F"/>
              </a:solidFill>
            </a:endParaRPr>
          </a:p>
        </p:txBody>
      </p:sp>
      <p:graphicFrame>
        <p:nvGraphicFramePr>
          <p:cNvPr id="5" name="表 4">
            <a:extLst>
              <a:ext uri="{FF2B5EF4-FFF2-40B4-BE49-F238E27FC236}">
                <a16:creationId xmlns:a16="http://schemas.microsoft.com/office/drawing/2014/main" id="{B5E46BA2-8860-428E-AFE3-38C5B1ADC4DD}"/>
              </a:ext>
            </a:extLst>
          </p:cNvPr>
          <p:cNvGraphicFramePr>
            <a:graphicFrameLocks noGrp="1"/>
          </p:cNvGraphicFramePr>
          <p:nvPr>
            <p:extLst>
              <p:ext uri="{D42A27DB-BD31-4B8C-83A1-F6EECF244321}">
                <p14:modId xmlns:p14="http://schemas.microsoft.com/office/powerpoint/2010/main" val="410949965"/>
              </p:ext>
            </p:extLst>
          </p:nvPr>
        </p:nvGraphicFramePr>
        <p:xfrm>
          <a:off x="611188" y="904875"/>
          <a:ext cx="6192838" cy="3840204"/>
        </p:xfrm>
        <a:graphic>
          <a:graphicData uri="http://schemas.openxmlformats.org/drawingml/2006/table">
            <a:tbl>
              <a:tblPr firstRow="1" bandRow="1">
                <a:tableStyleId>{5C22544A-7EE6-4342-B048-85BDC9FD1C3A}</a:tableStyleId>
              </a:tblPr>
              <a:tblGrid>
                <a:gridCol w="863873">
                  <a:extLst>
                    <a:ext uri="{9D8B030D-6E8A-4147-A177-3AD203B41FA5}">
                      <a16:colId xmlns:a16="http://schemas.microsoft.com/office/drawing/2014/main" val="20000"/>
                    </a:ext>
                  </a:extLst>
                </a:gridCol>
                <a:gridCol w="2520585">
                  <a:extLst>
                    <a:ext uri="{9D8B030D-6E8A-4147-A177-3AD203B41FA5}">
                      <a16:colId xmlns:a16="http://schemas.microsoft.com/office/drawing/2014/main" val="20001"/>
                    </a:ext>
                  </a:extLst>
                </a:gridCol>
                <a:gridCol w="2808380">
                  <a:extLst>
                    <a:ext uri="{9D8B030D-6E8A-4147-A177-3AD203B41FA5}">
                      <a16:colId xmlns:a16="http://schemas.microsoft.com/office/drawing/2014/main" val="20002"/>
                    </a:ext>
                  </a:extLst>
                </a:gridCol>
              </a:tblGrid>
              <a:tr h="335230">
                <a:tc>
                  <a:txBody>
                    <a:bodyPr/>
                    <a:lstStyle/>
                    <a:p>
                      <a:endParaRPr kumimoji="1" lang="ja-JP" altLang="en-US" sz="1600" dirty="0">
                        <a:latin typeface="+mj-ea"/>
                        <a:ea typeface="+mj-ea"/>
                      </a:endParaRPr>
                    </a:p>
                  </a:txBody>
                  <a:tcPr marL="91442" marR="91442" marT="45697" marB="45697"/>
                </a:tc>
                <a:tc>
                  <a:txBody>
                    <a:bodyPr/>
                    <a:lstStyle/>
                    <a:p>
                      <a:endParaRPr kumimoji="1" lang="ja-JP" altLang="en-US" sz="1600" dirty="0">
                        <a:latin typeface="+mj-ea"/>
                        <a:ea typeface="+mj-ea"/>
                      </a:endParaRPr>
                    </a:p>
                  </a:txBody>
                  <a:tcPr marL="91442" marR="91442" marT="45697" marB="45697"/>
                </a:tc>
                <a:tc>
                  <a:txBody>
                    <a:bodyPr/>
                    <a:lstStyle/>
                    <a:p>
                      <a:pPr algn="dist"/>
                      <a:r>
                        <a:rPr kumimoji="1" lang="ja-JP" altLang="en-US" sz="1600" dirty="0">
                          <a:latin typeface="+mj-ea"/>
                          <a:ea typeface="+mj-ea"/>
                        </a:rPr>
                        <a:t>業務内容</a:t>
                      </a:r>
                    </a:p>
                  </a:txBody>
                  <a:tcPr marL="91442" marR="91442" marT="45697" marB="45697"/>
                </a:tc>
                <a:extLst>
                  <a:ext uri="{0D108BD9-81ED-4DB2-BD59-A6C34878D82A}">
                    <a16:rowId xmlns:a16="http://schemas.microsoft.com/office/drawing/2014/main" val="10000"/>
                  </a:ext>
                </a:extLst>
              </a:tr>
              <a:tr h="700987">
                <a:tc>
                  <a:txBody>
                    <a:bodyPr/>
                    <a:lstStyle/>
                    <a:p>
                      <a:pPr algn="ctr"/>
                      <a:r>
                        <a:rPr kumimoji="1" lang="ja-JP" altLang="en-US" sz="2000" b="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代表取締役</a:t>
                      </a:r>
                      <a:endParaRPr kumimoji="1" lang="en-US" altLang="ja-JP" sz="2000" dirty="0">
                        <a:latin typeface="+mj-ea"/>
                        <a:ea typeface="+mj-ea"/>
                      </a:endParaRPr>
                    </a:p>
                    <a:p>
                      <a:r>
                        <a:rPr kumimoji="1" lang="ja-JP" altLang="en-US" sz="2000" dirty="0">
                          <a:latin typeface="+mj-ea"/>
                          <a:ea typeface="+mj-ea"/>
                        </a:rPr>
                        <a:t>　　○○　○○</a:t>
                      </a:r>
                      <a:endParaRPr kumimoji="1" lang="en-US" altLang="ja-JP" sz="2000" dirty="0">
                        <a:latin typeface="+mj-ea"/>
                        <a:ea typeface="+mj-ea"/>
                      </a:endParaRPr>
                    </a:p>
                  </a:txBody>
                  <a:tcPr marL="91442" marR="91442" marT="45697" marB="45697"/>
                </a:tc>
                <a:tc>
                  <a:txBody>
                    <a:bodyPr/>
                    <a:lstStyle/>
                    <a:p>
                      <a:pPr algn="ctr"/>
                      <a:r>
                        <a:rPr kumimoji="1" lang="ja-JP" altLang="en-US" sz="2000" dirty="0">
                          <a:latin typeface="+mj-ea"/>
                          <a:ea typeface="+mj-ea"/>
                        </a:rPr>
                        <a:t>業　務　全　般</a:t>
                      </a:r>
                    </a:p>
                  </a:txBody>
                  <a:tcPr marL="91442" marR="91442" marT="45697" marB="45697" anchor="ctr"/>
                </a:tc>
                <a:extLst>
                  <a:ext uri="{0D108BD9-81ED-4DB2-BD59-A6C34878D82A}">
                    <a16:rowId xmlns:a16="http://schemas.microsoft.com/office/drawing/2014/main" val="10001"/>
                  </a:ext>
                </a:extLst>
              </a:tr>
              <a:tr h="700987">
                <a:tc>
                  <a:txBody>
                    <a:bodyPr/>
                    <a:lstStyle/>
                    <a:p>
                      <a:pPr algn="ctr"/>
                      <a:r>
                        <a:rPr lang="ja-JP" altLang="en-US" sz="2000" b="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代表取締役</a:t>
                      </a:r>
                      <a:endParaRPr kumimoji="1" lang="en-US" altLang="ja-JP" sz="2000" dirty="0">
                        <a:latin typeface="+mj-ea"/>
                        <a:ea typeface="+mj-ea"/>
                      </a:endParaRPr>
                    </a:p>
                    <a:p>
                      <a:r>
                        <a:rPr kumimoji="1" lang="ja-JP" altLang="en-US" sz="2000" dirty="0">
                          <a:latin typeface="+mj-ea"/>
                          <a:ea typeface="+mj-ea"/>
                        </a:rPr>
                        <a:t>　　</a:t>
                      </a:r>
                      <a:r>
                        <a:rPr kumimoji="1" lang="en-US" altLang="ja-JP" sz="2000" dirty="0">
                          <a:latin typeface="+mj-ea"/>
                          <a:ea typeface="+mj-ea"/>
                        </a:rPr>
                        <a:t>××</a:t>
                      </a:r>
                      <a:r>
                        <a:rPr kumimoji="1" lang="ja-JP" altLang="en-US" sz="2000" dirty="0">
                          <a:latin typeface="+mj-ea"/>
                          <a:ea typeface="+mj-ea"/>
                        </a:rPr>
                        <a:t>　</a:t>
                      </a:r>
                      <a:r>
                        <a:rPr kumimoji="1" lang="en-US" altLang="ja-JP" sz="2000" dirty="0">
                          <a:latin typeface="+mj-ea"/>
                          <a:ea typeface="+mj-ea"/>
                        </a:rPr>
                        <a:t>××</a:t>
                      </a:r>
                      <a:endParaRPr kumimoji="1" lang="ja-JP" altLang="en-US" sz="2000" dirty="0">
                        <a:latin typeface="+mj-ea"/>
                        <a:ea typeface="+mj-ea"/>
                      </a:endParaRPr>
                    </a:p>
                  </a:txBody>
                  <a:tcPr marL="91442" marR="91442" marT="45697" marB="45697"/>
                </a:tc>
                <a:tc>
                  <a:txBody>
                    <a:bodyPr/>
                    <a:lstStyle/>
                    <a:p>
                      <a:pPr algn="ctr"/>
                      <a:r>
                        <a:rPr kumimoji="1" lang="ja-JP" altLang="en-US" sz="2000" dirty="0">
                          <a:latin typeface="+mj-ea"/>
                          <a:ea typeface="+mj-ea"/>
                        </a:rPr>
                        <a:t>業　務　全　般</a:t>
                      </a:r>
                    </a:p>
                  </a:txBody>
                  <a:tcPr marL="91442" marR="91442" marT="45697" marB="45697" anchor="ctr"/>
                </a:tc>
                <a:extLst>
                  <a:ext uri="{0D108BD9-81ED-4DB2-BD59-A6C34878D82A}">
                    <a16:rowId xmlns:a16="http://schemas.microsoft.com/office/drawing/2014/main" val="10002"/>
                  </a:ext>
                </a:extLst>
              </a:tr>
              <a:tr h="700987">
                <a:tc>
                  <a:txBody>
                    <a:bodyPr/>
                    <a:lstStyle/>
                    <a:p>
                      <a:pPr algn="ctr"/>
                      <a:endParaRPr kumimoji="1" lang="ja-JP" altLang="en-US" sz="2000" dirty="0">
                        <a:latin typeface="+mj-ea"/>
                        <a:ea typeface="+mj-ea"/>
                      </a:endParaRPr>
                    </a:p>
                  </a:txBody>
                  <a:tcPr marL="91442" marR="91442" marT="45697" marB="45697" anchor="ctr"/>
                </a:tc>
                <a:tc>
                  <a:txBody>
                    <a:bodyPr/>
                    <a:lstStyle/>
                    <a:p>
                      <a:r>
                        <a:rPr kumimoji="1" lang="ja-JP" altLang="en-US" sz="2000" dirty="0">
                          <a:latin typeface="+mj-ea"/>
                          <a:ea typeface="+mj-ea"/>
                        </a:rPr>
                        <a:t>取締役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pPr algn="ctr"/>
                      <a:r>
                        <a:rPr kumimoji="1" lang="ja-JP" altLang="en-US" sz="2000" dirty="0">
                          <a:latin typeface="+mj-ea"/>
                          <a:ea typeface="+mj-ea"/>
                        </a:rPr>
                        <a:t>総　務　担　当</a:t>
                      </a:r>
                    </a:p>
                  </a:txBody>
                  <a:tcPr marL="91442" marR="91442" marT="45697" marB="45697" anchor="ctr"/>
                </a:tc>
                <a:extLst>
                  <a:ext uri="{0D108BD9-81ED-4DB2-BD59-A6C34878D82A}">
                    <a16:rowId xmlns:a16="http://schemas.microsoft.com/office/drawing/2014/main" val="10003"/>
                  </a:ext>
                </a:extLst>
              </a:tr>
              <a:tr h="700987">
                <a:tc>
                  <a:txBody>
                    <a:bodyPr/>
                    <a:lstStyle/>
                    <a:p>
                      <a:pPr algn="ctr"/>
                      <a:r>
                        <a:rPr kumimoji="1" lang="ja-JP" altLang="en-US" sz="200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取締役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pPr algn="ctr"/>
                      <a:r>
                        <a:rPr kumimoji="1" lang="ja-JP" altLang="en-US" sz="2000" dirty="0">
                          <a:latin typeface="+mj-ea"/>
                          <a:ea typeface="+mj-ea"/>
                        </a:rPr>
                        <a:t>販　売　担　当</a:t>
                      </a:r>
                    </a:p>
                  </a:txBody>
                  <a:tcPr marL="91442" marR="91442" marT="45697" marB="45697" anchor="ctr"/>
                </a:tc>
                <a:extLst>
                  <a:ext uri="{0D108BD9-81ED-4DB2-BD59-A6C34878D82A}">
                    <a16:rowId xmlns:a16="http://schemas.microsoft.com/office/drawing/2014/main" val="10004"/>
                  </a:ext>
                </a:extLst>
              </a:tr>
              <a:tr h="700987">
                <a:tc>
                  <a:txBody>
                    <a:bodyPr/>
                    <a:lstStyle/>
                    <a:p>
                      <a:pPr algn="ctr"/>
                      <a:endParaRPr kumimoji="1" lang="ja-JP" altLang="en-US" sz="2000" dirty="0">
                        <a:latin typeface="+mj-ea"/>
                        <a:ea typeface="+mj-ea"/>
                      </a:endParaRPr>
                    </a:p>
                  </a:txBody>
                  <a:tcPr marL="91442" marR="91442" marT="45697" marB="45697" anchor="ctr"/>
                </a:tc>
                <a:tc>
                  <a:txBody>
                    <a:bodyPr/>
                    <a:lstStyle/>
                    <a:p>
                      <a:r>
                        <a:rPr kumimoji="1" lang="ja-JP" altLang="en-US" sz="2000" dirty="0">
                          <a:latin typeface="+mj-ea"/>
                          <a:ea typeface="+mj-ea"/>
                        </a:rPr>
                        <a:t>監査役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endParaRPr kumimoji="1" lang="ja-JP" altLang="en-US" sz="2000" dirty="0">
                        <a:latin typeface="+mj-ea"/>
                        <a:ea typeface="+mj-ea"/>
                      </a:endParaRPr>
                    </a:p>
                  </a:txBody>
                  <a:tcPr marL="91442" marR="91442" marT="45697" marB="45697" anchor="ctr"/>
                </a:tc>
                <a:extLst>
                  <a:ext uri="{0D108BD9-81ED-4DB2-BD59-A6C34878D82A}">
                    <a16:rowId xmlns:a16="http://schemas.microsoft.com/office/drawing/2014/main" val="10005"/>
                  </a:ext>
                </a:extLst>
              </a:tr>
            </a:tbl>
          </a:graphicData>
        </a:graphic>
      </p:graphicFrame>
      <p:sp>
        <p:nvSpPr>
          <p:cNvPr id="94241" name="テキスト ボックス 15">
            <a:extLst>
              <a:ext uri="{FF2B5EF4-FFF2-40B4-BE49-F238E27FC236}">
                <a16:creationId xmlns:a16="http://schemas.microsoft.com/office/drawing/2014/main" id="{173BE726-1EA3-403B-9DB8-49937D1481BB}"/>
              </a:ext>
            </a:extLst>
          </p:cNvPr>
          <p:cNvSpPr txBox="1">
            <a:spLocks noChangeArrowheads="1"/>
          </p:cNvSpPr>
          <p:nvPr/>
        </p:nvSpPr>
        <p:spPr bwMode="auto">
          <a:xfrm>
            <a:off x="1042988" y="4799013"/>
            <a:ext cx="681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弊社の業務分業票は上記のとおりであり，</a:t>
            </a:r>
            <a:r>
              <a:rPr lang="ja-JP" altLang="en-US" sz="1800" dirty="0">
                <a:solidFill>
                  <a:srgbClr val="FF0000"/>
                </a:solidFill>
                <a:latin typeface="ＭＳ Ｐゴシック" panose="020B0600070205080204" pitchFamily="50" charset="-128"/>
                <a:ea typeface="ＭＳ Ｐゴシック" panose="020B0600070205080204" pitchFamily="50" charset="-128"/>
              </a:rPr>
              <a:t>麻薬に関する業務</a:t>
            </a:r>
            <a:r>
              <a:rPr lang="ja-JP" altLang="en-US" sz="1800" dirty="0">
                <a:latin typeface="ＭＳ Ｐゴシック" panose="020B0600070205080204" pitchFamily="50" charset="-128"/>
                <a:ea typeface="ＭＳ Ｐゴシック" panose="020B0600070205080204" pitchFamily="50" charset="-128"/>
              </a:rPr>
              <a:t>を行う</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役員は，○印のものです。</a:t>
            </a:r>
          </a:p>
        </p:txBody>
      </p:sp>
      <p:sp>
        <p:nvSpPr>
          <p:cNvPr id="94242" name="テキスト ボックス 16">
            <a:extLst>
              <a:ext uri="{FF2B5EF4-FFF2-40B4-BE49-F238E27FC236}">
                <a16:creationId xmlns:a16="http://schemas.microsoft.com/office/drawing/2014/main" id="{E96405C0-E983-4E35-B3DB-F3C68C059ECF}"/>
              </a:ext>
            </a:extLst>
          </p:cNvPr>
          <p:cNvSpPr txBox="1">
            <a:spLocks noChangeArrowheads="1"/>
          </p:cNvSpPr>
          <p:nvPr/>
        </p:nvSpPr>
        <p:spPr bwMode="auto">
          <a:xfrm>
            <a:off x="3203575" y="5373688"/>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令和６年</a:t>
            </a:r>
            <a:r>
              <a:rPr lang="en-US" altLang="ja-JP" sz="1800" dirty="0">
                <a:latin typeface="ＭＳ Ｐゴシック" panose="020B0600070205080204" pitchFamily="50" charset="-128"/>
                <a:ea typeface="ＭＳ Ｐゴシック" panose="020B0600070205080204" pitchFamily="50" charset="-128"/>
              </a:rPr>
              <a:t>10</a:t>
            </a:r>
            <a:r>
              <a:rPr lang="ja-JP" altLang="en-US" sz="1800" dirty="0">
                <a:latin typeface="ＭＳ Ｐゴシック" panose="020B0600070205080204" pitchFamily="50" charset="-128"/>
                <a:ea typeface="ＭＳ Ｐゴシック" panose="020B0600070205080204" pitchFamily="50" charset="-128"/>
              </a:rPr>
              <a:t>月１日</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鹿児島市○○町○○</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株式会社□▽○◇</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代表取締役　　○○　○○　</a:t>
            </a:r>
          </a:p>
        </p:txBody>
      </p:sp>
      <p:sp>
        <p:nvSpPr>
          <p:cNvPr id="8" name="右中かっこ 7">
            <a:extLst>
              <a:ext uri="{FF2B5EF4-FFF2-40B4-BE49-F238E27FC236}">
                <a16:creationId xmlns:a16="http://schemas.microsoft.com/office/drawing/2014/main" id="{A189CFEC-D347-40F6-B35C-43313BB67CE5}"/>
              </a:ext>
            </a:extLst>
          </p:cNvPr>
          <p:cNvSpPr/>
          <p:nvPr/>
        </p:nvSpPr>
        <p:spPr>
          <a:xfrm>
            <a:off x="6877050" y="1222375"/>
            <a:ext cx="504825" cy="285469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94244" name="テキスト ボックス 7">
            <a:extLst>
              <a:ext uri="{FF2B5EF4-FFF2-40B4-BE49-F238E27FC236}">
                <a16:creationId xmlns:a16="http://schemas.microsoft.com/office/drawing/2014/main" id="{3A14174D-3EFE-4FC2-B1CD-81CF135F82B2}"/>
              </a:ext>
            </a:extLst>
          </p:cNvPr>
          <p:cNvSpPr txBox="1">
            <a:spLocks noChangeArrowheads="1"/>
          </p:cNvSpPr>
          <p:nvPr/>
        </p:nvSpPr>
        <p:spPr bwMode="auto">
          <a:xfrm>
            <a:off x="7454899" y="1066266"/>
            <a:ext cx="1292662" cy="325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代表取締役</a:t>
            </a:r>
            <a:r>
              <a:rPr lang="en-US" altLang="ja-JP" sz="2400" b="1" dirty="0">
                <a:solidFill>
                  <a:srgbClr val="FF0000"/>
                </a:solidFill>
                <a:latin typeface="ＭＳ Ｐゴシック" panose="020B0600070205080204" pitchFamily="50" charset="-128"/>
                <a:ea typeface="ＭＳ Ｐゴシック" panose="020B0600070205080204" pitchFamily="50" charset="-128"/>
              </a:rPr>
              <a:t>(</a:t>
            </a:r>
            <a:r>
              <a:rPr lang="ja-JP" altLang="en-US" sz="2400" b="1" dirty="0">
                <a:solidFill>
                  <a:srgbClr val="FF0000"/>
                </a:solidFill>
                <a:latin typeface="ＭＳ Ｐゴシック" panose="020B0600070205080204" pitchFamily="50" charset="-128"/>
                <a:ea typeface="ＭＳ Ｐゴシック" panose="020B0600070205080204" pitchFamily="50" charset="-128"/>
              </a:rPr>
              <a:t>業務を行う</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役員）が複数いる場合，</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それぞれ診断書が必要</a:t>
            </a:r>
          </a:p>
        </p:txBody>
      </p:sp>
      <p:sp>
        <p:nvSpPr>
          <p:cNvPr id="10" name="正方形/長方形 9">
            <a:extLst>
              <a:ext uri="{FF2B5EF4-FFF2-40B4-BE49-F238E27FC236}">
                <a16:creationId xmlns:a16="http://schemas.microsoft.com/office/drawing/2014/main" id="{32AB8A24-C318-4699-AC51-AB8C4D68D877}"/>
              </a:ext>
            </a:extLst>
          </p:cNvPr>
          <p:cNvSpPr/>
          <p:nvPr/>
        </p:nvSpPr>
        <p:spPr>
          <a:xfrm>
            <a:off x="-2063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業務を行う役員図（小売・卸売業者）</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ー 3">
            <a:extLst>
              <a:ext uri="{FF2B5EF4-FFF2-40B4-BE49-F238E27FC236}">
                <a16:creationId xmlns:a16="http://schemas.microsoft.com/office/drawing/2014/main" id="{8D74233D-6FC3-4C0D-AB4B-EBF97CC360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E83DAE9-9C59-4AFD-8E50-044370EA576C}" type="slidenum">
              <a:rPr kumimoji="0" lang="en-US" altLang="ja-JP" smtClean="0">
                <a:solidFill>
                  <a:srgbClr val="42424F"/>
                </a:solidFill>
              </a:rPr>
              <a:pPr/>
              <a:t>55</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0866D092-706B-4BCB-AB36-F6B4B1725007}"/>
              </a:ext>
            </a:extLst>
          </p:cNvPr>
          <p:cNvSpPr/>
          <p:nvPr/>
        </p:nvSpPr>
        <p:spPr>
          <a:xfrm>
            <a:off x="1475656" y="988219"/>
            <a:ext cx="6192688" cy="1183486"/>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latin typeface="ＭＳ Ｐゴシック" panose="020B0600070205080204" pitchFamily="50" charset="-128"/>
                <a:ea typeface="ＭＳ Ｐゴシック" panose="020B0600070205080204" pitchFamily="50" charset="-128"/>
              </a:rPr>
              <a:t>免許継続申請書</a:t>
            </a:r>
            <a:r>
              <a:rPr lang="ja-JP" altLang="en-US" sz="2800" dirty="0">
                <a:latin typeface="ＭＳ Ｐゴシック" panose="020B0600070205080204" pitchFamily="50" charset="-128"/>
                <a:ea typeface="ＭＳ Ｐゴシック" panose="020B0600070205080204" pitchFamily="50" charset="-128"/>
              </a:rPr>
              <a:t>を</a:t>
            </a:r>
            <a:r>
              <a:rPr lang="zh-TW" altLang="en-US" sz="2800" dirty="0">
                <a:latin typeface="ＭＳ Ｐゴシック" panose="020B0600070205080204" pitchFamily="50" charset="-128"/>
                <a:ea typeface="ＭＳ Ｐゴシック" panose="020B0600070205080204" pitchFamily="50" charset="-128"/>
              </a:rPr>
              <a:t>提出</a:t>
            </a:r>
            <a:r>
              <a:rPr lang="ja-JP" altLang="en-US" sz="2800" dirty="0">
                <a:latin typeface="ＭＳ Ｐゴシック" panose="020B0600070205080204" pitchFamily="50" charset="-128"/>
                <a:ea typeface="ＭＳ Ｐゴシック" panose="020B0600070205080204" pitchFamily="50" charset="-128"/>
              </a:rPr>
              <a:t>した</a:t>
            </a:r>
            <a:r>
              <a:rPr lang="zh-TW" altLang="en-US" sz="2800" dirty="0">
                <a:latin typeface="ＭＳ Ｐゴシック" panose="020B0600070205080204" pitchFamily="50" charset="-128"/>
                <a:ea typeface="ＭＳ Ｐゴシック" panose="020B0600070205080204" pitchFamily="50" charset="-128"/>
              </a:rPr>
              <a:t>後</a:t>
            </a:r>
            <a:r>
              <a:rPr lang="ja-JP" altLang="en-US" sz="2800" dirty="0" err="1">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algn="ctr">
              <a:defRPr/>
            </a:pPr>
            <a:r>
              <a:rPr lang="en-US" altLang="ja-JP" sz="2800" dirty="0">
                <a:latin typeface="ＭＳ Ｐゴシック" panose="020B0600070205080204" pitchFamily="50" charset="-128"/>
                <a:ea typeface="ＭＳ Ｐゴシック" panose="020B0600070205080204" pitchFamily="50" charset="-128"/>
              </a:rPr>
              <a:t>12</a:t>
            </a:r>
            <a:r>
              <a:rPr lang="ja-JP" altLang="en-US" sz="2800" dirty="0">
                <a:latin typeface="ＭＳ Ｐゴシック" panose="020B0600070205080204" pitchFamily="50" charset="-128"/>
                <a:ea typeface="ＭＳ Ｐゴシック" panose="020B0600070205080204" pitchFamily="50" charset="-128"/>
              </a:rPr>
              <a:t>月中旬までに新免許証を送付</a:t>
            </a:r>
            <a:endParaRPr lang="en-US" altLang="ja-JP" sz="2800" dirty="0">
              <a:latin typeface="ＭＳ Ｐゴシック" panose="020B0600070205080204" pitchFamily="50" charset="-128"/>
              <a:ea typeface="ＭＳ Ｐゴシック" panose="020B0600070205080204" pitchFamily="50" charset="-128"/>
            </a:endParaRPr>
          </a:p>
        </p:txBody>
      </p:sp>
      <p:sp>
        <p:nvSpPr>
          <p:cNvPr id="6" name="角丸四角形 5">
            <a:extLst>
              <a:ext uri="{FF2B5EF4-FFF2-40B4-BE49-F238E27FC236}">
                <a16:creationId xmlns:a16="http://schemas.microsoft.com/office/drawing/2014/main" id="{12134540-24F0-487D-AD8E-FA8A117B74A7}"/>
              </a:ext>
            </a:extLst>
          </p:cNvPr>
          <p:cNvSpPr/>
          <p:nvPr/>
        </p:nvSpPr>
        <p:spPr>
          <a:xfrm>
            <a:off x="863588" y="2589954"/>
            <a:ext cx="7416824" cy="2592536"/>
          </a:xfrm>
          <a:prstGeom prst="roundRect">
            <a:avLst/>
          </a:prstGeom>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p>
            <a:pPr>
              <a:defRPr/>
            </a:pPr>
            <a:r>
              <a:rPr lang="ja-JP" altLang="en-US" sz="2800" dirty="0">
                <a:latin typeface="ＭＳ Ｐゴシック" panose="020B0600070205080204" pitchFamily="50" charset="-128"/>
                <a:ea typeface="ＭＳ Ｐゴシック" panose="020B0600070205080204" pitchFamily="50" charset="-128"/>
              </a:rPr>
              <a:t>以下の書類を薬務課又は管轄保健所に送付</a:t>
            </a: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ja-JP" altLang="en-US" sz="2800" dirty="0">
                <a:solidFill>
                  <a:srgbClr val="FF0000"/>
                </a:solidFill>
                <a:latin typeface="ＭＳ Ｐゴシック" panose="020B0600070205080204" pitchFamily="50" charset="-128"/>
                <a:ea typeface="ＭＳ Ｐゴシック" panose="020B0600070205080204" pitchFamily="50" charset="-128"/>
              </a:rPr>
              <a:t>麻薬取扱者免許証返納届</a:t>
            </a:r>
            <a:r>
              <a:rPr lang="ja-JP" altLang="en-US" sz="2800" dirty="0">
                <a:solidFill>
                  <a:schemeClr val="tx1"/>
                </a:solidFill>
                <a:latin typeface="ＭＳ Ｐゴシック" panose="020B0600070205080204" pitchFamily="50" charset="-128"/>
                <a:ea typeface="ＭＳ Ｐゴシック" panose="020B0600070205080204" pitchFamily="50" charset="-128"/>
              </a:rPr>
              <a:t>（旧免許証を添付）</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期間</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令和７年</a:t>
            </a:r>
            <a:r>
              <a:rPr lang="ja-JP" altLang="en-US" sz="2800" u="sng" dirty="0">
                <a:latin typeface="ＭＳ Ｐゴシック" panose="020B0600070205080204" pitchFamily="50" charset="-128"/>
                <a:ea typeface="ＭＳ Ｐゴシック" panose="020B0600070205080204" pitchFamily="50" charset="-128"/>
              </a:rPr>
              <a:t>１月６日～１月</a:t>
            </a:r>
            <a:r>
              <a:rPr lang="en-US" altLang="ja-JP" sz="2800" u="sng" dirty="0">
                <a:latin typeface="ＭＳ Ｐゴシック" panose="020B0600070205080204" pitchFamily="50" charset="-128"/>
                <a:ea typeface="ＭＳ Ｐゴシック" panose="020B0600070205080204" pitchFamily="50" charset="-128"/>
              </a:rPr>
              <a:t>15</a:t>
            </a:r>
            <a:r>
              <a:rPr lang="ja-JP" altLang="en-US" sz="2800" u="sng" dirty="0">
                <a:latin typeface="ＭＳ Ｐゴシック" panose="020B0600070205080204" pitchFamily="50" charset="-128"/>
                <a:ea typeface="ＭＳ Ｐゴシック" panose="020B0600070205080204" pitchFamily="50" charset="-128"/>
              </a:rPr>
              <a:t>日</a:t>
            </a:r>
            <a:endParaRPr lang="en-US" altLang="ja-JP" sz="2800" u="sng" dirty="0">
              <a:latin typeface="ＭＳ Ｐゴシック" panose="020B0600070205080204" pitchFamily="50" charset="-128"/>
              <a:ea typeface="ＭＳ Ｐゴシック" panose="020B0600070205080204" pitchFamily="50" charset="-128"/>
            </a:endParaRPr>
          </a:p>
          <a:p>
            <a:pPr>
              <a:defRPr/>
            </a:pPr>
            <a:r>
              <a:rPr lang="ja-JP" altLang="en-US" sz="2000" b="1" dirty="0">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12</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月中に返納しないようにお願いします。</a:t>
            </a:r>
          </a:p>
        </p:txBody>
      </p:sp>
      <p:cxnSp>
        <p:nvCxnSpPr>
          <p:cNvPr id="7" name="直線矢印コネクタ 6">
            <a:extLst>
              <a:ext uri="{FF2B5EF4-FFF2-40B4-BE49-F238E27FC236}">
                <a16:creationId xmlns:a16="http://schemas.microsoft.com/office/drawing/2014/main" id="{364EB6DE-D844-4FBD-868A-EBBA3A453CE2}"/>
              </a:ext>
            </a:extLst>
          </p:cNvPr>
          <p:cNvCxnSpPr/>
          <p:nvPr/>
        </p:nvCxnSpPr>
        <p:spPr>
          <a:xfrm>
            <a:off x="4572000" y="2171705"/>
            <a:ext cx="0" cy="431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FF3A24BA-7DA1-4052-A54B-49D051256C9B}"/>
              </a:ext>
            </a:extLst>
          </p:cNvPr>
          <p:cNvSpPr/>
          <p:nvPr/>
        </p:nvSpPr>
        <p:spPr>
          <a:xfrm>
            <a:off x="3175" y="0"/>
            <a:ext cx="9144000" cy="7064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今後の流れ</a:t>
            </a:r>
          </a:p>
        </p:txBody>
      </p:sp>
      <p:sp>
        <p:nvSpPr>
          <p:cNvPr id="9" name="角丸四角形 8">
            <a:extLst>
              <a:ext uri="{FF2B5EF4-FFF2-40B4-BE49-F238E27FC236}">
                <a16:creationId xmlns:a16="http://schemas.microsoft.com/office/drawing/2014/main" id="{A508A6C8-6976-4790-8B97-6D0146EF71BC}"/>
              </a:ext>
            </a:extLst>
          </p:cNvPr>
          <p:cNvSpPr/>
          <p:nvPr/>
        </p:nvSpPr>
        <p:spPr>
          <a:xfrm>
            <a:off x="1475656" y="5494719"/>
            <a:ext cx="6192688" cy="1046961"/>
          </a:xfrm>
          <a:prstGeom prst="roundRect">
            <a:avLst/>
          </a:prstGeom>
          <a:solidFill>
            <a:srgbClr val="FFCCFF"/>
          </a:solidFill>
          <a:ln>
            <a:solidFill>
              <a:srgbClr val="FFCCFF"/>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latin typeface="ＭＳ Ｐゴシック" panose="020B0600070205080204" pitchFamily="50" charset="-128"/>
                <a:ea typeface="ＭＳ Ｐゴシック" panose="020B0600070205080204" pitchFamily="50" charset="-128"/>
              </a:rPr>
              <a:t>令和７年１月からは</a:t>
            </a:r>
            <a:r>
              <a:rPr lang="en-US" altLang="ja-JP" sz="2800" b="1" dirty="0">
                <a:solidFill>
                  <a:srgbClr val="FF0000"/>
                </a:solidFill>
                <a:latin typeface="ＭＳ Ｐゴシック" panose="020B0600070205080204" pitchFamily="50" charset="-128"/>
                <a:ea typeface="ＭＳ Ｐゴシック" panose="020B0600070205080204" pitchFamily="50" charset="-128"/>
              </a:rPr>
              <a:t>05</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06</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07</a:t>
            </a:r>
            <a:r>
              <a:rPr lang="ja-JP" altLang="en-US" sz="2800" dirty="0">
                <a:latin typeface="ＭＳ Ｐゴシック" panose="020B0600070205080204" pitchFamily="50" charset="-128"/>
                <a:ea typeface="ＭＳ Ｐゴシック" panose="020B0600070205080204" pitchFamily="50" charset="-128"/>
              </a:rPr>
              <a:t>で始まる麻薬免許番号のみが有効です。</a:t>
            </a:r>
            <a:endParaRPr lang="en-US"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a:extLst>
              <a:ext uri="{FF2B5EF4-FFF2-40B4-BE49-F238E27FC236}">
                <a16:creationId xmlns:a16="http://schemas.microsoft.com/office/drawing/2014/main" id="{08FDD4D5-2162-40B8-9D56-D3091BFCA0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C182C2D-2292-42B6-9550-413073B64512}" type="slidenum">
              <a:rPr kumimoji="0" lang="en-US" altLang="ja-JP" smtClean="0">
                <a:solidFill>
                  <a:srgbClr val="42424F"/>
                </a:solidFill>
              </a:rPr>
              <a:pPr/>
              <a:t>56</a:t>
            </a:fld>
            <a:endParaRPr kumimoji="0" lang="en-US" altLang="ja-JP">
              <a:solidFill>
                <a:srgbClr val="42424F"/>
              </a:solidFill>
            </a:endParaRPr>
          </a:p>
        </p:txBody>
      </p:sp>
      <p:sp>
        <p:nvSpPr>
          <p:cNvPr id="5" name="Rectangle 3">
            <a:extLst>
              <a:ext uri="{FF2B5EF4-FFF2-40B4-BE49-F238E27FC236}">
                <a16:creationId xmlns:a16="http://schemas.microsoft.com/office/drawing/2014/main" id="{CBDEC7C8-9CA8-440C-A783-F692F5A3A2D8}"/>
              </a:ext>
            </a:extLst>
          </p:cNvPr>
          <p:cNvSpPr txBox="1">
            <a:spLocks noChangeArrowheads="1"/>
          </p:cNvSpPr>
          <p:nvPr/>
        </p:nvSpPr>
        <p:spPr bwMode="auto">
          <a:xfrm>
            <a:off x="334403" y="1927173"/>
            <a:ext cx="7308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鹿児島県ホームページ</a:t>
            </a:r>
            <a:br>
              <a:rPr lang="ja-JP" altLang="en-US"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hlinkClick r:id="rId2"/>
              </a:rPr>
              <a:t>http://www.pref.kagoshima.jp/</a:t>
            </a:r>
            <a:r>
              <a:rPr lang="ja-JP" altLang="en-US" sz="2800" dirty="0">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（事業者の方々）健康・福祉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薬事・麻薬・血液</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麻薬等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麻薬関係申請手続き</a:t>
            </a:r>
          </a:p>
        </p:txBody>
      </p:sp>
      <p:sp>
        <p:nvSpPr>
          <p:cNvPr id="97284" name="Rectangle 5">
            <a:extLst>
              <a:ext uri="{FF2B5EF4-FFF2-40B4-BE49-F238E27FC236}">
                <a16:creationId xmlns:a16="http://schemas.microsoft.com/office/drawing/2014/main" id="{1D52BC75-3362-4A4C-91A5-D10916732051}"/>
              </a:ext>
            </a:extLst>
          </p:cNvPr>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DE73A7C-1022-450C-B119-46AA41BB6B3C}"/>
              </a:ext>
            </a:extLst>
          </p:cNvPr>
          <p:cNvSpPr/>
          <p:nvPr/>
        </p:nvSpPr>
        <p:spPr>
          <a:xfrm>
            <a:off x="-20638" y="0"/>
            <a:ext cx="9144001" cy="78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各様式について</a:t>
            </a:r>
          </a:p>
        </p:txBody>
      </p:sp>
      <p:sp>
        <p:nvSpPr>
          <p:cNvPr id="9" name="正方形/長方形 8">
            <a:extLst>
              <a:ext uri="{FF2B5EF4-FFF2-40B4-BE49-F238E27FC236}">
                <a16:creationId xmlns:a16="http://schemas.microsoft.com/office/drawing/2014/main" id="{B692D5C0-A886-41F8-8864-D1342C25A011}"/>
              </a:ext>
            </a:extLst>
          </p:cNvPr>
          <p:cNvSpPr/>
          <p:nvPr/>
        </p:nvSpPr>
        <p:spPr>
          <a:xfrm>
            <a:off x="437356" y="1093545"/>
            <a:ext cx="8269288" cy="523220"/>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ja-JP" altLang="en-US" sz="2800" dirty="0">
                <a:latin typeface="ＭＳ Ｐゴシック" panose="020B0600070205080204" pitchFamily="50" charset="-128"/>
                <a:ea typeface="ＭＳ Ｐゴシック" panose="020B0600070205080204" pitchFamily="50" charset="-128"/>
              </a:rPr>
              <a:t>鹿児島県ホームページでダウンロード可能です</a:t>
            </a:r>
          </a:p>
        </p:txBody>
      </p:sp>
      <p:pic>
        <p:nvPicPr>
          <p:cNvPr id="97289" name="図 9">
            <a:extLst>
              <a:ext uri="{FF2B5EF4-FFF2-40B4-BE49-F238E27FC236}">
                <a16:creationId xmlns:a16="http://schemas.microsoft.com/office/drawing/2014/main" id="{AEEC078C-3223-4F52-985C-DCCACB479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11" r="42145" b="3996"/>
          <a:stretch>
            <a:fillRect/>
          </a:stretch>
        </p:blipFill>
        <p:spPr bwMode="auto">
          <a:xfrm>
            <a:off x="4644008" y="2951904"/>
            <a:ext cx="41544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57</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7" name="AutoShape 8">
            <a:extLst>
              <a:ext uri="{FF2B5EF4-FFF2-40B4-BE49-F238E27FC236}">
                <a16:creationId xmlns:a16="http://schemas.microsoft.com/office/drawing/2014/main" id="{0D4F04A8-457E-4992-8B74-6FDE1F4C8335}"/>
              </a:ext>
            </a:extLst>
          </p:cNvPr>
          <p:cNvSpPr>
            <a:spLocks noChangeArrowheads="1"/>
          </p:cNvSpPr>
          <p:nvPr/>
        </p:nvSpPr>
        <p:spPr bwMode="auto">
          <a:xfrm>
            <a:off x="971550" y="1762125"/>
            <a:ext cx="7415213" cy="3333750"/>
          </a:xfrm>
          <a:prstGeom prst="roundRect">
            <a:avLst>
              <a:gd name="adj" fmla="val 16667"/>
            </a:avLst>
          </a:prstGeom>
          <a:solidFill>
            <a:srgbClr val="CCCCFF"/>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890-8577</a:t>
            </a:r>
          </a:p>
          <a:p>
            <a:pPr>
              <a:defRPr/>
            </a:pPr>
            <a:r>
              <a:rPr lang="ja-JP" altLang="en-US" sz="3200" dirty="0">
                <a:latin typeface="ＭＳ Ｐゴシック" panose="020B0600070205080204" pitchFamily="50" charset="-128"/>
              </a:rPr>
              <a:t>  鹿児島市鴨池新町</a:t>
            </a:r>
            <a:r>
              <a:rPr lang="en-US" altLang="ja-JP" sz="3200" dirty="0">
                <a:latin typeface="ＭＳ Ｐゴシック" panose="020B0600070205080204" pitchFamily="50" charset="-128"/>
              </a:rPr>
              <a:t>10</a:t>
            </a:r>
            <a:r>
              <a:rPr lang="ja-JP" altLang="en-US" sz="3200" dirty="0">
                <a:latin typeface="ＭＳ Ｐゴシック" panose="020B0600070205080204" pitchFamily="50" charset="-128"/>
              </a:rPr>
              <a:t>番１号（県庁</a:t>
            </a:r>
            <a:r>
              <a:rPr lang="en-US" altLang="ja-JP" sz="3200" dirty="0">
                <a:latin typeface="ＭＳ Ｐゴシック" panose="020B0600070205080204" pitchFamily="50" charset="-128"/>
              </a:rPr>
              <a:t>3</a:t>
            </a:r>
            <a:r>
              <a:rPr lang="ja-JP" altLang="en-US" sz="3200" dirty="0">
                <a:latin typeface="ＭＳ Ｐゴシック" panose="020B0600070205080204" pitchFamily="50" charset="-128"/>
              </a:rPr>
              <a:t>階</a:t>
            </a:r>
            <a:r>
              <a:rPr lang="en-US" altLang="ja-JP" sz="3200" dirty="0">
                <a:latin typeface="ＭＳ Ｐゴシック" panose="020B0600070205080204" pitchFamily="50" charset="-128"/>
              </a:rPr>
              <a:t>)</a:t>
            </a:r>
          </a:p>
          <a:p>
            <a:pPr>
              <a:defRPr/>
            </a:pPr>
            <a:r>
              <a:rPr lang="ja-JP" altLang="en-US" sz="3200" dirty="0">
                <a:latin typeface="ＭＳ Ｐゴシック" panose="020B0600070205080204" pitchFamily="50" charset="-128"/>
              </a:rPr>
              <a:t>  保健福祉部　薬務課麻薬係</a:t>
            </a:r>
            <a:endParaRPr lang="en-US" altLang="ja-JP" sz="3200" dirty="0">
              <a:latin typeface="ＭＳ Ｐゴシック" panose="020B0600070205080204" pitchFamily="50" charset="-128"/>
            </a:endParaRPr>
          </a:p>
          <a:p>
            <a:pPr>
              <a:defRPr/>
            </a:pPr>
            <a:r>
              <a:rPr lang="ja-JP" altLang="en-US" sz="3200" b="1" dirty="0">
                <a:latin typeface="ＭＳ Ｐゴシック" panose="020B0600070205080204" pitchFamily="50" charset="-128"/>
              </a:rPr>
              <a:t>　　</a:t>
            </a: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TEL</a:t>
            </a: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099-286-2804</a:t>
            </a:r>
            <a:r>
              <a:rPr lang="ja-JP" altLang="en-US" sz="3200" dirty="0">
                <a:latin typeface="ＭＳ Ｐゴシック" panose="020B0600070205080204" pitchFamily="50" charset="-128"/>
              </a:rPr>
              <a:t>（直通）</a:t>
            </a:r>
            <a:endParaRPr lang="en-US" altLang="ja-JP" sz="3200" dirty="0">
              <a:latin typeface="ＭＳ Ｐゴシック" panose="020B0600070205080204" pitchFamily="50" charset="-128"/>
            </a:endParaRPr>
          </a:p>
          <a:p>
            <a:pPr>
              <a:defRPr/>
            </a:pP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FAX</a:t>
            </a:r>
            <a:r>
              <a:rPr lang="ja-JP" altLang="en-US" sz="3200" dirty="0">
                <a:latin typeface="ＭＳ Ｐゴシック" panose="020B0600070205080204" pitchFamily="50" charset="-128"/>
              </a:rPr>
              <a:t>　</a:t>
            </a:r>
            <a:r>
              <a:rPr lang="en-US" altLang="ja-JP" sz="3200" dirty="0">
                <a:latin typeface="ＭＳ Ｐゴシック" panose="020B0600070205080204" pitchFamily="50" charset="-128"/>
              </a:rPr>
              <a:t>099-286-5564</a:t>
            </a:r>
            <a:endParaRPr lang="ja-JP" altLang="en-US" sz="3200" dirty="0">
              <a:latin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問合せ先</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58</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876982"/>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①電子申請システムとは</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503018" y="2493712"/>
            <a:ext cx="8018682"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②本システムで申請・届出可能なもの</a:t>
            </a: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395536" y="1498600"/>
            <a:ext cx="8245445" cy="1015663"/>
          </a:xfrm>
          <a:prstGeom prst="rect">
            <a:avLst/>
          </a:prstGeom>
          <a:noFill/>
          <a:ln w="9525">
            <a:noFill/>
            <a:miter lim="800000"/>
            <a:headEnd/>
            <a:tailEnd/>
          </a:ln>
        </p:spPr>
        <p:txBody>
          <a:bodyPr wrap="square">
            <a:spAutoFit/>
          </a:bodyPr>
          <a:lstStyle/>
          <a:p>
            <a:pPr>
              <a:defRPr/>
            </a:pPr>
            <a:r>
              <a:rPr lang="ja-JP" altLang="en-US" sz="2000" dirty="0"/>
              <a:t>　 電子申請システムは，県民や企業の方々が，これまで郵便や窓口で提出していた県に対する各種申請・届出などを，インターネットを利用して，自宅や職場から，いつでも行えるようにしたものです。</a:t>
            </a:r>
            <a:endParaRPr lang="ja-JP" altLang="en-US" sz="2000" dirty="0">
              <a:latin typeface="+mj-ea"/>
              <a:ea typeface="+mj-ea"/>
            </a:endParaRP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78876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mj-ea"/>
                <a:ea typeface="+mj-ea"/>
                <a:cs typeface="メイリオ" pitchFamily="50" charset="-128"/>
              </a:rPr>
              <a:t>電子申請システム（１）</a:t>
            </a:r>
          </a:p>
        </p:txBody>
      </p:sp>
      <p:graphicFrame>
        <p:nvGraphicFramePr>
          <p:cNvPr id="2" name="表 1">
            <a:extLst>
              <a:ext uri="{FF2B5EF4-FFF2-40B4-BE49-F238E27FC236}">
                <a16:creationId xmlns:a16="http://schemas.microsoft.com/office/drawing/2014/main" id="{B6BE1532-4E44-4617-987A-50D5A431791D}"/>
              </a:ext>
            </a:extLst>
          </p:cNvPr>
          <p:cNvGraphicFramePr>
            <a:graphicFrameLocks noGrp="1"/>
          </p:cNvGraphicFramePr>
          <p:nvPr>
            <p:extLst>
              <p:ext uri="{D42A27DB-BD31-4B8C-83A1-F6EECF244321}">
                <p14:modId xmlns:p14="http://schemas.microsoft.com/office/powerpoint/2010/main" val="2110743279"/>
              </p:ext>
            </p:extLst>
          </p:nvPr>
        </p:nvGraphicFramePr>
        <p:xfrm>
          <a:off x="503018" y="3102612"/>
          <a:ext cx="8018682" cy="3278712"/>
        </p:xfrm>
        <a:graphic>
          <a:graphicData uri="http://schemas.openxmlformats.org/drawingml/2006/table">
            <a:tbl>
              <a:tblPr firstRow="1" bandRow="1">
                <a:tableStyleId>{7DF18680-E054-41AD-8BC1-D1AEF772440D}</a:tableStyleId>
              </a:tblPr>
              <a:tblGrid>
                <a:gridCol w="2739890">
                  <a:extLst>
                    <a:ext uri="{9D8B030D-6E8A-4147-A177-3AD203B41FA5}">
                      <a16:colId xmlns:a16="http://schemas.microsoft.com/office/drawing/2014/main" val="1931622235"/>
                    </a:ext>
                  </a:extLst>
                </a:gridCol>
                <a:gridCol w="5278792">
                  <a:extLst>
                    <a:ext uri="{9D8B030D-6E8A-4147-A177-3AD203B41FA5}">
                      <a16:colId xmlns:a16="http://schemas.microsoft.com/office/drawing/2014/main" val="1085902926"/>
                    </a:ext>
                  </a:extLst>
                </a:gridCol>
              </a:tblGrid>
              <a:tr h="363339">
                <a:tc>
                  <a:txBody>
                    <a:bodyPr/>
                    <a:lstStyle/>
                    <a:p>
                      <a:r>
                        <a:rPr kumimoji="1" lang="ja-JP" altLang="en-US" sz="1600" dirty="0">
                          <a:latin typeface="+mj-ea"/>
                          <a:ea typeface="+mj-ea"/>
                        </a:rPr>
                        <a:t>麻薬・向精神薬</a:t>
                      </a:r>
                    </a:p>
                  </a:txBody>
                  <a:tcPr/>
                </a:tc>
                <a:tc>
                  <a:txBody>
                    <a:bodyPr/>
                    <a:lstStyle/>
                    <a:p>
                      <a:r>
                        <a:rPr kumimoji="1" lang="ja-JP" altLang="en-US" sz="1600" dirty="0">
                          <a:latin typeface="+mj-ea"/>
                          <a:ea typeface="+mj-ea"/>
                        </a:rPr>
                        <a:t>覚醒剤原料</a:t>
                      </a:r>
                    </a:p>
                  </a:txBody>
                  <a:tcPr/>
                </a:tc>
                <a:extLst>
                  <a:ext uri="{0D108BD9-81ED-4DB2-BD59-A6C34878D82A}">
                    <a16:rowId xmlns:a16="http://schemas.microsoft.com/office/drawing/2014/main" val="2986562364"/>
                  </a:ext>
                </a:extLst>
              </a:tr>
              <a:tr h="363339">
                <a:tc>
                  <a:txBody>
                    <a:bodyPr/>
                    <a:lstStyle/>
                    <a:p>
                      <a:r>
                        <a:rPr kumimoji="1" lang="ja-JP" altLang="en-US" sz="1600" dirty="0">
                          <a:latin typeface="+mj-ea"/>
                          <a:ea typeface="+mj-ea"/>
                        </a:rPr>
                        <a:t>残余麻薬届</a:t>
                      </a:r>
                    </a:p>
                  </a:txBody>
                  <a:tcPr/>
                </a:tc>
                <a:tc>
                  <a:txBody>
                    <a:bodyPr/>
                    <a:lstStyle/>
                    <a:p>
                      <a:r>
                        <a:rPr kumimoji="1" lang="ja-JP" altLang="en-US" sz="1600" dirty="0">
                          <a:latin typeface="+mj-ea"/>
                          <a:ea typeface="+mj-ea"/>
                        </a:rPr>
                        <a:t>覚醒剤原料事故届出書</a:t>
                      </a:r>
                    </a:p>
                  </a:txBody>
                  <a:tcPr/>
                </a:tc>
                <a:extLst>
                  <a:ext uri="{0D108BD9-81ED-4DB2-BD59-A6C34878D82A}">
                    <a16:rowId xmlns:a16="http://schemas.microsoft.com/office/drawing/2014/main" val="2804546664"/>
                  </a:ext>
                </a:extLst>
              </a:tr>
              <a:tr h="363339">
                <a:tc>
                  <a:txBody>
                    <a:bodyPr/>
                    <a:lstStyle/>
                    <a:p>
                      <a:r>
                        <a:rPr kumimoji="1" lang="ja-JP" altLang="en-US" sz="1600" dirty="0">
                          <a:latin typeface="+mj-ea"/>
                          <a:ea typeface="+mj-ea"/>
                        </a:rPr>
                        <a:t>残余麻薬譲渡届</a:t>
                      </a:r>
                      <a:endParaRPr kumimoji="1" lang="en-US" altLang="ja-JP" sz="1600" dirty="0">
                        <a:latin typeface="+mj-ea"/>
                        <a:ea typeface="+mj-ea"/>
                      </a:endParaRPr>
                    </a:p>
                  </a:txBody>
                  <a:tcPr/>
                </a:tc>
                <a:tc>
                  <a:txBody>
                    <a:bodyPr/>
                    <a:lstStyle/>
                    <a:p>
                      <a:r>
                        <a:rPr kumimoji="1" lang="ja-JP" altLang="en-US" sz="1600" dirty="0">
                          <a:latin typeface="+mj-ea"/>
                          <a:ea typeface="+mj-ea"/>
                        </a:rPr>
                        <a:t>業務廃止等に伴う覚醒剤所有数量報告書</a:t>
                      </a:r>
                    </a:p>
                  </a:txBody>
                  <a:tcPr/>
                </a:tc>
                <a:extLst>
                  <a:ext uri="{0D108BD9-81ED-4DB2-BD59-A6C34878D82A}">
                    <a16:rowId xmlns:a16="http://schemas.microsoft.com/office/drawing/2014/main" val="2583578212"/>
                  </a:ext>
                </a:extLst>
              </a:tr>
              <a:tr h="363339">
                <a:tc>
                  <a:txBody>
                    <a:bodyPr/>
                    <a:lstStyle/>
                    <a:p>
                      <a:r>
                        <a:rPr kumimoji="1" lang="ja-JP" altLang="en-US" sz="1600" dirty="0">
                          <a:solidFill>
                            <a:schemeClr val="tx1"/>
                          </a:solidFill>
                          <a:latin typeface="+mj-ea"/>
                          <a:ea typeface="+mj-ea"/>
                        </a:rPr>
                        <a:t>調剤済麻薬廃棄届</a:t>
                      </a:r>
                    </a:p>
                  </a:txBody>
                  <a:tcPr/>
                </a:tc>
                <a:tc>
                  <a:txBody>
                    <a:bodyPr/>
                    <a:lstStyle/>
                    <a:p>
                      <a:r>
                        <a:rPr kumimoji="1" lang="ja-JP" altLang="en-US" sz="1600" dirty="0">
                          <a:latin typeface="+mj-ea"/>
                          <a:ea typeface="+mj-ea"/>
                        </a:rPr>
                        <a:t>業務廃止等に伴う覚醒剤原料譲渡報告書</a:t>
                      </a:r>
                    </a:p>
                  </a:txBody>
                  <a:tcPr/>
                </a:tc>
                <a:extLst>
                  <a:ext uri="{0D108BD9-81ED-4DB2-BD59-A6C34878D82A}">
                    <a16:rowId xmlns:a16="http://schemas.microsoft.com/office/drawing/2014/main" val="3424234632"/>
                  </a:ext>
                </a:extLst>
              </a:tr>
              <a:tr h="363339">
                <a:tc>
                  <a:txBody>
                    <a:bodyPr/>
                    <a:lstStyle/>
                    <a:p>
                      <a:r>
                        <a:rPr kumimoji="1" lang="ja-JP" altLang="en-US" sz="1600" dirty="0">
                          <a:latin typeface="+mj-ea"/>
                          <a:ea typeface="+mj-ea"/>
                        </a:rPr>
                        <a:t>麻薬卸売業者半期届</a:t>
                      </a:r>
                    </a:p>
                  </a:txBody>
                  <a:tcPr/>
                </a:tc>
                <a:tc>
                  <a:txBody>
                    <a:bodyPr/>
                    <a:lstStyle/>
                    <a:p>
                      <a:r>
                        <a:rPr kumimoji="1" lang="ja-JP" altLang="en-US" sz="1600" dirty="0">
                          <a:latin typeface="+mj-ea"/>
                          <a:ea typeface="+mj-ea"/>
                        </a:rPr>
                        <a:t>交付又は調剤済みの医薬品である覚醒剤原料譲受届出書</a:t>
                      </a:r>
                    </a:p>
                  </a:txBody>
                  <a:tcPr/>
                </a:tc>
                <a:extLst>
                  <a:ext uri="{0D108BD9-81ED-4DB2-BD59-A6C34878D82A}">
                    <a16:rowId xmlns:a16="http://schemas.microsoft.com/office/drawing/2014/main" val="3268620360"/>
                  </a:ext>
                </a:extLst>
              </a:tr>
              <a:tr h="363339">
                <a:tc>
                  <a:txBody>
                    <a:bodyPr/>
                    <a:lstStyle/>
                    <a:p>
                      <a:endParaRPr kumimoji="1" lang="ja-JP" altLang="en-US" sz="160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交付又は調剤済みの医薬品である覚醒剤原料廃棄届出書</a:t>
                      </a:r>
                    </a:p>
                  </a:txBody>
                  <a:tcPr/>
                </a:tc>
                <a:extLst>
                  <a:ext uri="{0D108BD9-81ED-4DB2-BD59-A6C34878D82A}">
                    <a16:rowId xmlns:a16="http://schemas.microsoft.com/office/drawing/2014/main" val="1706171036"/>
                  </a:ext>
                </a:extLst>
              </a:tr>
              <a:tr h="372000">
                <a:tc>
                  <a:txBody>
                    <a:bodyPr/>
                    <a:lstStyle/>
                    <a:p>
                      <a:r>
                        <a:rPr kumimoji="1" lang="ja-JP" altLang="en-US" sz="1600" dirty="0">
                          <a:latin typeface="+mj-ea"/>
                          <a:ea typeface="+mj-ea"/>
                        </a:rPr>
                        <a:t>向精神薬事故届</a:t>
                      </a:r>
                    </a:p>
                  </a:txBody>
                  <a:tcPr/>
                </a:tc>
                <a:tc>
                  <a:txBody>
                    <a:bodyPr/>
                    <a:lstStyle/>
                    <a:p>
                      <a:r>
                        <a:rPr kumimoji="1" lang="ja-JP" altLang="en-US" sz="1600" dirty="0">
                          <a:latin typeface="+mj-ea"/>
                          <a:ea typeface="+mj-ea"/>
                        </a:rPr>
                        <a:t>指定失効等に伴う覚醒剤原料所有数量報告書</a:t>
                      </a:r>
                    </a:p>
                  </a:txBody>
                  <a:tcPr/>
                </a:tc>
                <a:extLst>
                  <a:ext uri="{0D108BD9-81ED-4DB2-BD59-A6C34878D82A}">
                    <a16:rowId xmlns:a16="http://schemas.microsoft.com/office/drawing/2014/main" val="2896321258"/>
                  </a:ext>
                </a:extLst>
              </a:tr>
              <a:tr h="363339">
                <a:tc>
                  <a:txBody>
                    <a:bodyPr/>
                    <a:lstStyle/>
                    <a:p>
                      <a:endParaRPr kumimoji="1" lang="ja-JP" alt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指定失効等に伴う覚醒剤原料譲渡報告書</a:t>
                      </a:r>
                    </a:p>
                  </a:txBody>
                  <a:tcPr/>
                </a:tc>
                <a:extLst>
                  <a:ext uri="{0D108BD9-81ED-4DB2-BD59-A6C34878D82A}">
                    <a16:rowId xmlns:a16="http://schemas.microsoft.com/office/drawing/2014/main" val="3938198813"/>
                  </a:ext>
                </a:extLst>
              </a:tr>
              <a:tr h="363339">
                <a:tc>
                  <a:txBody>
                    <a:bodyPr/>
                    <a:lstStyle/>
                    <a:p>
                      <a:endParaRPr kumimoji="1" lang="ja-JP" alt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取扱品目等変更届出書</a:t>
                      </a:r>
                    </a:p>
                  </a:txBody>
                  <a:tcPr/>
                </a:tc>
                <a:extLst>
                  <a:ext uri="{0D108BD9-81ED-4DB2-BD59-A6C34878D82A}">
                    <a16:rowId xmlns:a16="http://schemas.microsoft.com/office/drawing/2014/main" val="848242451"/>
                  </a:ext>
                </a:extLst>
              </a:tr>
            </a:tbl>
          </a:graphicData>
        </a:graphic>
      </p:graphicFrame>
    </p:spTree>
    <p:extLst>
      <p:ext uri="{BB962C8B-B14F-4D97-AF65-F5344CB8AC3E}">
        <p14:creationId xmlns:p14="http://schemas.microsoft.com/office/powerpoint/2010/main" val="485819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59</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電子申請システム（２）</a:t>
            </a:r>
          </a:p>
        </p:txBody>
      </p:sp>
      <p:sp>
        <p:nvSpPr>
          <p:cNvPr id="6" name="AutoShape 5">
            <a:extLst>
              <a:ext uri="{FF2B5EF4-FFF2-40B4-BE49-F238E27FC236}">
                <a16:creationId xmlns:a16="http://schemas.microsoft.com/office/drawing/2014/main" id="{AAE5C6D0-BD24-459B-A2DA-5AF5E99A6E37}"/>
              </a:ext>
            </a:extLst>
          </p:cNvPr>
          <p:cNvSpPr>
            <a:spLocks noChangeArrowheads="1"/>
          </p:cNvSpPr>
          <p:nvPr/>
        </p:nvSpPr>
        <p:spPr bwMode="auto">
          <a:xfrm>
            <a:off x="468313" y="876982"/>
            <a:ext cx="837359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③ご利用方法</a:t>
            </a:r>
          </a:p>
        </p:txBody>
      </p:sp>
      <p:sp>
        <p:nvSpPr>
          <p:cNvPr id="9" name="Text Box 8">
            <a:extLst>
              <a:ext uri="{FF2B5EF4-FFF2-40B4-BE49-F238E27FC236}">
                <a16:creationId xmlns:a16="http://schemas.microsoft.com/office/drawing/2014/main" id="{A0247413-9365-4BF8-B45E-0FDD9573EE9D}"/>
              </a:ext>
            </a:extLst>
          </p:cNvPr>
          <p:cNvSpPr txBox="1">
            <a:spLocks noChangeArrowheads="1"/>
          </p:cNvSpPr>
          <p:nvPr/>
        </p:nvSpPr>
        <p:spPr bwMode="auto">
          <a:xfrm>
            <a:off x="395537" y="1498600"/>
            <a:ext cx="4104456" cy="707886"/>
          </a:xfrm>
          <a:prstGeom prst="rect">
            <a:avLst/>
          </a:prstGeom>
          <a:noFill/>
          <a:ln w="9525">
            <a:noFill/>
            <a:miter lim="800000"/>
            <a:headEnd/>
            <a:tailEnd/>
          </a:ln>
        </p:spPr>
        <p:txBody>
          <a:bodyPr wrap="square">
            <a:spAutoFit/>
          </a:bodyPr>
          <a:lstStyle/>
          <a:p>
            <a:pPr>
              <a:defRPr/>
            </a:pPr>
            <a:r>
              <a:rPr lang="ja-JP" altLang="en-US" sz="2000" dirty="0"/>
              <a:t>１）麻薬事務所毎に利用者登録し，</a:t>
            </a:r>
            <a:r>
              <a:rPr lang="en-US" altLang="ja-JP" sz="2000" dirty="0"/>
              <a:t>ID</a:t>
            </a:r>
            <a:r>
              <a:rPr lang="ja-JP" altLang="en-US" sz="2000" dirty="0"/>
              <a:t>を取得してください。　</a:t>
            </a:r>
            <a:endParaRPr lang="ja-JP" altLang="en-US" sz="2000" dirty="0">
              <a:latin typeface="+mj-ea"/>
              <a:ea typeface="+mj-ea"/>
            </a:endParaRPr>
          </a:p>
        </p:txBody>
      </p:sp>
      <p:sp>
        <p:nvSpPr>
          <p:cNvPr id="16" name="Text Box 8">
            <a:extLst>
              <a:ext uri="{FF2B5EF4-FFF2-40B4-BE49-F238E27FC236}">
                <a16:creationId xmlns:a16="http://schemas.microsoft.com/office/drawing/2014/main" id="{DEFA54E4-ECD0-418E-A3EA-2F8995CE38DE}"/>
              </a:ext>
            </a:extLst>
          </p:cNvPr>
          <p:cNvSpPr txBox="1">
            <a:spLocks noChangeArrowheads="1"/>
          </p:cNvSpPr>
          <p:nvPr/>
        </p:nvSpPr>
        <p:spPr bwMode="auto">
          <a:xfrm>
            <a:off x="398168" y="2201716"/>
            <a:ext cx="4104456" cy="707886"/>
          </a:xfrm>
          <a:prstGeom prst="rect">
            <a:avLst/>
          </a:prstGeom>
          <a:noFill/>
          <a:ln w="9525">
            <a:noFill/>
            <a:miter lim="800000"/>
            <a:headEnd/>
            <a:tailEnd/>
          </a:ln>
        </p:spPr>
        <p:txBody>
          <a:bodyPr wrap="square">
            <a:spAutoFit/>
          </a:bodyPr>
          <a:lstStyle/>
          <a:p>
            <a:pPr>
              <a:defRPr/>
            </a:pPr>
            <a:r>
              <a:rPr lang="ja-JP" altLang="en-US" sz="2000" dirty="0"/>
              <a:t>２）</a:t>
            </a:r>
            <a:r>
              <a:rPr lang="en-US" altLang="ja-JP" sz="2000" dirty="0"/>
              <a:t>ID</a:t>
            </a:r>
            <a:r>
              <a:rPr lang="ja-JP" altLang="en-US" sz="2000" dirty="0"/>
              <a:t>とパスワードを入力し，ログイン</a:t>
            </a:r>
            <a:endParaRPr lang="en-US" altLang="ja-JP" sz="2000" dirty="0"/>
          </a:p>
          <a:p>
            <a:pPr>
              <a:defRPr/>
            </a:pPr>
            <a:r>
              <a:rPr lang="ja-JP" altLang="en-US" sz="2000" dirty="0"/>
              <a:t>してください。　</a:t>
            </a:r>
            <a:endParaRPr lang="ja-JP" altLang="en-US" sz="2000" dirty="0">
              <a:latin typeface="+mj-ea"/>
              <a:ea typeface="+mj-ea"/>
            </a:endParaRPr>
          </a:p>
        </p:txBody>
      </p:sp>
      <p:grpSp>
        <p:nvGrpSpPr>
          <p:cNvPr id="11" name="グループ化 10">
            <a:extLst>
              <a:ext uri="{FF2B5EF4-FFF2-40B4-BE49-F238E27FC236}">
                <a16:creationId xmlns:a16="http://schemas.microsoft.com/office/drawing/2014/main" id="{27E2909F-9882-4AF3-B16D-32D838580307}"/>
              </a:ext>
            </a:extLst>
          </p:cNvPr>
          <p:cNvGrpSpPr/>
          <p:nvPr/>
        </p:nvGrpSpPr>
        <p:grpSpPr>
          <a:xfrm>
            <a:off x="157611" y="2940381"/>
            <a:ext cx="4483767" cy="3357207"/>
            <a:chOff x="379354" y="2860998"/>
            <a:chExt cx="4483767" cy="3357207"/>
          </a:xfrm>
        </p:grpSpPr>
        <p:pic>
          <p:nvPicPr>
            <p:cNvPr id="14" name="図 13">
              <a:extLst>
                <a:ext uri="{FF2B5EF4-FFF2-40B4-BE49-F238E27FC236}">
                  <a16:creationId xmlns:a16="http://schemas.microsoft.com/office/drawing/2014/main" id="{E84C47BA-F280-4B5B-8353-E5518E316D64}"/>
                </a:ext>
              </a:extLst>
            </p:cNvPr>
            <p:cNvPicPr/>
            <p:nvPr/>
          </p:nvPicPr>
          <p:blipFill rotWithShape="1">
            <a:blip r:embed="rId3"/>
            <a:srcRect t="14107" b="3609"/>
            <a:stretch/>
          </p:blipFill>
          <p:spPr>
            <a:xfrm>
              <a:off x="379354" y="2940381"/>
              <a:ext cx="4392488" cy="3277824"/>
            </a:xfrm>
            <a:prstGeom prst="rect">
              <a:avLst/>
            </a:prstGeom>
          </p:spPr>
        </p:pic>
        <p:sp>
          <p:nvSpPr>
            <p:cNvPr id="15" name="正方形/長方形 14">
              <a:extLst>
                <a:ext uri="{FF2B5EF4-FFF2-40B4-BE49-F238E27FC236}">
                  <a16:creationId xmlns:a16="http://schemas.microsoft.com/office/drawing/2014/main" id="{9F824DE7-152D-4EE0-8C78-784A6A50A5F2}"/>
                </a:ext>
              </a:extLst>
            </p:cNvPr>
            <p:cNvSpPr/>
            <p:nvPr/>
          </p:nvSpPr>
          <p:spPr>
            <a:xfrm>
              <a:off x="3492465" y="3266643"/>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7" name="正方形/長方形 16">
              <a:extLst>
                <a:ext uri="{FF2B5EF4-FFF2-40B4-BE49-F238E27FC236}">
                  <a16:creationId xmlns:a16="http://schemas.microsoft.com/office/drawing/2014/main" id="{3507EDA3-AFEC-425D-8878-65B398F302D6}"/>
                </a:ext>
              </a:extLst>
            </p:cNvPr>
            <p:cNvSpPr/>
            <p:nvPr/>
          </p:nvSpPr>
          <p:spPr>
            <a:xfrm>
              <a:off x="4154461" y="2860998"/>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9" name="Text Box 8">
            <a:extLst>
              <a:ext uri="{FF2B5EF4-FFF2-40B4-BE49-F238E27FC236}">
                <a16:creationId xmlns:a16="http://schemas.microsoft.com/office/drawing/2014/main" id="{A1B0FEB9-A796-4721-B107-0A3D2627A593}"/>
              </a:ext>
            </a:extLst>
          </p:cNvPr>
          <p:cNvSpPr txBox="1">
            <a:spLocks noChangeArrowheads="1"/>
          </p:cNvSpPr>
          <p:nvPr/>
        </p:nvSpPr>
        <p:spPr bwMode="auto">
          <a:xfrm>
            <a:off x="4751513" y="1492124"/>
            <a:ext cx="4392487" cy="400110"/>
          </a:xfrm>
          <a:prstGeom prst="rect">
            <a:avLst/>
          </a:prstGeom>
          <a:noFill/>
          <a:ln w="9525">
            <a:noFill/>
            <a:miter lim="800000"/>
            <a:headEnd/>
            <a:tailEnd/>
          </a:ln>
        </p:spPr>
        <p:txBody>
          <a:bodyPr wrap="square">
            <a:spAutoFit/>
          </a:bodyPr>
          <a:lstStyle/>
          <a:p>
            <a:pPr>
              <a:defRPr/>
            </a:pPr>
            <a:r>
              <a:rPr lang="ja-JP" altLang="en-US" sz="2000" dirty="0"/>
              <a:t>３）「鹿児島県」をクリックしてください。</a:t>
            </a:r>
            <a:endParaRPr lang="ja-JP" altLang="en-US" sz="2000" dirty="0">
              <a:latin typeface="+mj-ea"/>
              <a:ea typeface="+mj-ea"/>
            </a:endParaRPr>
          </a:p>
        </p:txBody>
      </p:sp>
      <p:sp>
        <p:nvSpPr>
          <p:cNvPr id="21" name="Text Box 8">
            <a:extLst>
              <a:ext uri="{FF2B5EF4-FFF2-40B4-BE49-F238E27FC236}">
                <a16:creationId xmlns:a16="http://schemas.microsoft.com/office/drawing/2014/main" id="{F71BDB89-CBA3-4E00-A975-4E3133D89C0A}"/>
              </a:ext>
            </a:extLst>
          </p:cNvPr>
          <p:cNvSpPr txBox="1">
            <a:spLocks noChangeArrowheads="1"/>
          </p:cNvSpPr>
          <p:nvPr/>
        </p:nvSpPr>
        <p:spPr bwMode="auto">
          <a:xfrm>
            <a:off x="4737449" y="4331291"/>
            <a:ext cx="4104456" cy="707886"/>
          </a:xfrm>
          <a:prstGeom prst="rect">
            <a:avLst/>
          </a:prstGeom>
          <a:noFill/>
          <a:ln w="9525">
            <a:noFill/>
            <a:miter lim="800000"/>
            <a:headEnd/>
            <a:tailEnd/>
          </a:ln>
        </p:spPr>
        <p:txBody>
          <a:bodyPr wrap="square">
            <a:spAutoFit/>
          </a:bodyPr>
          <a:lstStyle/>
          <a:p>
            <a:pPr>
              <a:defRPr/>
            </a:pPr>
            <a:r>
              <a:rPr lang="ja-JP" altLang="en-US" sz="2000" dirty="0"/>
              <a:t>４）キーワード検索で「麻薬」等入力してください。　</a:t>
            </a:r>
            <a:endParaRPr lang="ja-JP" altLang="en-US" sz="2000" dirty="0">
              <a:latin typeface="+mj-ea"/>
              <a:ea typeface="+mj-ea"/>
            </a:endParaRPr>
          </a:p>
        </p:txBody>
      </p:sp>
      <p:grpSp>
        <p:nvGrpSpPr>
          <p:cNvPr id="18" name="グループ化 17">
            <a:extLst>
              <a:ext uri="{FF2B5EF4-FFF2-40B4-BE49-F238E27FC236}">
                <a16:creationId xmlns:a16="http://schemas.microsoft.com/office/drawing/2014/main" id="{139D720C-9123-487E-905B-026E36CCFBEA}"/>
              </a:ext>
            </a:extLst>
          </p:cNvPr>
          <p:cNvGrpSpPr/>
          <p:nvPr/>
        </p:nvGrpSpPr>
        <p:grpSpPr>
          <a:xfrm>
            <a:off x="4716330" y="1963046"/>
            <a:ext cx="4392488" cy="2367915"/>
            <a:chOff x="4681776" y="1307551"/>
            <a:chExt cx="4392488" cy="2367915"/>
          </a:xfrm>
        </p:grpSpPr>
        <p:pic>
          <p:nvPicPr>
            <p:cNvPr id="20" name="図 19">
              <a:extLst>
                <a:ext uri="{FF2B5EF4-FFF2-40B4-BE49-F238E27FC236}">
                  <a16:creationId xmlns:a16="http://schemas.microsoft.com/office/drawing/2014/main" id="{6D44343B-F369-4792-8466-49060BAC0F2D}"/>
                </a:ext>
              </a:extLst>
            </p:cNvPr>
            <p:cNvPicPr/>
            <p:nvPr/>
          </p:nvPicPr>
          <p:blipFill rotWithShape="1">
            <a:blip r:embed="rId3" cstate="print">
              <a:extLst>
                <a:ext uri="{28A0092B-C50C-407E-A947-70E740481C1C}">
                  <a14:useLocalDpi xmlns:a14="http://schemas.microsoft.com/office/drawing/2010/main" val="0"/>
                </a:ext>
              </a:extLst>
            </a:blip>
            <a:srcRect t="14107" b="3609"/>
            <a:stretch/>
          </p:blipFill>
          <p:spPr>
            <a:xfrm>
              <a:off x="4681776" y="1307551"/>
              <a:ext cx="4392488" cy="2367915"/>
            </a:xfrm>
            <a:prstGeom prst="rect">
              <a:avLst/>
            </a:prstGeom>
          </p:spPr>
        </p:pic>
        <p:sp>
          <p:nvSpPr>
            <p:cNvPr id="23" name="正方形/長方形 22">
              <a:extLst>
                <a:ext uri="{FF2B5EF4-FFF2-40B4-BE49-F238E27FC236}">
                  <a16:creationId xmlns:a16="http://schemas.microsoft.com/office/drawing/2014/main" id="{50873D19-1639-4E3B-A1C6-A93C0CD7C5F7}"/>
                </a:ext>
              </a:extLst>
            </p:cNvPr>
            <p:cNvSpPr/>
            <p:nvPr/>
          </p:nvSpPr>
          <p:spPr>
            <a:xfrm>
              <a:off x="5508104" y="3091359"/>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3" name="グループ化 12">
            <a:extLst>
              <a:ext uri="{FF2B5EF4-FFF2-40B4-BE49-F238E27FC236}">
                <a16:creationId xmlns:a16="http://schemas.microsoft.com/office/drawing/2014/main" id="{775AC7CC-7C05-44D5-B09E-0618A0D47A93}"/>
              </a:ext>
            </a:extLst>
          </p:cNvPr>
          <p:cNvGrpSpPr/>
          <p:nvPr/>
        </p:nvGrpSpPr>
        <p:grpSpPr>
          <a:xfrm>
            <a:off x="4704617" y="5039177"/>
            <a:ext cx="4340462" cy="1264920"/>
            <a:chOff x="4707453" y="4509120"/>
            <a:chExt cx="4340462" cy="1264920"/>
          </a:xfrm>
        </p:grpSpPr>
        <p:pic>
          <p:nvPicPr>
            <p:cNvPr id="22" name="図 21">
              <a:extLst>
                <a:ext uri="{FF2B5EF4-FFF2-40B4-BE49-F238E27FC236}">
                  <a16:creationId xmlns:a16="http://schemas.microsoft.com/office/drawing/2014/main" id="{B7F74A3B-A5CD-4D3F-A93A-A2EE074DB4B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07453" y="4509120"/>
              <a:ext cx="4340462" cy="1264920"/>
            </a:xfrm>
            <a:prstGeom prst="rect">
              <a:avLst/>
            </a:prstGeom>
          </p:spPr>
        </p:pic>
        <p:sp>
          <p:nvSpPr>
            <p:cNvPr id="24" name="正方形/長方形 23">
              <a:extLst>
                <a:ext uri="{FF2B5EF4-FFF2-40B4-BE49-F238E27FC236}">
                  <a16:creationId xmlns:a16="http://schemas.microsoft.com/office/drawing/2014/main" id="{C95C986F-6A48-4A44-AFEC-1534F11ECE31}"/>
                </a:ext>
              </a:extLst>
            </p:cNvPr>
            <p:cNvSpPr/>
            <p:nvPr/>
          </p:nvSpPr>
          <p:spPr>
            <a:xfrm>
              <a:off x="4719166" y="4789523"/>
              <a:ext cx="932954" cy="669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5917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矢印コネクタ 21">
            <a:extLst>
              <a:ext uri="{FF2B5EF4-FFF2-40B4-BE49-F238E27FC236}">
                <a16:creationId xmlns:a16="http://schemas.microsoft.com/office/drawing/2014/main" id="{880EF48E-9325-4C0F-B040-E6A9977D2A80}"/>
              </a:ext>
            </a:extLst>
          </p:cNvPr>
          <p:cNvCxnSpPr/>
          <p:nvPr/>
        </p:nvCxnSpPr>
        <p:spPr>
          <a:xfrm flipH="1">
            <a:off x="2727325" y="3824288"/>
            <a:ext cx="98107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16B3A48-10E1-49DB-83EC-A9A7FA649FD2}"/>
              </a:ext>
            </a:extLst>
          </p:cNvPr>
          <p:cNvCxnSpPr/>
          <p:nvPr/>
        </p:nvCxnSpPr>
        <p:spPr>
          <a:xfrm>
            <a:off x="2916238" y="3219450"/>
            <a:ext cx="111283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メモ 28">
            <a:extLst>
              <a:ext uri="{FF2B5EF4-FFF2-40B4-BE49-F238E27FC236}">
                <a16:creationId xmlns:a16="http://schemas.microsoft.com/office/drawing/2014/main" id="{CF909EAE-1479-4E8D-92D1-8CAB4A0EF9B3}"/>
              </a:ext>
            </a:extLst>
          </p:cNvPr>
          <p:cNvSpPr/>
          <p:nvPr/>
        </p:nvSpPr>
        <p:spPr>
          <a:xfrm>
            <a:off x="2555776" y="2740962"/>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6391" name="タイトル 1">
            <a:extLst>
              <a:ext uri="{FF2B5EF4-FFF2-40B4-BE49-F238E27FC236}">
                <a16:creationId xmlns:a16="http://schemas.microsoft.com/office/drawing/2014/main" id="{3EC4F550-D262-4448-8C27-42FA05BF205A}"/>
              </a:ext>
            </a:extLst>
          </p:cNvPr>
          <p:cNvSpPr>
            <a:spLocks noGrp="1"/>
          </p:cNvSpPr>
          <p:nvPr>
            <p:ph type="title"/>
          </p:nvPr>
        </p:nvSpPr>
        <p:spPr>
          <a:xfrm>
            <a:off x="471488" y="19050"/>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麻薬の譲渡・譲受</a:t>
            </a:r>
          </a:p>
        </p:txBody>
      </p:sp>
      <p:sp>
        <p:nvSpPr>
          <p:cNvPr id="5" name="テキスト ボックス 4">
            <a:extLst>
              <a:ext uri="{FF2B5EF4-FFF2-40B4-BE49-F238E27FC236}">
                <a16:creationId xmlns:a16="http://schemas.microsoft.com/office/drawing/2014/main" id="{5BAECAA6-F28D-415F-96BA-CC6FB0943505}"/>
              </a:ext>
            </a:extLst>
          </p:cNvPr>
          <p:cNvSpPr txBox="1"/>
          <p:nvPr/>
        </p:nvSpPr>
        <p:spPr>
          <a:xfrm>
            <a:off x="1260198" y="2139950"/>
            <a:ext cx="1046440" cy="2843213"/>
          </a:xfrm>
          <a:prstGeom prst="rect">
            <a:avLst/>
          </a:prstGeom>
          <a:solidFill>
            <a:schemeClr val="accent1">
              <a:lumMod val="40000"/>
              <a:lumOff val="60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鹿児島県内の</a:t>
            </a:r>
            <a:endParaRPr lang="en-US" altLang="ja-JP" sz="2800" dirty="0">
              <a:latin typeface="Arial" charset="0"/>
              <a:ea typeface="ＭＳ Ｐゴシック" charset="-128"/>
            </a:endParaRPr>
          </a:p>
          <a:p>
            <a:pPr algn="ctr" eaLnBrk="1" hangingPunct="1">
              <a:defRPr/>
            </a:pPr>
            <a:r>
              <a:rPr lang="ja-JP" altLang="en-US" sz="2800" dirty="0">
                <a:latin typeface="Arial" charset="0"/>
                <a:ea typeface="ＭＳ Ｐゴシック" charset="-128"/>
              </a:rPr>
              <a:t>麻薬卸売業者</a:t>
            </a:r>
          </a:p>
        </p:txBody>
      </p:sp>
      <p:sp>
        <p:nvSpPr>
          <p:cNvPr id="17417" name="テキスト ボックス 7">
            <a:extLst>
              <a:ext uri="{FF2B5EF4-FFF2-40B4-BE49-F238E27FC236}">
                <a16:creationId xmlns:a16="http://schemas.microsoft.com/office/drawing/2014/main" id="{858104D3-7F3A-4D8B-9486-F6C996DA469E}"/>
              </a:ext>
            </a:extLst>
          </p:cNvPr>
          <p:cNvSpPr txBox="1">
            <a:spLocks noChangeArrowheads="1"/>
          </p:cNvSpPr>
          <p:nvPr/>
        </p:nvSpPr>
        <p:spPr bwMode="auto">
          <a:xfrm>
            <a:off x="4347885" y="2139950"/>
            <a:ext cx="1046440" cy="2843213"/>
          </a:xfrm>
          <a:prstGeom prst="rect">
            <a:avLst/>
          </a:prstGeom>
          <a:solidFill>
            <a:srgbClr val="FF9900"/>
          </a:solidFill>
          <a:ln w="9525">
            <a:solidFill>
              <a:schemeClr val="tx1"/>
            </a:solidFill>
            <a:miter lim="800000"/>
            <a:headEnd/>
            <a:tailEnd/>
          </a:ln>
        </p:spPr>
        <p:txBody>
          <a:bodyPr vert="eaVert">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dirty="0">
                <a:latin typeface="Arial" panose="020B0604020202020204" pitchFamily="34" charset="0"/>
                <a:ea typeface="ＭＳ Ｐゴシック" panose="020B0600070205080204" pitchFamily="50" charset="-128"/>
              </a:rPr>
              <a:t>麻薬診療施設</a:t>
            </a:r>
            <a:endParaRPr lang="en-US" altLang="ja-JP" sz="2800" dirty="0">
              <a:latin typeface="Arial" panose="020B0604020202020204" pitchFamily="34" charset="0"/>
              <a:ea typeface="ＭＳ Ｐゴシック" panose="020B0600070205080204" pitchFamily="50" charset="-128"/>
            </a:endParaRPr>
          </a:p>
          <a:p>
            <a:pPr algn="ctr" eaLnBrk="1" hangingPunct="1">
              <a:spcBef>
                <a:spcPct val="0"/>
              </a:spcBef>
              <a:buClrTx/>
              <a:buSzTx/>
              <a:buFontTx/>
              <a:buNone/>
            </a:pPr>
            <a:r>
              <a:rPr lang="ja-JP" altLang="en-US" sz="2800" dirty="0">
                <a:latin typeface="Arial" panose="020B0604020202020204" pitchFamily="34" charset="0"/>
                <a:ea typeface="ＭＳ Ｐゴシック" panose="020B0600070205080204" pitchFamily="50" charset="-128"/>
              </a:rPr>
              <a:t>麻薬小売業者</a:t>
            </a:r>
          </a:p>
        </p:txBody>
      </p:sp>
      <p:sp>
        <p:nvSpPr>
          <p:cNvPr id="9" name="右矢印 8">
            <a:extLst>
              <a:ext uri="{FF2B5EF4-FFF2-40B4-BE49-F238E27FC236}">
                <a16:creationId xmlns:a16="http://schemas.microsoft.com/office/drawing/2014/main" id="{AF81A4CC-3801-46FC-8D0D-CBAA691B5FCD}"/>
              </a:ext>
            </a:extLst>
          </p:cNvPr>
          <p:cNvSpPr/>
          <p:nvPr/>
        </p:nvSpPr>
        <p:spPr>
          <a:xfrm>
            <a:off x="2771800" y="2236906"/>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右矢印 9">
            <a:extLst>
              <a:ext uri="{FF2B5EF4-FFF2-40B4-BE49-F238E27FC236}">
                <a16:creationId xmlns:a16="http://schemas.microsoft.com/office/drawing/2014/main" id="{C3193480-704D-45E7-A9E8-F93AE6800EC0}"/>
              </a:ext>
            </a:extLst>
          </p:cNvPr>
          <p:cNvSpPr/>
          <p:nvPr/>
        </p:nvSpPr>
        <p:spPr>
          <a:xfrm rot="10800000">
            <a:off x="2699793" y="4537984"/>
            <a:ext cx="115346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Text Box 7">
            <a:extLst>
              <a:ext uri="{FF2B5EF4-FFF2-40B4-BE49-F238E27FC236}">
                <a16:creationId xmlns:a16="http://schemas.microsoft.com/office/drawing/2014/main" id="{C6414DCF-44B5-48DD-B942-E0221733F8DC}"/>
              </a:ext>
            </a:extLst>
          </p:cNvPr>
          <p:cNvSpPr txBox="1">
            <a:spLocks noChangeArrowheads="1"/>
          </p:cNvSpPr>
          <p:nvPr/>
        </p:nvSpPr>
        <p:spPr bwMode="auto">
          <a:xfrm>
            <a:off x="2994025" y="1838325"/>
            <a:ext cx="1136650"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j-ea"/>
                <a:ea typeface="+mj-ea"/>
              </a:rPr>
              <a:t>譲渡</a:t>
            </a:r>
            <a:endParaRPr lang="en-US" altLang="ja-JP" sz="2000" b="1" dirty="0">
              <a:latin typeface="+mj-ea"/>
              <a:ea typeface="+mj-ea"/>
            </a:endParaRPr>
          </a:p>
        </p:txBody>
      </p:sp>
      <p:sp>
        <p:nvSpPr>
          <p:cNvPr id="16" name="乗算記号 15">
            <a:extLst>
              <a:ext uri="{FF2B5EF4-FFF2-40B4-BE49-F238E27FC236}">
                <a16:creationId xmlns:a16="http://schemas.microsoft.com/office/drawing/2014/main" id="{BCD1B623-6D72-4AFF-B387-95489992E124}"/>
              </a:ext>
            </a:extLst>
          </p:cNvPr>
          <p:cNvSpPr/>
          <p:nvPr/>
        </p:nvSpPr>
        <p:spPr>
          <a:xfrm>
            <a:off x="2916238" y="4454525"/>
            <a:ext cx="830262" cy="671513"/>
          </a:xfrm>
          <a:prstGeom prst="mathMultiply">
            <a:avLst/>
          </a:prstGeom>
          <a:solidFill>
            <a:srgbClr val="FF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Text Box 7">
            <a:extLst>
              <a:ext uri="{FF2B5EF4-FFF2-40B4-BE49-F238E27FC236}">
                <a16:creationId xmlns:a16="http://schemas.microsoft.com/office/drawing/2014/main" id="{47E6E906-68EA-48F9-872D-98E3EDCA358C}"/>
              </a:ext>
            </a:extLst>
          </p:cNvPr>
          <p:cNvSpPr txBox="1">
            <a:spLocks noChangeArrowheads="1"/>
          </p:cNvSpPr>
          <p:nvPr/>
        </p:nvSpPr>
        <p:spPr bwMode="auto">
          <a:xfrm>
            <a:off x="2804391" y="5160839"/>
            <a:ext cx="1035050" cy="3381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1600" b="1" dirty="0">
                <a:solidFill>
                  <a:srgbClr val="FF0000"/>
                </a:solidFill>
                <a:latin typeface="+mj-ea"/>
                <a:ea typeface="+mj-ea"/>
              </a:rPr>
              <a:t>返品不可</a:t>
            </a:r>
            <a:endParaRPr lang="en-US" altLang="ja-JP" sz="1600" b="1" dirty="0">
              <a:solidFill>
                <a:srgbClr val="FF0000"/>
              </a:solidFill>
              <a:latin typeface="+mj-ea"/>
              <a:ea typeface="+mj-ea"/>
            </a:endParaRPr>
          </a:p>
        </p:txBody>
      </p:sp>
      <p:sp>
        <p:nvSpPr>
          <p:cNvPr id="30" name="メモ 29">
            <a:extLst>
              <a:ext uri="{FF2B5EF4-FFF2-40B4-BE49-F238E27FC236}">
                <a16:creationId xmlns:a16="http://schemas.microsoft.com/office/drawing/2014/main" id="{933F7B5B-82AC-4AAE-BD8A-C50A8292BE0C}"/>
              </a:ext>
            </a:extLst>
          </p:cNvPr>
          <p:cNvSpPr/>
          <p:nvPr/>
        </p:nvSpPr>
        <p:spPr>
          <a:xfrm>
            <a:off x="3635896" y="3397379"/>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7430" name="テキスト ボックス 30">
            <a:extLst>
              <a:ext uri="{FF2B5EF4-FFF2-40B4-BE49-F238E27FC236}">
                <a16:creationId xmlns:a16="http://schemas.microsoft.com/office/drawing/2014/main" id="{5A680862-50F9-4F77-B167-9299060740AB}"/>
              </a:ext>
            </a:extLst>
          </p:cNvPr>
          <p:cNvSpPr txBox="1">
            <a:spLocks noChangeArrowheads="1"/>
          </p:cNvSpPr>
          <p:nvPr/>
        </p:nvSpPr>
        <p:spPr bwMode="auto">
          <a:xfrm>
            <a:off x="2597150" y="2805113"/>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譲渡証</a:t>
            </a:r>
          </a:p>
        </p:txBody>
      </p:sp>
      <p:sp>
        <p:nvSpPr>
          <p:cNvPr id="17431" name="テキスト ボックス 31">
            <a:extLst>
              <a:ext uri="{FF2B5EF4-FFF2-40B4-BE49-F238E27FC236}">
                <a16:creationId xmlns:a16="http://schemas.microsoft.com/office/drawing/2014/main" id="{89266C01-C4B0-4304-B327-B895E4DCB403}"/>
              </a:ext>
            </a:extLst>
          </p:cNvPr>
          <p:cNvSpPr txBox="1">
            <a:spLocks noChangeArrowheads="1"/>
          </p:cNvSpPr>
          <p:nvPr/>
        </p:nvSpPr>
        <p:spPr bwMode="auto">
          <a:xfrm>
            <a:off x="3668434" y="3483912"/>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譲受証</a:t>
            </a:r>
          </a:p>
        </p:txBody>
      </p:sp>
      <p:sp>
        <p:nvSpPr>
          <p:cNvPr id="33" name="テキスト ボックス 32">
            <a:extLst>
              <a:ext uri="{FF2B5EF4-FFF2-40B4-BE49-F238E27FC236}">
                <a16:creationId xmlns:a16="http://schemas.microsoft.com/office/drawing/2014/main" id="{0E048646-FE5B-447B-824E-4B6E6FAC4F1F}"/>
              </a:ext>
            </a:extLst>
          </p:cNvPr>
          <p:cNvSpPr txBox="1"/>
          <p:nvPr/>
        </p:nvSpPr>
        <p:spPr>
          <a:xfrm>
            <a:off x="7305675" y="2260600"/>
            <a:ext cx="615950" cy="1581150"/>
          </a:xfrm>
          <a:prstGeom prst="rect">
            <a:avLst/>
          </a:prstGeom>
          <a:solidFill>
            <a:schemeClr val="bg1">
              <a:lumMod val="95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患者</a:t>
            </a:r>
            <a:endParaRPr lang="en-US" altLang="ja-JP" sz="2800" dirty="0">
              <a:latin typeface="Arial" charset="0"/>
              <a:ea typeface="ＭＳ Ｐゴシック" charset="-128"/>
            </a:endParaRPr>
          </a:p>
        </p:txBody>
      </p:sp>
      <p:sp>
        <p:nvSpPr>
          <p:cNvPr id="34" name="右矢印 33">
            <a:extLst>
              <a:ext uri="{FF2B5EF4-FFF2-40B4-BE49-F238E27FC236}">
                <a16:creationId xmlns:a16="http://schemas.microsoft.com/office/drawing/2014/main" id="{1EF0F55D-85CE-48A3-B431-4C8EFD5813B5}"/>
              </a:ext>
            </a:extLst>
          </p:cNvPr>
          <p:cNvSpPr/>
          <p:nvPr/>
        </p:nvSpPr>
        <p:spPr>
          <a:xfrm>
            <a:off x="5785331" y="2240434"/>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右矢印 34">
            <a:extLst>
              <a:ext uri="{FF2B5EF4-FFF2-40B4-BE49-F238E27FC236}">
                <a16:creationId xmlns:a16="http://schemas.microsoft.com/office/drawing/2014/main" id="{F7F3817B-14AF-41FD-806E-F9B1D4C044F2}"/>
              </a:ext>
            </a:extLst>
          </p:cNvPr>
          <p:cNvSpPr/>
          <p:nvPr/>
        </p:nvSpPr>
        <p:spPr>
          <a:xfrm rot="10800000">
            <a:off x="5785331" y="3265085"/>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Text Box 7">
            <a:extLst>
              <a:ext uri="{FF2B5EF4-FFF2-40B4-BE49-F238E27FC236}">
                <a16:creationId xmlns:a16="http://schemas.microsoft.com/office/drawing/2014/main" id="{533A2C74-7A1E-4BBA-B1CF-ED3B04DC76FF}"/>
              </a:ext>
            </a:extLst>
          </p:cNvPr>
          <p:cNvSpPr txBox="1">
            <a:spLocks noChangeArrowheads="1"/>
          </p:cNvSpPr>
          <p:nvPr/>
        </p:nvSpPr>
        <p:spPr bwMode="auto">
          <a:xfrm>
            <a:off x="5426075" y="5491525"/>
            <a:ext cx="1751012" cy="3063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1400" b="1" dirty="0">
                <a:solidFill>
                  <a:srgbClr val="FF0000"/>
                </a:solidFill>
                <a:latin typeface="+mj-ea"/>
                <a:ea typeface="+mj-ea"/>
              </a:rPr>
              <a:t>（要手続）</a:t>
            </a:r>
            <a:endParaRPr lang="en-US" altLang="ja-JP" sz="1400" b="1" dirty="0">
              <a:solidFill>
                <a:srgbClr val="FF0000"/>
              </a:solidFill>
              <a:latin typeface="+mj-ea"/>
              <a:ea typeface="+mj-ea"/>
            </a:endParaRPr>
          </a:p>
        </p:txBody>
      </p:sp>
      <p:sp>
        <p:nvSpPr>
          <p:cNvPr id="37" name="Text Box 7">
            <a:extLst>
              <a:ext uri="{FF2B5EF4-FFF2-40B4-BE49-F238E27FC236}">
                <a16:creationId xmlns:a16="http://schemas.microsoft.com/office/drawing/2014/main" id="{B5EDD913-B308-4EA2-9CDF-D6ACBD9F2039}"/>
              </a:ext>
            </a:extLst>
          </p:cNvPr>
          <p:cNvSpPr txBox="1">
            <a:spLocks noChangeArrowheads="1"/>
          </p:cNvSpPr>
          <p:nvPr/>
        </p:nvSpPr>
        <p:spPr bwMode="auto">
          <a:xfrm>
            <a:off x="5411788" y="3748088"/>
            <a:ext cx="1976437" cy="862012"/>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2000" b="1" dirty="0">
                <a:latin typeface="+mj-ea"/>
                <a:ea typeface="+mj-ea"/>
              </a:rPr>
              <a:t>返品</a:t>
            </a:r>
            <a:endParaRPr lang="en-US" altLang="ja-JP" sz="2000" b="1" dirty="0">
              <a:latin typeface="+mj-ea"/>
              <a:ea typeface="+mj-ea"/>
            </a:endParaRPr>
          </a:p>
          <a:p>
            <a:pPr marL="176213" indent="-176213" eaLnBrk="1" hangingPunct="1">
              <a:spcBef>
                <a:spcPct val="50000"/>
              </a:spcBef>
              <a:buClr>
                <a:srgbClr val="00CC00"/>
              </a:buClr>
              <a:buFont typeface="Wingdings" pitchFamily="2" charset="2"/>
              <a:buNone/>
              <a:defRPr/>
            </a:pPr>
            <a:r>
              <a:rPr lang="ja-JP" altLang="en-US" sz="1200" b="1" dirty="0">
                <a:latin typeface="+mj-ea"/>
                <a:ea typeface="+mj-ea"/>
              </a:rPr>
              <a:t>（処方変更や死亡退院等の必要でなくなった場合）</a:t>
            </a:r>
            <a:endParaRPr lang="en-US" altLang="ja-JP" sz="1200" b="1" dirty="0">
              <a:latin typeface="+mj-ea"/>
              <a:ea typeface="+mj-ea"/>
            </a:endParaRPr>
          </a:p>
        </p:txBody>
      </p:sp>
      <p:sp>
        <p:nvSpPr>
          <p:cNvPr id="39" name="屈折矢印 38">
            <a:extLst>
              <a:ext uri="{FF2B5EF4-FFF2-40B4-BE49-F238E27FC236}">
                <a16:creationId xmlns:a16="http://schemas.microsoft.com/office/drawing/2014/main" id="{DF61AF24-1BD2-44B4-AD19-39E794EBB333}"/>
              </a:ext>
            </a:extLst>
          </p:cNvPr>
          <p:cNvSpPr/>
          <p:nvPr/>
        </p:nvSpPr>
        <p:spPr>
          <a:xfrm flipV="1">
            <a:off x="5497513" y="4699000"/>
            <a:ext cx="876300" cy="427038"/>
          </a:xfrm>
          <a:prstGeom prst="bentUpArrow">
            <a:avLst/>
          </a:prstGeom>
          <a:solidFill>
            <a:srgbClr val="1616B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Text Box 7">
            <a:extLst>
              <a:ext uri="{FF2B5EF4-FFF2-40B4-BE49-F238E27FC236}">
                <a16:creationId xmlns:a16="http://schemas.microsoft.com/office/drawing/2014/main" id="{882C0FEC-CB97-45E9-9EDF-C4EA5CB093BE}"/>
              </a:ext>
            </a:extLst>
          </p:cNvPr>
          <p:cNvSpPr txBox="1">
            <a:spLocks noChangeArrowheads="1"/>
          </p:cNvSpPr>
          <p:nvPr/>
        </p:nvSpPr>
        <p:spPr bwMode="auto">
          <a:xfrm>
            <a:off x="5643563" y="1822450"/>
            <a:ext cx="1392237"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j-ea"/>
                <a:ea typeface="+mj-ea"/>
              </a:rPr>
              <a:t>施用・交付</a:t>
            </a:r>
            <a:endParaRPr lang="en-US" altLang="ja-JP" sz="2000" b="1" dirty="0">
              <a:latin typeface="+mj-ea"/>
              <a:ea typeface="+mj-ea"/>
            </a:endParaRPr>
          </a:p>
        </p:txBody>
      </p:sp>
      <p:sp>
        <p:nvSpPr>
          <p:cNvPr id="45" name="Text Box 7">
            <a:extLst>
              <a:ext uri="{FF2B5EF4-FFF2-40B4-BE49-F238E27FC236}">
                <a16:creationId xmlns:a16="http://schemas.microsoft.com/office/drawing/2014/main" id="{3E343478-11E2-480C-818F-C27BE3B3872B}"/>
              </a:ext>
            </a:extLst>
          </p:cNvPr>
          <p:cNvSpPr txBox="1">
            <a:spLocks noChangeArrowheads="1"/>
          </p:cNvSpPr>
          <p:nvPr/>
        </p:nvSpPr>
        <p:spPr bwMode="auto">
          <a:xfrm>
            <a:off x="5426075" y="5140325"/>
            <a:ext cx="1749425" cy="3698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b="1" dirty="0">
                <a:solidFill>
                  <a:srgbClr val="FF0000"/>
                </a:solidFill>
                <a:latin typeface="+mj-ea"/>
                <a:ea typeface="+mj-ea"/>
              </a:rPr>
              <a:t>廃棄</a:t>
            </a:r>
            <a:endParaRPr lang="en-US" altLang="ja-JP" b="1" dirty="0">
              <a:solidFill>
                <a:srgbClr val="FF0000"/>
              </a:solidFill>
              <a:latin typeface="+mj-ea"/>
              <a:ea typeface="+mj-ea"/>
            </a:endParaRPr>
          </a:p>
        </p:txBody>
      </p:sp>
      <p:sp>
        <p:nvSpPr>
          <p:cNvPr id="47" name="Text Box 7">
            <a:extLst>
              <a:ext uri="{FF2B5EF4-FFF2-40B4-BE49-F238E27FC236}">
                <a16:creationId xmlns:a16="http://schemas.microsoft.com/office/drawing/2014/main" id="{3CDF021F-6D72-47E7-A334-DBE9D31A5CD5}"/>
              </a:ext>
            </a:extLst>
          </p:cNvPr>
          <p:cNvSpPr txBox="1">
            <a:spLocks noChangeArrowheads="1"/>
          </p:cNvSpPr>
          <p:nvPr/>
        </p:nvSpPr>
        <p:spPr bwMode="auto">
          <a:xfrm>
            <a:off x="929259" y="5763437"/>
            <a:ext cx="7314058" cy="1015663"/>
          </a:xfrm>
          <a:prstGeom prst="rect">
            <a:avLst/>
          </a:prstGeom>
          <a:noFill/>
          <a:ln w="9525">
            <a:noFill/>
            <a:miter lim="800000"/>
            <a:headEnd/>
            <a:tailEnd/>
          </a:ln>
        </p:spPr>
        <p:txBody>
          <a:bodyPr wrap="square">
            <a:spAutoFit/>
          </a:bodyPr>
          <a:lstStyle/>
          <a:p>
            <a:pPr marL="176213" indent="-176213" eaLnBrk="1" hangingPunct="1">
              <a:spcBef>
                <a:spcPct val="50000"/>
              </a:spcBef>
              <a:buClr>
                <a:srgbClr val="00CC00"/>
              </a:buClr>
              <a:buFont typeface="Wingdings" pitchFamily="2" charset="2"/>
              <a:buNone/>
              <a:defRPr/>
            </a:pPr>
            <a:r>
              <a:rPr lang="en-US" altLang="ja-JP" sz="2400" b="1" dirty="0">
                <a:solidFill>
                  <a:srgbClr val="1616B4"/>
                </a:solidFill>
                <a:latin typeface="+mj-ea"/>
                <a:ea typeface="+mj-ea"/>
              </a:rPr>
              <a:t>※</a:t>
            </a:r>
            <a:r>
              <a:rPr lang="ja-JP" altLang="en-US" sz="2400" b="1" dirty="0">
                <a:solidFill>
                  <a:srgbClr val="1616B4"/>
                </a:solidFill>
                <a:latin typeface="+mj-ea"/>
                <a:ea typeface="+mj-ea"/>
              </a:rPr>
              <a:t>麻薬診療施設（病院，診療所）と麻薬小売業者間</a:t>
            </a:r>
            <a:endParaRPr lang="en-US" altLang="ja-JP" sz="2400" b="1" dirty="0">
              <a:solidFill>
                <a:srgbClr val="1616B4"/>
              </a:solidFill>
              <a:latin typeface="+mj-ea"/>
              <a:ea typeface="+mj-ea"/>
            </a:endParaRPr>
          </a:p>
          <a:p>
            <a:pPr marL="176213" indent="-176213" eaLnBrk="1" hangingPunct="1">
              <a:spcBef>
                <a:spcPct val="50000"/>
              </a:spcBef>
              <a:buClr>
                <a:srgbClr val="00CC00"/>
              </a:buClr>
              <a:buFont typeface="Wingdings" pitchFamily="2" charset="2"/>
              <a:buNone/>
              <a:defRPr/>
            </a:pPr>
            <a:r>
              <a:rPr lang="ja-JP" altLang="en-US" sz="2400" b="1" dirty="0">
                <a:solidFill>
                  <a:srgbClr val="1616B4"/>
                </a:solidFill>
                <a:latin typeface="+mj-ea"/>
                <a:ea typeface="+mj-ea"/>
              </a:rPr>
              <a:t>　 での麻薬の譲渡，貸し借りはできません！</a:t>
            </a:r>
            <a:endParaRPr lang="en-US" altLang="ja-JP" sz="2400" b="1" dirty="0">
              <a:solidFill>
                <a:srgbClr val="1616B4"/>
              </a:solidFill>
              <a:latin typeface="+mj-ea"/>
              <a:ea typeface="+mj-ea"/>
            </a:endParaRPr>
          </a:p>
        </p:txBody>
      </p:sp>
      <p:sp>
        <p:nvSpPr>
          <p:cNvPr id="26" name="正方形/長方形 25">
            <a:extLst>
              <a:ext uri="{FF2B5EF4-FFF2-40B4-BE49-F238E27FC236}">
                <a16:creationId xmlns:a16="http://schemas.microsoft.com/office/drawing/2014/main" id="{2DBA022A-7221-49A7-80A4-F65B01092B52}"/>
              </a:ext>
            </a:extLst>
          </p:cNvPr>
          <p:cNvSpPr/>
          <p:nvPr/>
        </p:nvSpPr>
        <p:spPr>
          <a:xfrm>
            <a:off x="439204" y="1238696"/>
            <a:ext cx="5788979"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j-ea"/>
                <a:ea typeface="+mj-ea"/>
              </a:rPr>
              <a:t>麻向法 第２４条（譲渡），２６条（譲受）</a:t>
            </a:r>
            <a:endParaRPr lang="en-US" altLang="ja-JP" sz="2800" dirty="0">
              <a:latin typeface="+mj-ea"/>
              <a:ea typeface="+mj-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60</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電子申請システム（３）</a:t>
            </a:r>
          </a:p>
        </p:txBody>
      </p:sp>
      <p:sp>
        <p:nvSpPr>
          <p:cNvPr id="9" name="Text Box 8">
            <a:extLst>
              <a:ext uri="{FF2B5EF4-FFF2-40B4-BE49-F238E27FC236}">
                <a16:creationId xmlns:a16="http://schemas.microsoft.com/office/drawing/2014/main" id="{A0247413-9365-4BF8-B45E-0FDD9573EE9D}"/>
              </a:ext>
            </a:extLst>
          </p:cNvPr>
          <p:cNvSpPr txBox="1">
            <a:spLocks noChangeArrowheads="1"/>
          </p:cNvSpPr>
          <p:nvPr/>
        </p:nvSpPr>
        <p:spPr bwMode="auto">
          <a:xfrm>
            <a:off x="47122" y="880130"/>
            <a:ext cx="4455502" cy="523220"/>
          </a:xfrm>
          <a:prstGeom prst="rect">
            <a:avLst/>
          </a:prstGeom>
          <a:noFill/>
          <a:ln w="9525">
            <a:noFill/>
            <a:miter lim="800000"/>
            <a:headEnd/>
            <a:tailEnd/>
          </a:ln>
        </p:spPr>
        <p:txBody>
          <a:bodyPr wrap="square">
            <a:spAutoFit/>
          </a:bodyPr>
          <a:lstStyle/>
          <a:p>
            <a:pPr>
              <a:defRPr/>
            </a:pPr>
            <a:r>
              <a:rPr lang="ja-JP" altLang="en-US" sz="1400" dirty="0"/>
              <a:t>５）申請または届出を選択してください。</a:t>
            </a:r>
            <a:endParaRPr lang="en-US" altLang="ja-JP" sz="1400" dirty="0"/>
          </a:p>
          <a:p>
            <a:pPr>
              <a:defRPr/>
            </a:pPr>
            <a:r>
              <a:rPr lang="ja-JP" altLang="en-US" sz="1400" dirty="0"/>
              <a:t>（例　麻薬卸売業者半期届）</a:t>
            </a:r>
            <a:endParaRPr lang="ja-JP" altLang="en-US" sz="1400" dirty="0">
              <a:latin typeface="+mj-ea"/>
              <a:ea typeface="+mj-ea"/>
            </a:endParaRPr>
          </a:p>
        </p:txBody>
      </p:sp>
      <p:sp>
        <p:nvSpPr>
          <p:cNvPr id="16" name="Text Box 8">
            <a:extLst>
              <a:ext uri="{FF2B5EF4-FFF2-40B4-BE49-F238E27FC236}">
                <a16:creationId xmlns:a16="http://schemas.microsoft.com/office/drawing/2014/main" id="{DEFA54E4-ECD0-418E-A3EA-2F8995CE38DE}"/>
              </a:ext>
            </a:extLst>
          </p:cNvPr>
          <p:cNvSpPr txBox="1">
            <a:spLocks noChangeArrowheads="1"/>
          </p:cNvSpPr>
          <p:nvPr/>
        </p:nvSpPr>
        <p:spPr bwMode="auto">
          <a:xfrm>
            <a:off x="398168" y="2201716"/>
            <a:ext cx="4104456" cy="707886"/>
          </a:xfrm>
          <a:prstGeom prst="rect">
            <a:avLst/>
          </a:prstGeom>
          <a:noFill/>
          <a:ln w="9525">
            <a:noFill/>
            <a:miter lim="800000"/>
            <a:headEnd/>
            <a:tailEnd/>
          </a:ln>
        </p:spPr>
        <p:txBody>
          <a:bodyPr wrap="square">
            <a:spAutoFit/>
          </a:bodyPr>
          <a:lstStyle/>
          <a:p>
            <a:pPr>
              <a:defRPr/>
            </a:pPr>
            <a:r>
              <a:rPr lang="ja-JP" altLang="en-US" sz="2000" dirty="0"/>
              <a:t>２）</a:t>
            </a:r>
            <a:r>
              <a:rPr lang="en-US" altLang="ja-JP" sz="2000" dirty="0"/>
              <a:t>ID</a:t>
            </a:r>
            <a:r>
              <a:rPr lang="ja-JP" altLang="en-US" sz="2000" dirty="0"/>
              <a:t>とパスワードを入力し，ログイン</a:t>
            </a:r>
            <a:endParaRPr lang="en-US" altLang="ja-JP" sz="2000" dirty="0"/>
          </a:p>
          <a:p>
            <a:pPr>
              <a:defRPr/>
            </a:pPr>
            <a:r>
              <a:rPr lang="ja-JP" altLang="en-US" sz="2000" dirty="0"/>
              <a:t>してください。　</a:t>
            </a:r>
            <a:endParaRPr lang="ja-JP" altLang="en-US" sz="2000" dirty="0">
              <a:latin typeface="+mj-ea"/>
              <a:ea typeface="+mj-ea"/>
            </a:endParaRPr>
          </a:p>
        </p:txBody>
      </p:sp>
      <p:pic>
        <p:nvPicPr>
          <p:cNvPr id="25" name="図 24">
            <a:extLst>
              <a:ext uri="{FF2B5EF4-FFF2-40B4-BE49-F238E27FC236}">
                <a16:creationId xmlns:a16="http://schemas.microsoft.com/office/drawing/2014/main" id="{7273B081-9AAB-4EC6-99C3-08FC762807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137" y="1426062"/>
            <a:ext cx="4392487" cy="1675765"/>
          </a:xfrm>
          <a:prstGeom prst="rect">
            <a:avLst/>
          </a:prstGeom>
        </p:spPr>
      </p:pic>
      <p:sp>
        <p:nvSpPr>
          <p:cNvPr id="27" name="正方形/長方形 26">
            <a:extLst>
              <a:ext uri="{FF2B5EF4-FFF2-40B4-BE49-F238E27FC236}">
                <a16:creationId xmlns:a16="http://schemas.microsoft.com/office/drawing/2014/main" id="{63F73145-1EAE-4CC9-B487-B8D9D81F85DE}"/>
              </a:ext>
            </a:extLst>
          </p:cNvPr>
          <p:cNvSpPr/>
          <p:nvPr/>
        </p:nvSpPr>
        <p:spPr>
          <a:xfrm>
            <a:off x="1115616" y="2080856"/>
            <a:ext cx="2117088" cy="639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9" name="Text Box 8">
            <a:extLst>
              <a:ext uri="{FF2B5EF4-FFF2-40B4-BE49-F238E27FC236}">
                <a16:creationId xmlns:a16="http://schemas.microsoft.com/office/drawing/2014/main" id="{CD2F7DA1-33A0-49F2-8E53-187D90017E09}"/>
              </a:ext>
            </a:extLst>
          </p:cNvPr>
          <p:cNvSpPr txBox="1">
            <a:spLocks noChangeArrowheads="1"/>
          </p:cNvSpPr>
          <p:nvPr/>
        </p:nvSpPr>
        <p:spPr bwMode="auto">
          <a:xfrm>
            <a:off x="47122" y="3151615"/>
            <a:ext cx="4455502" cy="523220"/>
          </a:xfrm>
          <a:prstGeom prst="rect">
            <a:avLst/>
          </a:prstGeom>
          <a:noFill/>
          <a:ln w="9525">
            <a:noFill/>
            <a:miter lim="800000"/>
            <a:headEnd/>
            <a:tailEnd/>
          </a:ln>
        </p:spPr>
        <p:txBody>
          <a:bodyPr wrap="square">
            <a:spAutoFit/>
          </a:bodyPr>
          <a:lstStyle/>
          <a:p>
            <a:pPr>
              <a:defRPr/>
            </a:pPr>
            <a:r>
              <a:rPr lang="ja-JP" altLang="en-US" sz="1400" dirty="0"/>
              <a:t>６）申請画面で必要事項を入力し，「次へ」をクリックしてください。</a:t>
            </a:r>
            <a:endParaRPr lang="ja-JP" altLang="en-US" sz="1400" dirty="0">
              <a:latin typeface="+mj-ea"/>
              <a:ea typeface="+mj-ea"/>
            </a:endParaRPr>
          </a:p>
        </p:txBody>
      </p:sp>
      <p:grpSp>
        <p:nvGrpSpPr>
          <p:cNvPr id="2" name="グループ化 1">
            <a:extLst>
              <a:ext uri="{FF2B5EF4-FFF2-40B4-BE49-F238E27FC236}">
                <a16:creationId xmlns:a16="http://schemas.microsoft.com/office/drawing/2014/main" id="{0A9F56E1-9792-4D64-9842-4FD80259A2DD}"/>
              </a:ext>
            </a:extLst>
          </p:cNvPr>
          <p:cNvGrpSpPr/>
          <p:nvPr/>
        </p:nvGrpSpPr>
        <p:grpSpPr>
          <a:xfrm>
            <a:off x="47122" y="3685256"/>
            <a:ext cx="4511864" cy="3181538"/>
            <a:chOff x="50448" y="3685256"/>
            <a:chExt cx="4511864" cy="3181538"/>
          </a:xfrm>
        </p:grpSpPr>
        <p:pic>
          <p:nvPicPr>
            <p:cNvPr id="30" name="図 29">
              <a:extLst>
                <a:ext uri="{FF2B5EF4-FFF2-40B4-BE49-F238E27FC236}">
                  <a16:creationId xmlns:a16="http://schemas.microsoft.com/office/drawing/2014/main" id="{117F1798-7483-44DA-B31F-C4B1C56DC9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448" y="3685256"/>
              <a:ext cx="4511864" cy="3181538"/>
            </a:xfrm>
            <a:prstGeom prst="rect">
              <a:avLst/>
            </a:prstGeom>
            <a:noFill/>
            <a:ln>
              <a:noFill/>
            </a:ln>
          </p:spPr>
        </p:pic>
        <p:sp>
          <p:nvSpPr>
            <p:cNvPr id="31" name="正方形/長方形 30">
              <a:extLst>
                <a:ext uri="{FF2B5EF4-FFF2-40B4-BE49-F238E27FC236}">
                  <a16:creationId xmlns:a16="http://schemas.microsoft.com/office/drawing/2014/main" id="{4E5AFC40-70AD-4EC8-B809-6CEB1346DD92}"/>
                </a:ext>
              </a:extLst>
            </p:cNvPr>
            <p:cNvSpPr/>
            <p:nvPr/>
          </p:nvSpPr>
          <p:spPr>
            <a:xfrm>
              <a:off x="755576" y="4868213"/>
              <a:ext cx="3168352" cy="136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2" name="正方形/長方形 31">
              <a:extLst>
                <a:ext uri="{FF2B5EF4-FFF2-40B4-BE49-F238E27FC236}">
                  <a16:creationId xmlns:a16="http://schemas.microsoft.com/office/drawing/2014/main" id="{7DB42974-0F00-4597-B5CF-9DF36A9B87BB}"/>
                </a:ext>
              </a:extLst>
            </p:cNvPr>
            <p:cNvSpPr/>
            <p:nvPr/>
          </p:nvSpPr>
          <p:spPr>
            <a:xfrm>
              <a:off x="1971555" y="6332238"/>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grpSp>
      <p:grpSp>
        <p:nvGrpSpPr>
          <p:cNvPr id="3" name="グループ化 2">
            <a:extLst>
              <a:ext uri="{FF2B5EF4-FFF2-40B4-BE49-F238E27FC236}">
                <a16:creationId xmlns:a16="http://schemas.microsoft.com/office/drawing/2014/main" id="{F0CFABCE-5B75-4A5A-8DD0-EB9721EF236E}"/>
              </a:ext>
            </a:extLst>
          </p:cNvPr>
          <p:cNvGrpSpPr/>
          <p:nvPr/>
        </p:nvGrpSpPr>
        <p:grpSpPr>
          <a:xfrm>
            <a:off x="4599628" y="1502071"/>
            <a:ext cx="4534252" cy="2378075"/>
            <a:chOff x="4559300" y="1699742"/>
            <a:chExt cx="4534252" cy="2378075"/>
          </a:xfrm>
        </p:grpSpPr>
        <p:pic>
          <p:nvPicPr>
            <p:cNvPr id="34" name="図 33">
              <a:extLst>
                <a:ext uri="{FF2B5EF4-FFF2-40B4-BE49-F238E27FC236}">
                  <a16:creationId xmlns:a16="http://schemas.microsoft.com/office/drawing/2014/main" id="{048815C0-C3EC-413C-AB4C-DF069E206E9F}"/>
                </a:ext>
              </a:extLst>
            </p:cNvPr>
            <p:cNvPicPr/>
            <p:nvPr/>
          </p:nvPicPr>
          <p:blipFill rotWithShape="1">
            <a:blip r:embed="rId5"/>
            <a:srcRect t="14666" b="2685"/>
            <a:stretch/>
          </p:blipFill>
          <p:spPr>
            <a:xfrm>
              <a:off x="4559300" y="1699742"/>
              <a:ext cx="4534252" cy="2378075"/>
            </a:xfrm>
            <a:prstGeom prst="rect">
              <a:avLst/>
            </a:prstGeom>
          </p:spPr>
        </p:pic>
        <p:sp>
          <p:nvSpPr>
            <p:cNvPr id="35" name="正方形/長方形 34">
              <a:extLst>
                <a:ext uri="{FF2B5EF4-FFF2-40B4-BE49-F238E27FC236}">
                  <a16:creationId xmlns:a16="http://schemas.microsoft.com/office/drawing/2014/main" id="{94D30112-C43A-4A16-8A2B-99329CAA2063}"/>
                </a:ext>
              </a:extLst>
            </p:cNvPr>
            <p:cNvSpPr/>
            <p:nvPr/>
          </p:nvSpPr>
          <p:spPr>
            <a:xfrm>
              <a:off x="4578776" y="2994893"/>
              <a:ext cx="451477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6" name="正方形/長方形 35">
              <a:extLst>
                <a:ext uri="{FF2B5EF4-FFF2-40B4-BE49-F238E27FC236}">
                  <a16:creationId xmlns:a16="http://schemas.microsoft.com/office/drawing/2014/main" id="{3578F57E-E25A-4F42-ACD2-30C43510F290}"/>
                </a:ext>
              </a:extLst>
            </p:cNvPr>
            <p:cNvSpPr/>
            <p:nvPr/>
          </p:nvSpPr>
          <p:spPr>
            <a:xfrm>
              <a:off x="6491601" y="3501797"/>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grpSp>
      <p:pic>
        <p:nvPicPr>
          <p:cNvPr id="37" name="図 36">
            <a:extLst>
              <a:ext uri="{FF2B5EF4-FFF2-40B4-BE49-F238E27FC236}">
                <a16:creationId xmlns:a16="http://schemas.microsoft.com/office/drawing/2014/main" id="{AC265E2F-C261-4448-8E78-C7C9157C0186}"/>
              </a:ext>
            </a:extLst>
          </p:cNvPr>
          <p:cNvPicPr/>
          <p:nvPr/>
        </p:nvPicPr>
        <p:blipFill rotWithShape="1">
          <a:blip r:embed="rId6"/>
          <a:srcRect t="17080" b="3266"/>
          <a:stretch/>
        </p:blipFill>
        <p:spPr>
          <a:xfrm>
            <a:off x="4558985" y="4145168"/>
            <a:ext cx="4505570" cy="2360107"/>
          </a:xfrm>
          <a:prstGeom prst="rect">
            <a:avLst/>
          </a:prstGeom>
        </p:spPr>
      </p:pic>
      <p:sp>
        <p:nvSpPr>
          <p:cNvPr id="38" name="Text Box 8">
            <a:extLst>
              <a:ext uri="{FF2B5EF4-FFF2-40B4-BE49-F238E27FC236}">
                <a16:creationId xmlns:a16="http://schemas.microsoft.com/office/drawing/2014/main" id="{EEA42C42-B524-4C8E-B5AB-DE341FC86D3E}"/>
              </a:ext>
            </a:extLst>
          </p:cNvPr>
          <p:cNvSpPr txBox="1">
            <a:spLocks noChangeArrowheads="1"/>
          </p:cNvSpPr>
          <p:nvPr/>
        </p:nvSpPr>
        <p:spPr bwMode="auto">
          <a:xfrm>
            <a:off x="4601545" y="3819126"/>
            <a:ext cx="4455502" cy="307777"/>
          </a:xfrm>
          <a:prstGeom prst="rect">
            <a:avLst/>
          </a:prstGeom>
          <a:noFill/>
          <a:ln w="9525">
            <a:noFill/>
            <a:miter lim="800000"/>
            <a:headEnd/>
            <a:tailEnd/>
          </a:ln>
        </p:spPr>
        <p:txBody>
          <a:bodyPr wrap="square">
            <a:spAutoFit/>
          </a:bodyPr>
          <a:lstStyle/>
          <a:p>
            <a:r>
              <a:rPr lang="ja-JP" altLang="en-US" sz="1400" dirty="0"/>
              <a:t>８）不備がなければ「送信」を押してください。</a:t>
            </a:r>
            <a:endParaRPr lang="ja-JP" altLang="en-US" sz="1400" dirty="0">
              <a:latin typeface="+mj-ea"/>
              <a:ea typeface="+mj-ea"/>
            </a:endParaRPr>
          </a:p>
        </p:txBody>
      </p:sp>
      <p:sp>
        <p:nvSpPr>
          <p:cNvPr id="39" name="正方形/長方形 38">
            <a:extLst>
              <a:ext uri="{FF2B5EF4-FFF2-40B4-BE49-F238E27FC236}">
                <a16:creationId xmlns:a16="http://schemas.microsoft.com/office/drawing/2014/main" id="{E4B5F016-A70A-4740-B0AA-5FD9913344E9}"/>
              </a:ext>
            </a:extLst>
          </p:cNvPr>
          <p:cNvSpPr/>
          <p:nvPr/>
        </p:nvSpPr>
        <p:spPr>
          <a:xfrm>
            <a:off x="6459972" y="5875730"/>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40" name="Text Box 8">
            <a:extLst>
              <a:ext uri="{FF2B5EF4-FFF2-40B4-BE49-F238E27FC236}">
                <a16:creationId xmlns:a16="http://schemas.microsoft.com/office/drawing/2014/main" id="{A37FE378-440C-4A30-98B7-DDD674A22881}"/>
              </a:ext>
            </a:extLst>
          </p:cNvPr>
          <p:cNvSpPr txBox="1">
            <a:spLocks noChangeArrowheads="1"/>
          </p:cNvSpPr>
          <p:nvPr/>
        </p:nvSpPr>
        <p:spPr bwMode="auto">
          <a:xfrm>
            <a:off x="4558984" y="6147199"/>
            <a:ext cx="3832766" cy="523220"/>
          </a:xfrm>
          <a:prstGeom prst="rect">
            <a:avLst/>
          </a:prstGeom>
          <a:solidFill>
            <a:schemeClr val="bg1"/>
          </a:solidFill>
          <a:ln w="9525">
            <a:noFill/>
            <a:miter lim="800000"/>
            <a:headEnd/>
            <a:tailEnd/>
          </a:ln>
        </p:spPr>
        <p:txBody>
          <a:bodyPr wrap="square">
            <a:spAutoFit/>
          </a:bodyPr>
          <a:lstStyle/>
          <a:p>
            <a:pPr>
              <a:defRPr/>
            </a:pPr>
            <a:r>
              <a:rPr lang="ja-JP" altLang="en-US" sz="1400" dirty="0"/>
              <a:t>９）送信後，受付番号が入った「受付票」を印刷できるようになりますので，適宜保管してください。</a:t>
            </a:r>
            <a:endParaRPr lang="ja-JP" altLang="en-US" sz="1400" dirty="0">
              <a:latin typeface="+mj-ea"/>
              <a:ea typeface="+mj-ea"/>
            </a:endParaRPr>
          </a:p>
        </p:txBody>
      </p:sp>
      <p:sp>
        <p:nvSpPr>
          <p:cNvPr id="33" name="Text Box 8">
            <a:extLst>
              <a:ext uri="{FF2B5EF4-FFF2-40B4-BE49-F238E27FC236}">
                <a16:creationId xmlns:a16="http://schemas.microsoft.com/office/drawing/2014/main" id="{B32055A6-4923-4032-9F33-894801BE1273}"/>
              </a:ext>
            </a:extLst>
          </p:cNvPr>
          <p:cNvSpPr txBox="1">
            <a:spLocks noChangeArrowheads="1"/>
          </p:cNvSpPr>
          <p:nvPr/>
        </p:nvSpPr>
        <p:spPr bwMode="auto">
          <a:xfrm>
            <a:off x="4572000" y="805910"/>
            <a:ext cx="4559300" cy="1169551"/>
          </a:xfrm>
          <a:prstGeom prst="rect">
            <a:avLst/>
          </a:prstGeom>
          <a:solidFill>
            <a:schemeClr val="bg1"/>
          </a:solidFill>
          <a:ln w="9525">
            <a:noFill/>
            <a:miter lim="800000"/>
            <a:headEnd/>
            <a:tailEnd/>
          </a:ln>
        </p:spPr>
        <p:txBody>
          <a:bodyPr wrap="square">
            <a:spAutoFit/>
          </a:bodyPr>
          <a:lstStyle/>
          <a:p>
            <a:r>
              <a:rPr lang="ja-JP" altLang="en-US" sz="1400" dirty="0"/>
              <a:t>７）</a:t>
            </a:r>
            <a:r>
              <a:rPr lang="ja-JP" altLang="ja-JP" sz="1400" dirty="0"/>
              <a:t>作成した麻薬卸売業者半期報告書（</a:t>
            </a:r>
            <a:r>
              <a:rPr lang="en-US" altLang="ja-JP" sz="1400" dirty="0"/>
              <a:t>Excel</a:t>
            </a:r>
            <a:r>
              <a:rPr lang="ja-JP" altLang="ja-JP" sz="1400" dirty="0"/>
              <a:t>ファイル）をアップロードしてください。</a:t>
            </a:r>
          </a:p>
          <a:p>
            <a:r>
              <a:rPr lang="ja-JP" altLang="ja-JP" sz="1400" dirty="0"/>
              <a:t>必要に応じて遅延理由書を添付してください。</a:t>
            </a:r>
            <a:endParaRPr lang="en-US" altLang="ja-JP" sz="1400" dirty="0"/>
          </a:p>
          <a:p>
            <a:r>
              <a:rPr lang="ja-JP" altLang="en-US" sz="1400" dirty="0">
                <a:latin typeface="+mj-ea"/>
                <a:ea typeface="+mj-ea"/>
              </a:rPr>
              <a:t>　ファイル添付のほか，本システムに必要事項を直接入力し，提出できるものもあります。（調剤済麻薬廃棄届等）</a:t>
            </a:r>
          </a:p>
        </p:txBody>
      </p:sp>
    </p:spTree>
    <p:extLst>
      <p:ext uri="{BB962C8B-B14F-4D97-AF65-F5344CB8AC3E}">
        <p14:creationId xmlns:p14="http://schemas.microsoft.com/office/powerpoint/2010/main" val="94472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タイトル 1">
            <a:extLst>
              <a:ext uri="{FF2B5EF4-FFF2-40B4-BE49-F238E27FC236}">
                <a16:creationId xmlns:a16="http://schemas.microsoft.com/office/drawing/2014/main" id="{78588E63-A9D7-4082-A8FD-EE44F3B43CCF}"/>
              </a:ext>
            </a:extLst>
          </p:cNvPr>
          <p:cNvSpPr>
            <a:spLocks noGrp="1"/>
          </p:cNvSpPr>
          <p:nvPr>
            <p:ph type="title"/>
          </p:nvPr>
        </p:nvSpPr>
        <p:spPr>
          <a:xfrm>
            <a:off x="471488" y="19050"/>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麻薬小売業者間譲渡</a:t>
            </a:r>
          </a:p>
        </p:txBody>
      </p:sp>
      <p:sp>
        <p:nvSpPr>
          <p:cNvPr id="27" name="正方形/長方形 26">
            <a:extLst>
              <a:ext uri="{FF2B5EF4-FFF2-40B4-BE49-F238E27FC236}">
                <a16:creationId xmlns:a16="http://schemas.microsoft.com/office/drawing/2014/main" id="{651A70CF-F592-4834-8B64-6B02846F8B25}"/>
              </a:ext>
            </a:extLst>
          </p:cNvPr>
          <p:cNvSpPr/>
          <p:nvPr/>
        </p:nvSpPr>
        <p:spPr>
          <a:xfrm>
            <a:off x="179388" y="1284288"/>
            <a:ext cx="8813800" cy="1631950"/>
          </a:xfrm>
          <a:prstGeom prst="rect">
            <a:avLst/>
          </a:prstGeom>
        </p:spPr>
        <p:txBody>
          <a:bodyPr>
            <a:spAutoFit/>
          </a:bodyPr>
          <a:lstStyle/>
          <a:p>
            <a:pPr>
              <a:defRPr/>
            </a:pPr>
            <a:r>
              <a:rPr lang="ja-JP" altLang="en-US" sz="2000" dirty="0"/>
              <a:t>　 麻薬小売業者間譲渡許可を受けている麻薬小売業者は，</a:t>
            </a:r>
            <a:r>
              <a:rPr lang="ja-JP" altLang="en-US" sz="2000" b="1" u="sng" dirty="0">
                <a:solidFill>
                  <a:srgbClr val="FF0000"/>
                </a:solidFill>
                <a:latin typeface="+mj-ea"/>
              </a:rPr>
              <a:t>令和４年４月１日</a:t>
            </a:r>
            <a:r>
              <a:rPr lang="ja-JP" altLang="en-US" sz="2000" dirty="0">
                <a:latin typeface="+mj-ea"/>
              </a:rPr>
              <a:t>から</a:t>
            </a:r>
            <a:r>
              <a:rPr lang="ja-JP" altLang="en-US" sz="2000" dirty="0"/>
              <a:t>，</a:t>
            </a:r>
            <a:r>
              <a:rPr lang="ja-JP" altLang="en-US" sz="2000" dirty="0">
                <a:latin typeface="+mj-ea"/>
                <a:ea typeface="+mj-ea"/>
              </a:rPr>
              <a:t>薬局において医療用麻薬が適切かつ円滑に患者に提供されることを目的として，</a:t>
            </a:r>
            <a:r>
              <a:rPr lang="ja-JP" altLang="en-US" sz="2000" b="1" u="sng" dirty="0">
                <a:latin typeface="+mj-ea"/>
                <a:ea typeface="+mj-ea"/>
              </a:rPr>
              <a:t>新たに麻薬小売業者が麻薬卸売業者から譲り受けた麻薬について，一定の条件の下，</a:t>
            </a:r>
            <a:r>
              <a:rPr lang="en-US" altLang="ja-JP" sz="2000" b="1" u="sng" dirty="0">
                <a:latin typeface="+mj-ea"/>
                <a:ea typeface="+mj-ea"/>
              </a:rPr>
              <a:t>90</a:t>
            </a:r>
            <a:r>
              <a:rPr lang="ja-JP" altLang="en-US" sz="2000" b="1" u="sng" dirty="0">
                <a:latin typeface="+mj-ea"/>
                <a:ea typeface="+mj-ea"/>
              </a:rPr>
              <a:t>日以上譲渡譲受がない場合において，近隣の麻薬小売業間で譲渡・譲受が可能</a:t>
            </a:r>
            <a:r>
              <a:rPr lang="ja-JP" altLang="en-US" sz="2000" dirty="0">
                <a:latin typeface="+mj-ea"/>
                <a:ea typeface="+mj-ea"/>
              </a:rPr>
              <a:t>となりました。</a:t>
            </a:r>
          </a:p>
        </p:txBody>
      </p:sp>
      <p:sp>
        <p:nvSpPr>
          <p:cNvPr id="28" name="正方形/長方形 27">
            <a:extLst>
              <a:ext uri="{FF2B5EF4-FFF2-40B4-BE49-F238E27FC236}">
                <a16:creationId xmlns:a16="http://schemas.microsoft.com/office/drawing/2014/main" id="{60141F72-DBAF-4FF5-BE12-E220F8136766}"/>
              </a:ext>
            </a:extLst>
          </p:cNvPr>
          <p:cNvSpPr/>
          <p:nvPr/>
        </p:nvSpPr>
        <p:spPr>
          <a:xfrm>
            <a:off x="206375" y="3086100"/>
            <a:ext cx="8937625" cy="3478213"/>
          </a:xfrm>
          <a:prstGeom prst="rect">
            <a:avLst/>
          </a:prstGeom>
        </p:spPr>
        <p:txBody>
          <a:bodyPr>
            <a:spAutoFit/>
          </a:bodyPr>
          <a:lstStyle/>
          <a:p>
            <a:pPr>
              <a:defRPr/>
            </a:pPr>
            <a:r>
              <a:rPr lang="ja-JP" altLang="en-US" sz="2000" dirty="0"/>
              <a:t>　 麻薬小売業者間譲渡許可を受けた麻薬小売業者は以下の場合に限り，麻薬を譲り渡すことが可能です。</a:t>
            </a:r>
            <a:r>
              <a:rPr lang="ja-JP" altLang="en-US" sz="2000" u="sng" dirty="0"/>
              <a:t>（令和４年４月１日からロが追加）</a:t>
            </a:r>
            <a:endParaRPr lang="en-US" altLang="ja-JP" sz="2000" u="sng" dirty="0"/>
          </a:p>
          <a:p>
            <a:pPr>
              <a:defRPr/>
            </a:pPr>
            <a:endParaRPr lang="en-US" altLang="ja-JP" sz="2000" dirty="0">
              <a:latin typeface="+mj-ea"/>
              <a:ea typeface="+mj-ea"/>
            </a:endParaRPr>
          </a:p>
          <a:p>
            <a:pPr>
              <a:defRPr/>
            </a:pPr>
            <a:r>
              <a:rPr lang="ja-JP" altLang="en-US" sz="2000" dirty="0">
                <a:latin typeface="+mj-ea"/>
                <a:ea typeface="+mj-ea"/>
              </a:rPr>
              <a:t>イ　共同して申請する他の麻薬小売業者が，その在庫量の不足のため麻薬処方　</a:t>
            </a:r>
            <a:endParaRPr lang="en-US" altLang="ja-JP" sz="2000" dirty="0">
              <a:latin typeface="+mj-ea"/>
              <a:ea typeface="+mj-ea"/>
            </a:endParaRPr>
          </a:p>
          <a:p>
            <a:pPr>
              <a:defRPr/>
            </a:pPr>
            <a:r>
              <a:rPr lang="ja-JP" altLang="en-US" sz="2000" dirty="0">
                <a:latin typeface="+mj-ea"/>
                <a:ea typeface="+mj-ea"/>
              </a:rPr>
              <a:t>　せんにより調剤することができない場合において，当該不足分を補足する必要が　</a:t>
            </a:r>
            <a:endParaRPr lang="en-US" altLang="ja-JP" sz="2000" dirty="0">
              <a:latin typeface="+mj-ea"/>
              <a:ea typeface="+mj-ea"/>
            </a:endParaRPr>
          </a:p>
          <a:p>
            <a:pPr>
              <a:defRPr/>
            </a:pPr>
            <a:r>
              <a:rPr lang="ja-JP" altLang="en-US" sz="2000" dirty="0">
                <a:latin typeface="+mj-ea"/>
                <a:ea typeface="+mj-ea"/>
              </a:rPr>
              <a:t>　あると認めるとき</a:t>
            </a:r>
            <a:endParaRPr lang="en-US" altLang="ja-JP" sz="2000" dirty="0">
              <a:latin typeface="+mj-ea"/>
              <a:ea typeface="+mj-ea"/>
            </a:endParaRPr>
          </a:p>
          <a:p>
            <a:pPr>
              <a:defRPr/>
            </a:pPr>
            <a:endParaRPr lang="en-US" altLang="ja-JP" sz="2000" dirty="0">
              <a:latin typeface="+mj-ea"/>
              <a:ea typeface="+mj-ea"/>
            </a:endParaRPr>
          </a:p>
          <a:p>
            <a:pPr>
              <a:defRPr/>
            </a:pPr>
            <a:r>
              <a:rPr lang="ja-JP" altLang="en-US" sz="2000" u="sng" dirty="0">
                <a:latin typeface="+mj-ea"/>
                <a:ea typeface="+mj-ea"/>
              </a:rPr>
              <a:t>ロ　麻薬卸売業者から譲り受けた麻薬であって，その譲受けの日から</a:t>
            </a:r>
            <a:r>
              <a:rPr lang="en-US" altLang="ja-JP" sz="2000" u="sng" dirty="0">
                <a:latin typeface="+mj-ea"/>
                <a:ea typeface="+mj-ea"/>
              </a:rPr>
              <a:t>90</a:t>
            </a:r>
            <a:r>
              <a:rPr lang="ja-JP" altLang="en-US" sz="2000" u="sng" dirty="0">
                <a:latin typeface="+mj-ea"/>
                <a:ea typeface="+mj-ea"/>
              </a:rPr>
              <a:t>日を経過したものを保管しているとき，又は麻薬卸売業者から譲り受けた麻薬について，その一部を法第</a:t>
            </a:r>
            <a:r>
              <a:rPr lang="en-US" altLang="ja-JP" sz="2000" u="sng" dirty="0">
                <a:latin typeface="+mj-ea"/>
                <a:ea typeface="+mj-ea"/>
              </a:rPr>
              <a:t>24</a:t>
            </a:r>
            <a:r>
              <a:rPr lang="ja-JP" altLang="en-US" sz="2000" u="sng" dirty="0">
                <a:latin typeface="+mj-ea"/>
                <a:ea typeface="+mj-ea"/>
              </a:rPr>
              <a:t>条第</a:t>
            </a:r>
            <a:r>
              <a:rPr lang="en-US" altLang="ja-JP" sz="2000" u="sng" dirty="0">
                <a:latin typeface="+mj-ea"/>
                <a:ea typeface="+mj-ea"/>
              </a:rPr>
              <a:t>11</a:t>
            </a:r>
            <a:r>
              <a:rPr lang="ja-JP" altLang="en-US" sz="2000" u="sng" dirty="0">
                <a:latin typeface="+mj-ea"/>
                <a:ea typeface="+mj-ea"/>
              </a:rPr>
              <a:t>項若しくは第</a:t>
            </a:r>
            <a:r>
              <a:rPr lang="en-US" altLang="ja-JP" sz="2000" u="sng" dirty="0">
                <a:latin typeface="+mj-ea"/>
                <a:ea typeface="+mj-ea"/>
              </a:rPr>
              <a:t>12</a:t>
            </a:r>
            <a:r>
              <a:rPr lang="ja-JP" altLang="en-US" sz="2000" u="sng" dirty="0">
                <a:latin typeface="+mj-ea"/>
                <a:ea typeface="+mj-ea"/>
              </a:rPr>
              <a:t>項の規定に基づき譲り渡した場合において，その残部であって，その譲り渡しの日から</a:t>
            </a:r>
            <a:r>
              <a:rPr lang="en-US" altLang="ja-JP" sz="2000" u="sng" dirty="0">
                <a:latin typeface="+mj-ea"/>
                <a:ea typeface="+mj-ea"/>
              </a:rPr>
              <a:t>90</a:t>
            </a:r>
            <a:r>
              <a:rPr lang="ja-JP" altLang="en-US" sz="2000" u="sng" dirty="0">
                <a:latin typeface="+mj-ea"/>
                <a:ea typeface="+mj-ea"/>
              </a:rPr>
              <a:t>日を経過したものを保管しているとき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07130BF-72D0-4122-BFE4-DD04590F4BDB}"/>
              </a:ext>
            </a:extLst>
          </p:cNvPr>
          <p:cNvSpPr>
            <a:spLocks noGrp="1" noChangeArrowheads="1"/>
          </p:cNvSpPr>
          <p:nvPr>
            <p:ph type="title"/>
          </p:nvPr>
        </p:nvSpPr>
        <p:spPr>
          <a:xfrm>
            <a:off x="395288" y="254000"/>
            <a:ext cx="7707312" cy="779463"/>
          </a:xfrm>
        </p:spPr>
        <p:txBody>
          <a:bodyPr/>
          <a:lstStyle/>
          <a:p>
            <a:pPr eaLnBrk="1" hangingPunct="1">
              <a:defRPr/>
            </a:pPr>
            <a:r>
              <a:rPr lang="ja-JP" altLang="en-US" sz="4800" dirty="0">
                <a:effectLst>
                  <a:outerShdw blurRad="38100" dist="38100" dir="2700000" algn="tl">
                    <a:srgbClr val="000000">
                      <a:alpha val="43137"/>
                    </a:srgbClr>
                  </a:outerShdw>
                </a:effectLst>
              </a:rPr>
              <a:t>麻薬処方せん～記載事項～</a:t>
            </a:r>
          </a:p>
        </p:txBody>
      </p:sp>
      <p:sp>
        <p:nvSpPr>
          <p:cNvPr id="206851" name="Rectangle 3">
            <a:extLst>
              <a:ext uri="{FF2B5EF4-FFF2-40B4-BE49-F238E27FC236}">
                <a16:creationId xmlns:a16="http://schemas.microsoft.com/office/drawing/2014/main" id="{FB87A0A5-CC2A-41BF-9CC5-BBA9113333C8}"/>
              </a:ext>
            </a:extLst>
          </p:cNvPr>
          <p:cNvSpPr>
            <a:spLocks noGrp="1" noChangeArrowheads="1"/>
          </p:cNvSpPr>
          <p:nvPr>
            <p:ph idx="1"/>
          </p:nvPr>
        </p:nvSpPr>
        <p:spPr>
          <a:xfrm>
            <a:off x="468313" y="2133600"/>
            <a:ext cx="7991475" cy="4832350"/>
          </a:xfrm>
        </p:spPr>
        <p:txBody>
          <a:bodyPr>
            <a:noAutofit/>
          </a:bodyPr>
          <a:lstStyle/>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①　患者の氏名・年齢（生年月日でも可）</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②　麻薬の品名・分量・用法用量</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latin typeface="+mj-ea"/>
                <a:ea typeface="+mj-ea"/>
              </a:rPr>
              <a:t>③　麻薬施用者の記名押印又は署名</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④　処方せんの発行年月日</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latin typeface="+mj-ea"/>
                <a:ea typeface="+mj-ea"/>
              </a:rPr>
              <a:t>⑤　麻薬施用者免許番号</a:t>
            </a:r>
          </a:p>
          <a:p>
            <a:pPr marL="274320" indent="-274320" eaLnBrk="1" fontAlgn="auto" hangingPunct="1">
              <a:lnSpc>
                <a:spcPct val="90000"/>
              </a:lnSpc>
              <a:spcAft>
                <a:spcPts val="0"/>
              </a:spcAft>
              <a:buClr>
                <a:schemeClr val="accent3"/>
              </a:buClr>
              <a:buFont typeface="Wingdings" pitchFamily="2" charset="2"/>
              <a:buNone/>
              <a:defRPr/>
            </a:pPr>
            <a:endParaRPr lang="en-US" altLang="ja-JP" sz="2800" dirty="0">
              <a:solidFill>
                <a:srgbClr val="FFFF00"/>
              </a:solidFill>
              <a:latin typeface="+mj-ea"/>
              <a:ea typeface="+mj-ea"/>
            </a:endParaRP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院外処方せんでは，さらに下記も必要になります。</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⑥　患者の住所</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⑦　処方せんの使用期間（有効期限）</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⑧　麻薬診療施設の名称及び所在地</a:t>
            </a:r>
          </a:p>
        </p:txBody>
      </p:sp>
      <p:sp>
        <p:nvSpPr>
          <p:cNvPr id="21508" name="スライド番号プレースホルダ 3">
            <a:extLst>
              <a:ext uri="{FF2B5EF4-FFF2-40B4-BE49-F238E27FC236}">
                <a16:creationId xmlns:a16="http://schemas.microsoft.com/office/drawing/2014/main" id="{B7B21E94-C0D1-4DCE-BCAA-6F973BE9FA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85994FFB-E9C1-40DA-9FDC-1F80DFB3C1AC}"/>
              </a:ext>
            </a:extLst>
          </p:cNvPr>
          <p:cNvSpPr/>
          <p:nvPr/>
        </p:nvSpPr>
        <p:spPr>
          <a:xfrm>
            <a:off x="395536" y="1052123"/>
            <a:ext cx="8064252" cy="95410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defRPr/>
            </a:pPr>
            <a:r>
              <a:rPr lang="ja-JP" altLang="en-US" sz="2800" dirty="0">
                <a:latin typeface="+mj-ea"/>
                <a:ea typeface="+mj-ea"/>
              </a:rPr>
              <a:t>麻向法 第２７条</a:t>
            </a:r>
            <a:endParaRPr lang="en-US" altLang="ja-JP" sz="2800" dirty="0">
              <a:latin typeface="+mj-ea"/>
              <a:ea typeface="+mj-ea"/>
            </a:endParaRPr>
          </a:p>
          <a:p>
            <a:pPr eaLnBrk="1" hangingPunct="1">
              <a:defRPr/>
            </a:pPr>
            <a:r>
              <a:rPr lang="ja-JP" altLang="en-US" sz="2800" dirty="0">
                <a:latin typeface="+mj-ea"/>
                <a:ea typeface="+mj-ea"/>
              </a:rPr>
              <a:t>（施用，施用のための交付及び麻薬処方せん） </a:t>
            </a:r>
            <a:endParaRPr lang="en-US" altLang="ja-JP" sz="2800"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a:extLst>
              <a:ext uri="{FF2B5EF4-FFF2-40B4-BE49-F238E27FC236}">
                <a16:creationId xmlns:a16="http://schemas.microsoft.com/office/drawing/2014/main" id="{9F7E8067-C1B5-45F6-A0E3-0FF2A64ECE98}"/>
              </a:ext>
            </a:extLst>
          </p:cNvPr>
          <p:cNvSpPr>
            <a:spLocks noGrp="1" noChangeArrowheads="1"/>
          </p:cNvSpPr>
          <p:nvPr>
            <p:ph type="title"/>
          </p:nvPr>
        </p:nvSpPr>
        <p:spPr>
          <a:xfrm>
            <a:off x="457200" y="-26988"/>
            <a:ext cx="8229600" cy="1143001"/>
          </a:xfrm>
        </p:spPr>
        <p:txBody>
          <a:bodyPr/>
          <a:lstStyle/>
          <a:p>
            <a:pPr eaLnBrk="1" hangingPunct="1">
              <a:defRPr/>
            </a:pPr>
            <a:r>
              <a:rPr lang="ja-JP" altLang="en-US" sz="4800" dirty="0">
                <a:effectLst>
                  <a:outerShdw blurRad="38100" dist="38100" dir="2700000" algn="tl">
                    <a:srgbClr val="000000">
                      <a:alpha val="43137"/>
                    </a:srgbClr>
                  </a:outerShdw>
                </a:effectLst>
              </a:rPr>
              <a:t>オーダリングシステムについて</a:t>
            </a:r>
          </a:p>
        </p:txBody>
      </p:sp>
      <p:sp>
        <p:nvSpPr>
          <p:cNvPr id="207876" name="Rectangle 4">
            <a:extLst>
              <a:ext uri="{FF2B5EF4-FFF2-40B4-BE49-F238E27FC236}">
                <a16:creationId xmlns:a16="http://schemas.microsoft.com/office/drawing/2014/main" id="{45010F91-8857-431C-8CC3-2D6A7F1D23C2}"/>
              </a:ext>
            </a:extLst>
          </p:cNvPr>
          <p:cNvSpPr>
            <a:spLocks noChangeArrowheads="1"/>
          </p:cNvSpPr>
          <p:nvPr/>
        </p:nvSpPr>
        <p:spPr bwMode="auto">
          <a:xfrm>
            <a:off x="301625" y="3150610"/>
            <a:ext cx="8642350" cy="2519908"/>
          </a:xfrm>
          <a:prstGeom prst="rect">
            <a:avLst/>
          </a:prstGeom>
          <a:noFill/>
          <a:ln w="9525">
            <a:noFill/>
            <a:miter lim="800000"/>
            <a:headEnd/>
            <a:tailEnd/>
          </a:ln>
          <a:effectLst/>
        </p:spPr>
        <p:txBody>
          <a:bodyPr/>
          <a:lstStyle/>
          <a:p>
            <a:pPr eaLnBrk="1" hangingPunct="1">
              <a:defRPr/>
            </a:pPr>
            <a:r>
              <a:rPr lang="en-US" altLang="ja-JP" sz="2400" dirty="0">
                <a:latin typeface="+mj-ea"/>
                <a:ea typeface="+mj-ea"/>
              </a:rPr>
              <a:t>A</a:t>
            </a:r>
            <a:r>
              <a:rPr lang="ja-JP" altLang="en-US" sz="2400" dirty="0">
                <a:latin typeface="+mj-ea"/>
                <a:ea typeface="+mj-ea"/>
              </a:rPr>
              <a:t>　麻薬を記載した処方せんには、麻薬施用者の</a:t>
            </a:r>
            <a:r>
              <a:rPr lang="ja-JP" altLang="en-US" sz="2400" dirty="0">
                <a:solidFill>
                  <a:srgbClr val="FF0000"/>
                </a:solidFill>
                <a:latin typeface="+mj-ea"/>
                <a:ea typeface="+mj-ea"/>
              </a:rPr>
              <a:t>署名</a:t>
            </a:r>
            <a:r>
              <a:rPr lang="ja-JP" altLang="en-US" sz="2400" dirty="0">
                <a:latin typeface="+mj-ea"/>
                <a:ea typeface="+mj-ea"/>
              </a:rPr>
              <a:t>又は</a:t>
            </a:r>
            <a:r>
              <a:rPr lang="ja-JP" altLang="en-US" sz="2400" dirty="0">
                <a:solidFill>
                  <a:srgbClr val="FF0000"/>
                </a:solidFill>
                <a:latin typeface="+mj-ea"/>
                <a:ea typeface="+mj-ea"/>
              </a:rPr>
              <a:t>記名押印</a:t>
            </a:r>
            <a:r>
              <a:rPr lang="ja-JP" altLang="en-US" sz="2400" dirty="0">
                <a:latin typeface="+mj-ea"/>
                <a:ea typeface="+mj-ea"/>
              </a:rPr>
              <a:t>が要件として定められているところから、「オーダリングシステム」のみによる処方では麻薬を調剤することはできません。</a:t>
            </a:r>
            <a:endParaRPr lang="en-US" altLang="ja-JP" sz="2400" dirty="0">
              <a:latin typeface="+mj-ea"/>
              <a:ea typeface="+mj-ea"/>
            </a:endParaRPr>
          </a:p>
          <a:p>
            <a:pPr eaLnBrk="1" hangingPunct="1">
              <a:defRPr/>
            </a:pPr>
            <a:r>
              <a:rPr lang="en-US" altLang="ja-JP" sz="2400" u="sng" dirty="0">
                <a:latin typeface="+mj-ea"/>
                <a:ea typeface="+mj-ea"/>
              </a:rPr>
              <a:t>  </a:t>
            </a:r>
            <a:r>
              <a:rPr lang="ja-JP" altLang="en-US" sz="2400" u="sng" dirty="0">
                <a:latin typeface="+mj-ea"/>
                <a:ea typeface="+mj-ea"/>
              </a:rPr>
              <a:t>オーダリングシステムにより処方されたものを印刷し、</a:t>
            </a:r>
            <a:r>
              <a:rPr lang="ja-JP" altLang="en-US" sz="2400" u="sng" dirty="0">
                <a:solidFill>
                  <a:srgbClr val="FF0000"/>
                </a:solidFill>
                <a:latin typeface="+mj-ea"/>
                <a:ea typeface="+mj-ea"/>
              </a:rPr>
              <a:t>麻薬施用者の署名又は記名押印</a:t>
            </a:r>
            <a:r>
              <a:rPr lang="ja-JP" altLang="en-US" sz="2400" u="sng" dirty="0">
                <a:latin typeface="+mj-ea"/>
                <a:ea typeface="+mj-ea"/>
              </a:rPr>
              <a:t>がなされてはじめて「麻薬の処方せん」と認められます。</a:t>
            </a:r>
          </a:p>
        </p:txBody>
      </p:sp>
      <p:sp>
        <p:nvSpPr>
          <p:cNvPr id="24581" name="Text Box 5">
            <a:extLst>
              <a:ext uri="{FF2B5EF4-FFF2-40B4-BE49-F238E27FC236}">
                <a16:creationId xmlns:a16="http://schemas.microsoft.com/office/drawing/2014/main" id="{480131AA-01D6-451C-A75D-301447ACC2E4}"/>
              </a:ext>
            </a:extLst>
          </p:cNvPr>
          <p:cNvSpPr txBox="1">
            <a:spLocks noChangeArrowheads="1"/>
          </p:cNvSpPr>
          <p:nvPr/>
        </p:nvSpPr>
        <p:spPr bwMode="auto">
          <a:xfrm>
            <a:off x="4500563" y="6021388"/>
            <a:ext cx="4443412" cy="400050"/>
          </a:xfrm>
          <a:prstGeom prst="rect">
            <a:avLst/>
          </a:prstGeom>
          <a:noFill/>
          <a:ln w="9525" algn="ctr">
            <a:noFill/>
            <a:miter lim="800000"/>
            <a:headEnd/>
            <a:tailEnd/>
          </a:ln>
        </p:spPr>
        <p:txBody>
          <a:bodyPr wrap="none">
            <a:spAutoFit/>
          </a:bodyPr>
          <a:lstStyle/>
          <a:p>
            <a:pPr eaLnBrk="1" hangingPunct="1">
              <a:defRPr/>
            </a:pPr>
            <a:r>
              <a:rPr lang="ja-JP" altLang="en-US" sz="2000" dirty="0">
                <a:solidFill>
                  <a:schemeClr val="tx2"/>
                </a:solidFill>
                <a:latin typeface="+mj-ea"/>
                <a:ea typeface="+mj-ea"/>
              </a:rPr>
              <a:t>厚生労働省「麻薬関係質疑応答集」より</a:t>
            </a:r>
          </a:p>
        </p:txBody>
      </p:sp>
      <p:sp>
        <p:nvSpPr>
          <p:cNvPr id="23561" name="スライド番号プレースホルダ 7">
            <a:extLst>
              <a:ext uri="{FF2B5EF4-FFF2-40B4-BE49-F238E27FC236}">
                <a16:creationId xmlns:a16="http://schemas.microsoft.com/office/drawing/2014/main" id="{9030B25A-604D-441C-A4B0-CC11071034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C6F18E-D54E-44BE-B33B-D7A41456084B}"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8" name="AutoShape 71">
            <a:extLst>
              <a:ext uri="{FF2B5EF4-FFF2-40B4-BE49-F238E27FC236}">
                <a16:creationId xmlns:a16="http://schemas.microsoft.com/office/drawing/2014/main" id="{130E2F5E-AB55-4188-826E-EF064D9DBC5C}"/>
              </a:ext>
            </a:extLst>
          </p:cNvPr>
          <p:cNvSpPr>
            <a:spLocks noChangeArrowheads="1"/>
          </p:cNvSpPr>
          <p:nvPr/>
        </p:nvSpPr>
        <p:spPr bwMode="auto">
          <a:xfrm>
            <a:off x="250826" y="1608700"/>
            <a:ext cx="8569646" cy="10810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Wingdings" pitchFamily="2" charset="2"/>
              <a:buNone/>
              <a:defRPr/>
            </a:pPr>
            <a:r>
              <a:rPr lang="en-US" altLang="ja-JP" sz="2400" dirty="0">
                <a:latin typeface="+mj-ea"/>
              </a:rPr>
              <a:t>Q</a:t>
            </a:r>
            <a:r>
              <a:rPr lang="ja-JP" altLang="en-US" sz="2400" dirty="0">
                <a:latin typeface="+mj-ea"/>
              </a:rPr>
              <a:t>　 麻薬の院内処方せんの代わりに，「オーダリングシステム」</a:t>
            </a:r>
            <a:endParaRPr lang="en-US" altLang="ja-JP" sz="2400" dirty="0">
              <a:latin typeface="+mj-ea"/>
            </a:endParaRPr>
          </a:p>
          <a:p>
            <a:pPr eaLnBrk="1" hangingPunct="1">
              <a:buFont typeface="Wingdings" pitchFamily="2" charset="2"/>
              <a:buNone/>
              <a:defRPr/>
            </a:pPr>
            <a:r>
              <a:rPr lang="ja-JP" altLang="en-US" sz="2400" dirty="0">
                <a:latin typeface="+mj-ea"/>
              </a:rPr>
              <a:t>　で麻薬を処方することができますか。</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Technic</Template>
  <TotalTime>12819</TotalTime>
  <Words>8636</Words>
  <Application>Microsoft Office PowerPoint</Application>
  <PresentationFormat>画面に合わせる (4:3)</PresentationFormat>
  <Paragraphs>1028</Paragraphs>
  <Slides>60</Slides>
  <Notes>35</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60</vt:i4>
      </vt:variant>
    </vt:vector>
  </HeadingPairs>
  <TitlesOfParts>
    <vt:vector size="74" baseType="lpstr">
      <vt:lpstr>HGP明朝E</vt:lpstr>
      <vt:lpstr>ＭＳ Ｐゴシック</vt:lpstr>
      <vt:lpstr>ＭＳ Ｐ明朝</vt:lpstr>
      <vt:lpstr>ＭＳ ゴシック</vt:lpstr>
      <vt:lpstr>新細明體</vt:lpstr>
      <vt:lpstr>メイリオ</vt:lpstr>
      <vt:lpstr>Arial</vt:lpstr>
      <vt:lpstr>Calibri</vt:lpstr>
      <vt:lpstr>Constantia</vt:lpstr>
      <vt:lpstr>Wingdings</vt:lpstr>
      <vt:lpstr>Wingdings 2</vt:lpstr>
      <vt:lpstr>リゾート</vt:lpstr>
      <vt:lpstr>デザインの設定</vt:lpstr>
      <vt:lpstr>Chart</vt:lpstr>
      <vt:lpstr>PowerPoint プレゼンテーション</vt:lpstr>
      <vt:lpstr>内容</vt:lpstr>
      <vt:lpstr>PowerPoint プレゼンテーション</vt:lpstr>
      <vt:lpstr>麻薬の保管・管理</vt:lpstr>
      <vt:lpstr>麻薬の保管・管理～麻薬金庫～</vt:lpstr>
      <vt:lpstr>麻薬の譲渡・譲受</vt:lpstr>
      <vt:lpstr>麻薬小売業者間譲渡</vt:lpstr>
      <vt:lpstr>麻薬処方せん～記載事項～</vt:lpstr>
      <vt:lpstr>オーダリングシステムについて</vt:lpstr>
      <vt:lpstr>麻薬の記録　帳簿（１）</vt:lpstr>
      <vt:lpstr>麻薬の記録　帳簿（2）</vt:lpstr>
      <vt:lpstr>麻薬の記録　帳簿（3）</vt:lpstr>
      <vt:lpstr>麻薬の記録　帳簿記載例（１）</vt:lpstr>
      <vt:lpstr>麻薬の記録　帳簿記載例（２）</vt:lpstr>
      <vt:lpstr>麻薬の記録　記載注意事項</vt:lpstr>
      <vt:lpstr>PowerPoint プレゼンテーション</vt:lpstr>
      <vt:lpstr>PowerPoint プレゼンテーション</vt:lpstr>
      <vt:lpstr>PowerPoint プレゼンテーション</vt:lpstr>
      <vt:lpstr>麻薬事故届状況（鹿児島県）</vt:lpstr>
      <vt:lpstr>PowerPoint プレゼンテーション</vt:lpstr>
      <vt:lpstr>麻薬事故について</vt:lpstr>
      <vt:lpstr>廃棄（マニュアル廃棄フローチャート）</vt:lpstr>
      <vt:lpstr>その他の麻薬関係届出について</vt:lpstr>
      <vt:lpstr>PowerPoint プレゼンテーション</vt:lpstr>
      <vt:lpstr>PowerPoint プレゼンテーション</vt:lpstr>
      <vt:lpstr>PowerPoint プレゼンテーション</vt:lpstr>
      <vt:lpstr>業務所を移転する場合</vt:lpstr>
      <vt:lpstr>個人開設→法人化の場合</vt:lpstr>
      <vt:lpstr>向精神薬の取扱いについて</vt:lpstr>
      <vt:lpstr>向精神薬の取扱い（１）</vt:lpstr>
      <vt:lpstr>向精神薬の取扱い（２）</vt:lpstr>
      <vt:lpstr>向精神薬の取扱い（３）</vt:lpstr>
      <vt:lpstr>向精神薬の正しい取扱い</vt:lpstr>
      <vt:lpstr>向精神薬取扱いの手引き</vt:lpstr>
      <vt:lpstr>覚醒剤原料の取扱いについて</vt:lpstr>
      <vt:lpstr>PowerPoint プレゼンテーション</vt:lpstr>
      <vt:lpstr>覚醒剤原料の取扱い（２）</vt:lpstr>
      <vt:lpstr>覚醒剤取締法の改正について</vt:lpstr>
      <vt:lpstr>麻薬と覚醒剤原料の取扱いが異なる点</vt:lpstr>
      <vt:lpstr>覚醒剤原料取扱いの手引き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以上のことをまとめて記載する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麻 薬 等 講 習 会</dc:title>
  <dc:creator>鹿児島県</dc:creator>
  <cp:lastModifiedBy>和田 加奈子</cp:lastModifiedBy>
  <cp:revision>744</cp:revision>
  <cp:lastPrinted>2024-07-31T07:01:32Z</cp:lastPrinted>
  <dcterms:created xsi:type="dcterms:W3CDTF">2010-08-27T00:27:08Z</dcterms:created>
  <dcterms:modified xsi:type="dcterms:W3CDTF">2024-08-06T06:41:43Z</dcterms:modified>
</cp:coreProperties>
</file>