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0" r:id="rId3"/>
    <p:sldId id="257" r:id="rId4"/>
    <p:sldId id="262" r:id="rId5"/>
    <p:sldId id="259" r:id="rId6"/>
    <p:sldId id="263" r:id="rId7"/>
    <p:sldId id="265" r:id="rId8"/>
    <p:sldId id="258" r:id="rId9"/>
    <p:sldId id="256" r:id="rId10"/>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B971EAB-A81C-53C0-2920-2DBBC8CB57A9}" name="迫田 直人" initials="直迫" userId="S::00207833@pref.kagoshima.lg.jp::50611079-afcf-40a8-9659-6495819af28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中原 光貴" initials="中原" lastIdx="1" clrIdx="0">
    <p:extLst>
      <p:ext uri="{19B8F6BF-5375-455C-9EA6-DF929625EA0E}">
        <p15:presenceInfo xmlns:p15="http://schemas.microsoft.com/office/powerpoint/2012/main" userId="S-1-5-21-3484912192-426951941-4223173972-2094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67"/>
    <p:restoredTop sz="94662"/>
  </p:normalViewPr>
  <p:slideViewPr>
    <p:cSldViewPr snapToGrid="0" showGuides="1">
      <p:cViewPr varScale="1">
        <p:scale>
          <a:sx n="104" d="100"/>
          <a:sy n="104" d="100"/>
        </p:scale>
        <p:origin x="738"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7C481F3-F98A-4FFA-AAE1-5453FCE650D2}"/>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8D77ABE-DBD8-46CE-94A3-6BDF2E03A1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165631-1499-4954-90D3-FD913F361B43}"/>
              </a:ext>
            </a:extLst>
          </p:cNvPr>
          <p:cNvSpPr>
            <a:spLocks noGrp="1"/>
          </p:cNvSpPr>
          <p:nvPr>
            <p:ph type="dt" sz="half" idx="10"/>
          </p:nvPr>
        </p:nvSpPr>
        <p:spPr/>
        <p:txBody>
          <a:bodyPr/>
          <a:lstStyle/>
          <a:p>
            <a:fld id="{8D3A0259-5CBF-41AA-B91F-EC82B4766B36}" type="datetimeFigureOut">
              <a:rPr kumimoji="1" lang="ja-JP" altLang="en-US" smtClean="0"/>
              <a:t>2026/3/27</a:t>
            </a:fld>
            <a:endParaRPr kumimoji="1" lang="ja-JP" altLang="en-US"/>
          </a:p>
        </p:txBody>
      </p:sp>
      <p:sp>
        <p:nvSpPr>
          <p:cNvPr id="5" name="フッター プレースホルダー 4">
            <a:extLst>
              <a:ext uri="{FF2B5EF4-FFF2-40B4-BE49-F238E27FC236}">
                <a16:creationId xmlns:a16="http://schemas.microsoft.com/office/drawing/2014/main" id="{1545FEE7-3281-4DE8-9B5C-B282A57B578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669F1B1-845F-42DA-9B90-02B6FA45A24D}"/>
              </a:ext>
            </a:extLst>
          </p:cNvPr>
          <p:cNvSpPr>
            <a:spLocks noGrp="1"/>
          </p:cNvSpPr>
          <p:nvPr>
            <p:ph type="sldNum" sz="quarter" idx="12"/>
          </p:nvPr>
        </p:nvSpPr>
        <p:spPr/>
        <p:txBody>
          <a:bodyPr/>
          <a:lstStyle/>
          <a:p>
            <a:fld id="{4B36FDB5-3CA2-45F6-8794-FE0108E661F8}" type="slidenum">
              <a:rPr kumimoji="1" lang="ja-JP" altLang="en-US" smtClean="0"/>
              <a:t>‹#›</a:t>
            </a:fld>
            <a:endParaRPr kumimoji="1" lang="ja-JP" altLang="en-US"/>
          </a:p>
        </p:txBody>
      </p:sp>
    </p:spTree>
    <p:extLst>
      <p:ext uri="{BB962C8B-B14F-4D97-AF65-F5344CB8AC3E}">
        <p14:creationId xmlns:p14="http://schemas.microsoft.com/office/powerpoint/2010/main" val="2893627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D8A80C-B641-4499-A8E8-3416D4052FA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29EBE4D-D0AB-420E-A457-958A3367302C}"/>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5652CEC-ABBE-4F6A-8C10-267C1C2C3637}"/>
              </a:ext>
            </a:extLst>
          </p:cNvPr>
          <p:cNvSpPr>
            <a:spLocks noGrp="1"/>
          </p:cNvSpPr>
          <p:nvPr>
            <p:ph type="dt" sz="half" idx="10"/>
          </p:nvPr>
        </p:nvSpPr>
        <p:spPr/>
        <p:txBody>
          <a:bodyPr/>
          <a:lstStyle/>
          <a:p>
            <a:fld id="{8D3A0259-5CBF-41AA-B91F-EC82B4766B36}" type="datetimeFigureOut">
              <a:rPr kumimoji="1" lang="ja-JP" altLang="en-US" smtClean="0"/>
              <a:t>2026/3/27</a:t>
            </a:fld>
            <a:endParaRPr kumimoji="1" lang="ja-JP" altLang="en-US"/>
          </a:p>
        </p:txBody>
      </p:sp>
      <p:sp>
        <p:nvSpPr>
          <p:cNvPr id="5" name="フッター プレースホルダー 4">
            <a:extLst>
              <a:ext uri="{FF2B5EF4-FFF2-40B4-BE49-F238E27FC236}">
                <a16:creationId xmlns:a16="http://schemas.microsoft.com/office/drawing/2014/main" id="{0383F1EE-3B88-4ECE-876E-CAD894D2AA2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10F4FBF-0CE7-46DB-9ADE-3102EF0BB12E}"/>
              </a:ext>
            </a:extLst>
          </p:cNvPr>
          <p:cNvSpPr>
            <a:spLocks noGrp="1"/>
          </p:cNvSpPr>
          <p:nvPr>
            <p:ph type="sldNum" sz="quarter" idx="12"/>
          </p:nvPr>
        </p:nvSpPr>
        <p:spPr/>
        <p:txBody>
          <a:bodyPr/>
          <a:lstStyle/>
          <a:p>
            <a:fld id="{4B36FDB5-3CA2-45F6-8794-FE0108E661F8}" type="slidenum">
              <a:rPr kumimoji="1" lang="ja-JP" altLang="en-US" smtClean="0"/>
              <a:t>‹#›</a:t>
            </a:fld>
            <a:endParaRPr kumimoji="1" lang="ja-JP" altLang="en-US"/>
          </a:p>
        </p:txBody>
      </p:sp>
    </p:spTree>
    <p:extLst>
      <p:ext uri="{BB962C8B-B14F-4D97-AF65-F5344CB8AC3E}">
        <p14:creationId xmlns:p14="http://schemas.microsoft.com/office/powerpoint/2010/main" val="1143371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E4324A0-F5C5-4CF9-B710-1574985907D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E3A4706-0E6E-41A8-873C-7AEEB47B0B48}"/>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ABF956F-0FC6-4AE6-8079-72DBBDF3A6E3}"/>
              </a:ext>
            </a:extLst>
          </p:cNvPr>
          <p:cNvSpPr>
            <a:spLocks noGrp="1"/>
          </p:cNvSpPr>
          <p:nvPr>
            <p:ph type="dt" sz="half" idx="10"/>
          </p:nvPr>
        </p:nvSpPr>
        <p:spPr/>
        <p:txBody>
          <a:bodyPr/>
          <a:lstStyle/>
          <a:p>
            <a:fld id="{8D3A0259-5CBF-41AA-B91F-EC82B4766B36}" type="datetimeFigureOut">
              <a:rPr kumimoji="1" lang="ja-JP" altLang="en-US" smtClean="0"/>
              <a:t>2026/3/27</a:t>
            </a:fld>
            <a:endParaRPr kumimoji="1" lang="ja-JP" altLang="en-US"/>
          </a:p>
        </p:txBody>
      </p:sp>
      <p:sp>
        <p:nvSpPr>
          <p:cNvPr id="5" name="フッター プレースホルダー 4">
            <a:extLst>
              <a:ext uri="{FF2B5EF4-FFF2-40B4-BE49-F238E27FC236}">
                <a16:creationId xmlns:a16="http://schemas.microsoft.com/office/drawing/2014/main" id="{E62C8FEE-23F5-4931-B72C-18E4F55CE5C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BCA51B3-F3B4-469C-A2AA-8C7F5D201469}"/>
              </a:ext>
            </a:extLst>
          </p:cNvPr>
          <p:cNvSpPr>
            <a:spLocks noGrp="1"/>
          </p:cNvSpPr>
          <p:nvPr>
            <p:ph type="sldNum" sz="quarter" idx="12"/>
          </p:nvPr>
        </p:nvSpPr>
        <p:spPr/>
        <p:txBody>
          <a:bodyPr/>
          <a:lstStyle/>
          <a:p>
            <a:fld id="{4B36FDB5-3CA2-45F6-8794-FE0108E661F8}" type="slidenum">
              <a:rPr kumimoji="1" lang="ja-JP" altLang="en-US" smtClean="0"/>
              <a:t>‹#›</a:t>
            </a:fld>
            <a:endParaRPr kumimoji="1" lang="ja-JP" altLang="en-US"/>
          </a:p>
        </p:txBody>
      </p:sp>
    </p:spTree>
    <p:extLst>
      <p:ext uri="{BB962C8B-B14F-4D97-AF65-F5344CB8AC3E}">
        <p14:creationId xmlns:p14="http://schemas.microsoft.com/office/powerpoint/2010/main" val="584062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ABA576D-69FA-4BB4-B602-EC6CF43FDDA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6FBAB4D-8660-4F9D-8BD3-127115838DC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8B1106E-D61B-47CF-A28E-5295BC3197C2}"/>
              </a:ext>
            </a:extLst>
          </p:cNvPr>
          <p:cNvSpPr>
            <a:spLocks noGrp="1"/>
          </p:cNvSpPr>
          <p:nvPr>
            <p:ph type="dt" sz="half" idx="10"/>
          </p:nvPr>
        </p:nvSpPr>
        <p:spPr/>
        <p:txBody>
          <a:bodyPr/>
          <a:lstStyle/>
          <a:p>
            <a:fld id="{8D3A0259-5CBF-41AA-B91F-EC82B4766B36}" type="datetimeFigureOut">
              <a:rPr kumimoji="1" lang="ja-JP" altLang="en-US" smtClean="0"/>
              <a:t>2026/3/27</a:t>
            </a:fld>
            <a:endParaRPr kumimoji="1" lang="ja-JP" altLang="en-US"/>
          </a:p>
        </p:txBody>
      </p:sp>
      <p:sp>
        <p:nvSpPr>
          <p:cNvPr id="5" name="フッター プレースホルダー 4">
            <a:extLst>
              <a:ext uri="{FF2B5EF4-FFF2-40B4-BE49-F238E27FC236}">
                <a16:creationId xmlns:a16="http://schemas.microsoft.com/office/drawing/2014/main" id="{F38CFFD1-BC50-44A7-A7A0-6D536A76A86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9508B34-5E12-4796-9D67-B38D75A2EDA8}"/>
              </a:ext>
            </a:extLst>
          </p:cNvPr>
          <p:cNvSpPr>
            <a:spLocks noGrp="1"/>
          </p:cNvSpPr>
          <p:nvPr>
            <p:ph type="sldNum" sz="quarter" idx="12"/>
          </p:nvPr>
        </p:nvSpPr>
        <p:spPr/>
        <p:txBody>
          <a:bodyPr/>
          <a:lstStyle/>
          <a:p>
            <a:fld id="{4B36FDB5-3CA2-45F6-8794-FE0108E661F8}" type="slidenum">
              <a:rPr kumimoji="1" lang="ja-JP" altLang="en-US" smtClean="0"/>
              <a:t>‹#›</a:t>
            </a:fld>
            <a:endParaRPr kumimoji="1" lang="ja-JP" altLang="en-US"/>
          </a:p>
        </p:txBody>
      </p:sp>
    </p:spTree>
    <p:extLst>
      <p:ext uri="{BB962C8B-B14F-4D97-AF65-F5344CB8AC3E}">
        <p14:creationId xmlns:p14="http://schemas.microsoft.com/office/powerpoint/2010/main" val="1278340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22A1AC-F02A-40EF-B3B7-C2F0897BD3B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A6AAAD8-2143-4443-8616-F76F9D857C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C66C44D5-D85C-4A36-8DF3-4B75F4B7581F}"/>
              </a:ext>
            </a:extLst>
          </p:cNvPr>
          <p:cNvSpPr>
            <a:spLocks noGrp="1"/>
          </p:cNvSpPr>
          <p:nvPr>
            <p:ph type="dt" sz="half" idx="10"/>
          </p:nvPr>
        </p:nvSpPr>
        <p:spPr/>
        <p:txBody>
          <a:bodyPr/>
          <a:lstStyle/>
          <a:p>
            <a:fld id="{8D3A0259-5CBF-41AA-B91F-EC82B4766B36}" type="datetimeFigureOut">
              <a:rPr kumimoji="1" lang="ja-JP" altLang="en-US" smtClean="0"/>
              <a:t>2026/3/27</a:t>
            </a:fld>
            <a:endParaRPr kumimoji="1" lang="ja-JP" altLang="en-US"/>
          </a:p>
        </p:txBody>
      </p:sp>
      <p:sp>
        <p:nvSpPr>
          <p:cNvPr id="5" name="フッター プレースホルダー 4">
            <a:extLst>
              <a:ext uri="{FF2B5EF4-FFF2-40B4-BE49-F238E27FC236}">
                <a16:creationId xmlns:a16="http://schemas.microsoft.com/office/drawing/2014/main" id="{5B0DFC24-AB74-4BD1-AFBA-6D98A29E2B6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00E547A-0E1F-41D3-BF83-AA84D570619C}"/>
              </a:ext>
            </a:extLst>
          </p:cNvPr>
          <p:cNvSpPr>
            <a:spLocks noGrp="1"/>
          </p:cNvSpPr>
          <p:nvPr>
            <p:ph type="sldNum" sz="quarter" idx="12"/>
          </p:nvPr>
        </p:nvSpPr>
        <p:spPr/>
        <p:txBody>
          <a:bodyPr/>
          <a:lstStyle/>
          <a:p>
            <a:fld id="{4B36FDB5-3CA2-45F6-8794-FE0108E661F8}" type="slidenum">
              <a:rPr kumimoji="1" lang="ja-JP" altLang="en-US" smtClean="0"/>
              <a:t>‹#›</a:t>
            </a:fld>
            <a:endParaRPr kumimoji="1" lang="ja-JP" altLang="en-US"/>
          </a:p>
        </p:txBody>
      </p:sp>
    </p:spTree>
    <p:extLst>
      <p:ext uri="{BB962C8B-B14F-4D97-AF65-F5344CB8AC3E}">
        <p14:creationId xmlns:p14="http://schemas.microsoft.com/office/powerpoint/2010/main" val="712738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995B76-DE99-4170-9E4C-BD523C7E3E4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D57C6B3-6E9A-4585-B62C-3FD63187B3A1}"/>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A4B5EB4-E17D-4432-BF8F-980DEF9D75B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2842D136-5EA6-4319-B662-4A74DDF35FD3}"/>
              </a:ext>
            </a:extLst>
          </p:cNvPr>
          <p:cNvSpPr>
            <a:spLocks noGrp="1"/>
          </p:cNvSpPr>
          <p:nvPr>
            <p:ph type="dt" sz="half" idx="10"/>
          </p:nvPr>
        </p:nvSpPr>
        <p:spPr/>
        <p:txBody>
          <a:bodyPr/>
          <a:lstStyle/>
          <a:p>
            <a:fld id="{8D3A0259-5CBF-41AA-B91F-EC82B4766B36}" type="datetimeFigureOut">
              <a:rPr kumimoji="1" lang="ja-JP" altLang="en-US" smtClean="0"/>
              <a:t>2026/3/27</a:t>
            </a:fld>
            <a:endParaRPr kumimoji="1" lang="ja-JP" altLang="en-US"/>
          </a:p>
        </p:txBody>
      </p:sp>
      <p:sp>
        <p:nvSpPr>
          <p:cNvPr id="6" name="フッター プレースホルダー 5">
            <a:extLst>
              <a:ext uri="{FF2B5EF4-FFF2-40B4-BE49-F238E27FC236}">
                <a16:creationId xmlns:a16="http://schemas.microsoft.com/office/drawing/2014/main" id="{2BF40099-AC89-45CE-BA74-A3AF6952B9E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F4A38D8-7F15-4EEC-B5CA-93B8B61E2943}"/>
              </a:ext>
            </a:extLst>
          </p:cNvPr>
          <p:cNvSpPr>
            <a:spLocks noGrp="1"/>
          </p:cNvSpPr>
          <p:nvPr>
            <p:ph type="sldNum" sz="quarter" idx="12"/>
          </p:nvPr>
        </p:nvSpPr>
        <p:spPr/>
        <p:txBody>
          <a:bodyPr/>
          <a:lstStyle/>
          <a:p>
            <a:fld id="{4B36FDB5-3CA2-45F6-8794-FE0108E661F8}" type="slidenum">
              <a:rPr kumimoji="1" lang="ja-JP" altLang="en-US" smtClean="0"/>
              <a:t>‹#›</a:t>
            </a:fld>
            <a:endParaRPr kumimoji="1" lang="ja-JP" altLang="en-US"/>
          </a:p>
        </p:txBody>
      </p:sp>
    </p:spTree>
    <p:extLst>
      <p:ext uri="{BB962C8B-B14F-4D97-AF65-F5344CB8AC3E}">
        <p14:creationId xmlns:p14="http://schemas.microsoft.com/office/powerpoint/2010/main" val="951789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51319D-CE5F-4934-AAE1-E624C93F02E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F8ABFA5-F5B6-4F3F-9AD8-7900B9A54E2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7DCABF2-6BDB-4DDA-98D3-AB3C510225A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57E1E2F-AABC-4C3E-853D-9BC00E7357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3CF488A-A177-4775-9A5F-8C8F78431F5A}"/>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8171784-3645-42CD-825B-8FF0A10AE05A}"/>
              </a:ext>
            </a:extLst>
          </p:cNvPr>
          <p:cNvSpPr>
            <a:spLocks noGrp="1"/>
          </p:cNvSpPr>
          <p:nvPr>
            <p:ph type="dt" sz="half" idx="10"/>
          </p:nvPr>
        </p:nvSpPr>
        <p:spPr/>
        <p:txBody>
          <a:bodyPr/>
          <a:lstStyle/>
          <a:p>
            <a:fld id="{8D3A0259-5CBF-41AA-B91F-EC82B4766B36}" type="datetimeFigureOut">
              <a:rPr kumimoji="1" lang="ja-JP" altLang="en-US" smtClean="0"/>
              <a:t>2026/3/27</a:t>
            </a:fld>
            <a:endParaRPr kumimoji="1" lang="ja-JP" altLang="en-US"/>
          </a:p>
        </p:txBody>
      </p:sp>
      <p:sp>
        <p:nvSpPr>
          <p:cNvPr id="8" name="フッター プレースホルダー 7">
            <a:extLst>
              <a:ext uri="{FF2B5EF4-FFF2-40B4-BE49-F238E27FC236}">
                <a16:creationId xmlns:a16="http://schemas.microsoft.com/office/drawing/2014/main" id="{D39A2824-35FE-4C54-BF02-DF406629743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E1A65F67-AF33-4DFF-AD3F-7F3B1552A478}"/>
              </a:ext>
            </a:extLst>
          </p:cNvPr>
          <p:cNvSpPr>
            <a:spLocks noGrp="1"/>
          </p:cNvSpPr>
          <p:nvPr>
            <p:ph type="sldNum" sz="quarter" idx="12"/>
          </p:nvPr>
        </p:nvSpPr>
        <p:spPr/>
        <p:txBody>
          <a:bodyPr/>
          <a:lstStyle/>
          <a:p>
            <a:fld id="{4B36FDB5-3CA2-45F6-8794-FE0108E661F8}" type="slidenum">
              <a:rPr kumimoji="1" lang="ja-JP" altLang="en-US" smtClean="0"/>
              <a:t>‹#›</a:t>
            </a:fld>
            <a:endParaRPr kumimoji="1" lang="ja-JP" altLang="en-US"/>
          </a:p>
        </p:txBody>
      </p:sp>
    </p:spTree>
    <p:extLst>
      <p:ext uri="{BB962C8B-B14F-4D97-AF65-F5344CB8AC3E}">
        <p14:creationId xmlns:p14="http://schemas.microsoft.com/office/powerpoint/2010/main" val="2626897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299AF4-8433-40D0-BBF2-C14C344A3B2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0542D65A-9527-470B-A373-4EA499876BD4}"/>
              </a:ext>
            </a:extLst>
          </p:cNvPr>
          <p:cNvSpPr>
            <a:spLocks noGrp="1"/>
          </p:cNvSpPr>
          <p:nvPr>
            <p:ph type="dt" sz="half" idx="10"/>
          </p:nvPr>
        </p:nvSpPr>
        <p:spPr/>
        <p:txBody>
          <a:bodyPr/>
          <a:lstStyle/>
          <a:p>
            <a:fld id="{8D3A0259-5CBF-41AA-B91F-EC82B4766B36}" type="datetimeFigureOut">
              <a:rPr kumimoji="1" lang="ja-JP" altLang="en-US" smtClean="0"/>
              <a:t>2026/3/27</a:t>
            </a:fld>
            <a:endParaRPr kumimoji="1" lang="ja-JP" altLang="en-US"/>
          </a:p>
        </p:txBody>
      </p:sp>
      <p:sp>
        <p:nvSpPr>
          <p:cNvPr id="4" name="フッター プレースホルダー 3">
            <a:extLst>
              <a:ext uri="{FF2B5EF4-FFF2-40B4-BE49-F238E27FC236}">
                <a16:creationId xmlns:a16="http://schemas.microsoft.com/office/drawing/2014/main" id="{57BE68F4-689E-4015-90EE-9DC22A66A5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A639A26-147E-4822-9958-4AFD9A912F3A}"/>
              </a:ext>
            </a:extLst>
          </p:cNvPr>
          <p:cNvSpPr>
            <a:spLocks noGrp="1"/>
          </p:cNvSpPr>
          <p:nvPr>
            <p:ph type="sldNum" sz="quarter" idx="12"/>
          </p:nvPr>
        </p:nvSpPr>
        <p:spPr/>
        <p:txBody>
          <a:bodyPr/>
          <a:lstStyle/>
          <a:p>
            <a:fld id="{4B36FDB5-3CA2-45F6-8794-FE0108E661F8}" type="slidenum">
              <a:rPr kumimoji="1" lang="ja-JP" altLang="en-US" smtClean="0"/>
              <a:t>‹#›</a:t>
            </a:fld>
            <a:endParaRPr kumimoji="1" lang="ja-JP" altLang="en-US"/>
          </a:p>
        </p:txBody>
      </p:sp>
    </p:spTree>
    <p:extLst>
      <p:ext uri="{BB962C8B-B14F-4D97-AF65-F5344CB8AC3E}">
        <p14:creationId xmlns:p14="http://schemas.microsoft.com/office/powerpoint/2010/main" val="365527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61A08A6-7EF0-45E5-86EE-67F3E470AEA0}"/>
              </a:ext>
            </a:extLst>
          </p:cNvPr>
          <p:cNvSpPr>
            <a:spLocks noGrp="1"/>
          </p:cNvSpPr>
          <p:nvPr>
            <p:ph type="dt" sz="half" idx="10"/>
          </p:nvPr>
        </p:nvSpPr>
        <p:spPr/>
        <p:txBody>
          <a:bodyPr/>
          <a:lstStyle/>
          <a:p>
            <a:fld id="{8D3A0259-5CBF-41AA-B91F-EC82B4766B36}" type="datetimeFigureOut">
              <a:rPr kumimoji="1" lang="ja-JP" altLang="en-US" smtClean="0"/>
              <a:t>2026/3/27</a:t>
            </a:fld>
            <a:endParaRPr kumimoji="1" lang="ja-JP" altLang="en-US"/>
          </a:p>
        </p:txBody>
      </p:sp>
      <p:sp>
        <p:nvSpPr>
          <p:cNvPr id="3" name="フッター プレースホルダー 2">
            <a:extLst>
              <a:ext uri="{FF2B5EF4-FFF2-40B4-BE49-F238E27FC236}">
                <a16:creationId xmlns:a16="http://schemas.microsoft.com/office/drawing/2014/main" id="{3A9922A4-2E88-4940-AD91-9D4542BF115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6929C01E-3FDB-4453-8E34-464041C464AC}"/>
              </a:ext>
            </a:extLst>
          </p:cNvPr>
          <p:cNvSpPr>
            <a:spLocks noGrp="1"/>
          </p:cNvSpPr>
          <p:nvPr>
            <p:ph type="sldNum" sz="quarter" idx="12"/>
          </p:nvPr>
        </p:nvSpPr>
        <p:spPr/>
        <p:txBody>
          <a:bodyPr/>
          <a:lstStyle/>
          <a:p>
            <a:fld id="{4B36FDB5-3CA2-45F6-8794-FE0108E661F8}" type="slidenum">
              <a:rPr kumimoji="1" lang="ja-JP" altLang="en-US" smtClean="0"/>
              <a:t>‹#›</a:t>
            </a:fld>
            <a:endParaRPr kumimoji="1" lang="ja-JP" altLang="en-US"/>
          </a:p>
        </p:txBody>
      </p:sp>
    </p:spTree>
    <p:extLst>
      <p:ext uri="{BB962C8B-B14F-4D97-AF65-F5344CB8AC3E}">
        <p14:creationId xmlns:p14="http://schemas.microsoft.com/office/powerpoint/2010/main" val="656821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9E57CA6-7999-44E3-BB38-753E42ACE1E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51FA7F-7E1D-4F6A-BFC1-DEFAA189EC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3D50420-6B20-4488-B077-E893468A9F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5CA50D1-A498-4A6E-A29F-D287839D8E4D}"/>
              </a:ext>
            </a:extLst>
          </p:cNvPr>
          <p:cNvSpPr>
            <a:spLocks noGrp="1"/>
          </p:cNvSpPr>
          <p:nvPr>
            <p:ph type="dt" sz="half" idx="10"/>
          </p:nvPr>
        </p:nvSpPr>
        <p:spPr/>
        <p:txBody>
          <a:bodyPr/>
          <a:lstStyle/>
          <a:p>
            <a:fld id="{8D3A0259-5CBF-41AA-B91F-EC82B4766B36}" type="datetimeFigureOut">
              <a:rPr kumimoji="1" lang="ja-JP" altLang="en-US" smtClean="0"/>
              <a:t>2026/3/27</a:t>
            </a:fld>
            <a:endParaRPr kumimoji="1" lang="ja-JP" altLang="en-US"/>
          </a:p>
        </p:txBody>
      </p:sp>
      <p:sp>
        <p:nvSpPr>
          <p:cNvPr id="6" name="フッター プレースホルダー 5">
            <a:extLst>
              <a:ext uri="{FF2B5EF4-FFF2-40B4-BE49-F238E27FC236}">
                <a16:creationId xmlns:a16="http://schemas.microsoft.com/office/drawing/2014/main" id="{4D477623-E3A5-4CDD-AFFA-04B4DFBB3B1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754BE8E-6531-482D-8E70-B81CC37D44E9}"/>
              </a:ext>
            </a:extLst>
          </p:cNvPr>
          <p:cNvSpPr>
            <a:spLocks noGrp="1"/>
          </p:cNvSpPr>
          <p:nvPr>
            <p:ph type="sldNum" sz="quarter" idx="12"/>
          </p:nvPr>
        </p:nvSpPr>
        <p:spPr/>
        <p:txBody>
          <a:bodyPr/>
          <a:lstStyle/>
          <a:p>
            <a:fld id="{4B36FDB5-3CA2-45F6-8794-FE0108E661F8}" type="slidenum">
              <a:rPr kumimoji="1" lang="ja-JP" altLang="en-US" smtClean="0"/>
              <a:t>‹#›</a:t>
            </a:fld>
            <a:endParaRPr kumimoji="1" lang="ja-JP" altLang="en-US"/>
          </a:p>
        </p:txBody>
      </p:sp>
    </p:spTree>
    <p:extLst>
      <p:ext uri="{BB962C8B-B14F-4D97-AF65-F5344CB8AC3E}">
        <p14:creationId xmlns:p14="http://schemas.microsoft.com/office/powerpoint/2010/main" val="795521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81CF95-7591-4250-8EFF-2E55550ABF9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DC3FE0-DCD5-479D-925D-7B00F70BA3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0A2B909-AA1D-4D62-A02C-354EB96EE4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7D34FE2-B450-4046-B6A1-E0FE89EAA3A6}"/>
              </a:ext>
            </a:extLst>
          </p:cNvPr>
          <p:cNvSpPr>
            <a:spLocks noGrp="1"/>
          </p:cNvSpPr>
          <p:nvPr>
            <p:ph type="dt" sz="half" idx="10"/>
          </p:nvPr>
        </p:nvSpPr>
        <p:spPr/>
        <p:txBody>
          <a:bodyPr/>
          <a:lstStyle/>
          <a:p>
            <a:fld id="{8D3A0259-5CBF-41AA-B91F-EC82B4766B36}" type="datetimeFigureOut">
              <a:rPr kumimoji="1" lang="ja-JP" altLang="en-US" smtClean="0"/>
              <a:t>2026/3/27</a:t>
            </a:fld>
            <a:endParaRPr kumimoji="1" lang="ja-JP" altLang="en-US"/>
          </a:p>
        </p:txBody>
      </p:sp>
      <p:sp>
        <p:nvSpPr>
          <p:cNvPr id="6" name="フッター プレースホルダー 5">
            <a:extLst>
              <a:ext uri="{FF2B5EF4-FFF2-40B4-BE49-F238E27FC236}">
                <a16:creationId xmlns:a16="http://schemas.microsoft.com/office/drawing/2014/main" id="{6A288814-8317-4E84-871B-7EBC9F2A040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810A3B3-2803-4231-B5BC-5AF52915BC6E}"/>
              </a:ext>
            </a:extLst>
          </p:cNvPr>
          <p:cNvSpPr>
            <a:spLocks noGrp="1"/>
          </p:cNvSpPr>
          <p:nvPr>
            <p:ph type="sldNum" sz="quarter" idx="12"/>
          </p:nvPr>
        </p:nvSpPr>
        <p:spPr/>
        <p:txBody>
          <a:bodyPr/>
          <a:lstStyle/>
          <a:p>
            <a:fld id="{4B36FDB5-3CA2-45F6-8794-FE0108E661F8}" type="slidenum">
              <a:rPr kumimoji="1" lang="ja-JP" altLang="en-US" smtClean="0"/>
              <a:t>‹#›</a:t>
            </a:fld>
            <a:endParaRPr kumimoji="1" lang="ja-JP" altLang="en-US"/>
          </a:p>
        </p:txBody>
      </p:sp>
    </p:spTree>
    <p:extLst>
      <p:ext uri="{BB962C8B-B14F-4D97-AF65-F5344CB8AC3E}">
        <p14:creationId xmlns:p14="http://schemas.microsoft.com/office/powerpoint/2010/main" val="2015748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6DCC52CD-1D15-4E31-8681-BB71050EC8E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E63D584-245D-4858-8A44-92E2A7D51C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C043875-7B12-4510-9CEA-169385CE82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3A0259-5CBF-41AA-B91F-EC82B4766B36}" type="datetimeFigureOut">
              <a:rPr kumimoji="1" lang="ja-JP" altLang="en-US" smtClean="0"/>
              <a:t>2026/3/27</a:t>
            </a:fld>
            <a:endParaRPr kumimoji="1" lang="ja-JP" altLang="en-US"/>
          </a:p>
        </p:txBody>
      </p:sp>
      <p:sp>
        <p:nvSpPr>
          <p:cNvPr id="5" name="フッター プレースホルダー 4">
            <a:extLst>
              <a:ext uri="{FF2B5EF4-FFF2-40B4-BE49-F238E27FC236}">
                <a16:creationId xmlns:a16="http://schemas.microsoft.com/office/drawing/2014/main" id="{87EE7EFA-DEF6-4859-AB90-B7E9089BE3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CC44FD2-F327-4AA6-9708-A86BBA8EBA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36FDB5-3CA2-45F6-8794-FE0108E661F8}" type="slidenum">
              <a:rPr kumimoji="1" lang="ja-JP" altLang="en-US" smtClean="0"/>
              <a:t>‹#›</a:t>
            </a:fld>
            <a:endParaRPr kumimoji="1" lang="ja-JP" altLang="en-US"/>
          </a:p>
        </p:txBody>
      </p:sp>
    </p:spTree>
    <p:extLst>
      <p:ext uri="{BB962C8B-B14F-4D97-AF65-F5344CB8AC3E}">
        <p14:creationId xmlns:p14="http://schemas.microsoft.com/office/powerpoint/2010/main" val="29292329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
            <a:extLst>
              <a:ext uri="{FF2B5EF4-FFF2-40B4-BE49-F238E27FC236}">
                <a16:creationId xmlns:a16="http://schemas.microsoft.com/office/drawing/2014/main" id="{21F54432-F2D1-433C-B3D1-8DCA6F82BD93}"/>
              </a:ext>
            </a:extLst>
          </p:cNvPr>
          <p:cNvSpPr>
            <a:spLocks noChangeArrowheads="1"/>
          </p:cNvSpPr>
          <p:nvPr/>
        </p:nvSpPr>
        <p:spPr bwMode="auto">
          <a:xfrm>
            <a:off x="2592000" y="828000"/>
            <a:ext cx="6291787" cy="169786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126960" numCol="1" anchor="t" anchorCtr="0" compatLnSpc="1">
            <a:prstTxWarp prst="textNoShape">
              <a:avLst/>
            </a:prstTxWarp>
            <a:spAutoFit/>
          </a:bodyPr>
          <a:lstStyle/>
          <a:p>
            <a:pPr lvl="0" eaLnBrk="0" fontAlgn="base" hangingPunct="0">
              <a:spcBef>
                <a:spcPct val="0"/>
              </a:spcBef>
              <a:spcAft>
                <a:spcPct val="0"/>
              </a:spcAft>
            </a:pPr>
            <a:r>
              <a:rPr kumimoji="0" lang="ja-JP" altLang="en-US" sz="3200" b="1"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t>小田　幸治（おだ　こうじ）</a:t>
            </a:r>
            <a:br>
              <a:rPr kumimoji="0" lang="ja-JP" altLang="ja-JP" sz="3200" b="1"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br>
            <a:r>
              <a:rPr lang="en-US" altLang="ja-JP" sz="1600" dirty="0">
                <a:solidFill>
                  <a:srgbClr val="F0551B"/>
                </a:solidFill>
                <a:latin typeface="メイリオ" panose="020B0604030504040204" pitchFamily="50" charset="-128"/>
                <a:ea typeface="メイリオ" panose="020B0604030504040204" pitchFamily="50" charset="-128"/>
              </a:rPr>
              <a:t>【</a:t>
            </a:r>
            <a:r>
              <a:rPr lang="ja-JP" altLang="en-US" sz="1600" dirty="0">
                <a:solidFill>
                  <a:srgbClr val="F0551B"/>
                </a:solidFill>
                <a:latin typeface="メイリオ" panose="020B0604030504040204" pitchFamily="50" charset="-128"/>
                <a:ea typeface="メイリオ" panose="020B0604030504040204" pitchFamily="50" charset="-128"/>
              </a:rPr>
              <a:t>生成 </a:t>
            </a:r>
            <a:r>
              <a:rPr lang="en-US" altLang="ja-JP" sz="1600" dirty="0">
                <a:solidFill>
                  <a:srgbClr val="F0551B"/>
                </a:solidFill>
                <a:latin typeface="メイリオ" panose="020B0604030504040204" pitchFamily="50" charset="-128"/>
                <a:ea typeface="メイリオ" panose="020B0604030504040204" pitchFamily="50" charset="-128"/>
              </a:rPr>
              <a:t>AI/</a:t>
            </a:r>
            <a:r>
              <a:rPr lang="ja-JP" altLang="en-US" sz="1600" dirty="0">
                <a:solidFill>
                  <a:srgbClr val="F0551B"/>
                </a:solidFill>
                <a:latin typeface="メイリオ" panose="020B0604030504040204" pitchFamily="50" charset="-128"/>
                <a:ea typeface="メイリオ" panose="020B0604030504040204" pitchFamily="50" charset="-128"/>
              </a:rPr>
              <a:t>ノーコードツールの専門家</a:t>
            </a:r>
            <a:r>
              <a:rPr lang="en-US" altLang="ja-JP" sz="1600" dirty="0">
                <a:solidFill>
                  <a:srgbClr val="F0551B"/>
                </a:solidFill>
                <a:latin typeface="メイリオ" panose="020B0604030504040204" pitchFamily="50" charset="-128"/>
                <a:ea typeface="メイリオ" panose="020B0604030504040204" pitchFamily="50" charset="-128"/>
              </a:rPr>
              <a:t>】</a:t>
            </a:r>
          </a:p>
          <a:p>
            <a:pPr lvl="0" eaLnBrk="0" fontAlgn="base" hangingPunct="0">
              <a:spcBef>
                <a:spcPct val="0"/>
              </a:spcBef>
              <a:spcAft>
                <a:spcPct val="0"/>
              </a:spcAft>
            </a:pPr>
            <a:endParaRPr lang="en-US" altLang="ja-JP" dirty="0">
              <a:latin typeface="メイリオ" panose="020B0604030504040204" pitchFamily="50" charset="-128"/>
              <a:ea typeface="メイリオ" panose="020B0604030504040204" pitchFamily="50" charset="-128"/>
            </a:endParaRPr>
          </a:p>
          <a:p>
            <a:pPr eaLnBrk="0" fontAlgn="base" hangingPunct="0">
              <a:spcBef>
                <a:spcPct val="0"/>
              </a:spcBef>
              <a:spcAft>
                <a:spcPct val="0"/>
              </a:spcAft>
            </a:pPr>
            <a:r>
              <a:rPr lang="ja-JP" altLang="en-US" dirty="0">
                <a:latin typeface="メイリオ" panose="020B0604030504040204" pitchFamily="50" charset="-128"/>
                <a:ea typeface="メイリオ" panose="020B0604030504040204" pitchFamily="50" charset="-128"/>
              </a:rPr>
              <a:t>・株式会社ユルリカ 代表取締役社長</a:t>
            </a:r>
          </a:p>
          <a:p>
            <a:pPr defTabSz="914400" eaLnBrk="0" fontAlgn="base" hangingPunct="0">
              <a:spcBef>
                <a:spcPct val="0"/>
              </a:spcBef>
              <a:spcAft>
                <a:spcPct val="0"/>
              </a:spcAft>
            </a:pPr>
            <a:endParaRPr lang="en-US" altLang="ja-JP"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4" name="正方形/長方形 13">
            <a:extLst>
              <a:ext uri="{FF2B5EF4-FFF2-40B4-BE49-F238E27FC236}">
                <a16:creationId xmlns:a16="http://schemas.microsoft.com/office/drawing/2014/main" id="{265F81A3-0F8A-447B-86D7-7D70F2321EDD}"/>
              </a:ext>
            </a:extLst>
          </p:cNvPr>
          <p:cNvSpPr/>
          <p:nvPr/>
        </p:nvSpPr>
        <p:spPr>
          <a:xfrm>
            <a:off x="576000" y="3096000"/>
            <a:ext cx="10980000" cy="3132000"/>
          </a:xfrm>
          <a:prstGeom prst="rect">
            <a:avLst/>
          </a:prstGeom>
          <a:solidFill>
            <a:schemeClr val="accent1">
              <a:lumMod val="20000"/>
              <a:lumOff val="80000"/>
            </a:schemeClr>
          </a:solidFill>
        </p:spPr>
        <p:txBody>
          <a:bodyPr wrap="square">
            <a:noAutofit/>
          </a:bodyPr>
          <a:lstStyle/>
          <a:p>
            <a:pPr lvl="0" defTabSz="914400" eaLnBrk="0" fontAlgn="base" hangingPunct="0">
              <a:spcBef>
                <a:spcPct val="0"/>
              </a:spcBef>
              <a:spcAft>
                <a:spcPts val="600"/>
              </a:spcAft>
            </a:pPr>
            <a:r>
              <a:rPr lang="ja-JP" altLang="en-US" sz="2000" b="1" dirty="0">
                <a:solidFill>
                  <a:srgbClr val="00B0F0"/>
                </a:solidFill>
                <a:latin typeface="メイリオ" panose="020B0604030504040204" pitchFamily="50" charset="-128"/>
                <a:ea typeface="メイリオ" panose="020B0604030504040204" pitchFamily="50" charset="-128"/>
              </a:rPr>
              <a:t>重点領域分野</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＜テーマ＞</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・自治体・民間企業の</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DX</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支援（</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Web</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領域）</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・生成</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AI</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やノーコードツールの導入支援</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・生成</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AI</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やノーコードツールを活用した業務効率化支援</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・デジタル人材の育成：生成</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AI / </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ノーコード領域</a:t>
            </a:r>
          </a:p>
        </p:txBody>
      </p:sp>
      <p:pic>
        <p:nvPicPr>
          <p:cNvPr id="3" name="図 2" descr="スーツを着た男性&#10;&#10;AI によって生成されたコンテンツは間違っている可能性があります。">
            <a:extLst>
              <a:ext uri="{FF2B5EF4-FFF2-40B4-BE49-F238E27FC236}">
                <a16:creationId xmlns:a16="http://schemas.microsoft.com/office/drawing/2014/main" id="{F27F539F-0BEE-3FD6-29D4-B6E4C12069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6000" y="782571"/>
            <a:ext cx="1793301" cy="2095331"/>
          </a:xfrm>
          <a:prstGeom prst="rect">
            <a:avLst/>
          </a:prstGeom>
        </p:spPr>
      </p:pic>
    </p:spTree>
    <p:extLst>
      <p:ext uri="{BB962C8B-B14F-4D97-AF65-F5344CB8AC3E}">
        <p14:creationId xmlns:p14="http://schemas.microsoft.com/office/powerpoint/2010/main" val="750564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a:extLst>
              <a:ext uri="{FF2B5EF4-FFF2-40B4-BE49-F238E27FC236}">
                <a16:creationId xmlns:a16="http://schemas.microsoft.com/office/drawing/2014/main" id="{B5E61CB0-0A81-469B-AB88-0DDC07CC187A}"/>
              </a:ext>
            </a:extLst>
          </p:cNvPr>
          <p:cNvSpPr/>
          <p:nvPr/>
        </p:nvSpPr>
        <p:spPr>
          <a:xfrm>
            <a:off x="89807" y="563336"/>
            <a:ext cx="12102193" cy="629466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effectLst>
                <a:outerShdw blurRad="38100" dist="38100" dir="2700000" algn="tl">
                  <a:srgbClr val="000000">
                    <a:alpha val="43137"/>
                  </a:srgbClr>
                </a:outerShdw>
              </a:effectLst>
            </a:endParaRPr>
          </a:p>
        </p:txBody>
      </p:sp>
      <p:sp>
        <p:nvSpPr>
          <p:cNvPr id="19" name="Rectangle 1">
            <a:extLst>
              <a:ext uri="{FF2B5EF4-FFF2-40B4-BE49-F238E27FC236}">
                <a16:creationId xmlns:a16="http://schemas.microsoft.com/office/drawing/2014/main" id="{97AAB386-CA6A-486A-8726-55B3D2877C9E}"/>
              </a:ext>
            </a:extLst>
          </p:cNvPr>
          <p:cNvSpPr>
            <a:spLocks noChangeArrowheads="1"/>
          </p:cNvSpPr>
          <p:nvPr/>
        </p:nvSpPr>
        <p:spPr bwMode="auto">
          <a:xfrm>
            <a:off x="2591452" y="828000"/>
            <a:ext cx="6291787" cy="225185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12696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3200" b="1"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t>勝　眞一郎（かつ しんいちろう）</a:t>
            </a:r>
            <a:br>
              <a:rPr lang="en-US" altLang="ja-JP" sz="3200" b="1" dirty="0">
                <a:solidFill>
                  <a:srgbClr val="F0551B"/>
                </a:solidFill>
                <a:latin typeface="メイリオ" panose="020B0604030504040204" pitchFamily="50" charset="-128"/>
                <a:ea typeface="メイリオ" panose="020B0604030504040204" pitchFamily="50" charset="-128"/>
              </a:rPr>
            </a:br>
            <a:r>
              <a:rPr lang="en-US" altLang="ja-JP" sz="1600" dirty="0">
                <a:solidFill>
                  <a:srgbClr val="F0551B"/>
                </a:solidFill>
                <a:latin typeface="メイリオ" panose="020B0604030504040204" pitchFamily="50" charset="-128"/>
                <a:ea typeface="メイリオ" panose="020B0604030504040204" pitchFamily="50" charset="-128"/>
              </a:rPr>
              <a:t>【</a:t>
            </a:r>
            <a:r>
              <a:rPr kumimoji="0" lang="ja-JP" altLang="en-US" sz="1600" b="0"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t>プロジェクトマネジメントの専門家</a:t>
            </a:r>
            <a:r>
              <a:rPr kumimoji="0" lang="en-US" altLang="ja-JP" sz="1600" b="0"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t>】</a:t>
            </a:r>
            <a:endParaRPr lang="en-US" altLang="ja-JP" sz="1600" dirty="0">
              <a:solidFill>
                <a:srgbClr val="F0551B"/>
              </a:solidFill>
              <a:latin typeface="メイリオ" panose="020B0604030504040204" pitchFamily="50" charset="-128"/>
              <a:ea typeface="メイリオ" panose="020B0604030504040204" pitchFamily="50" charset="-128"/>
            </a:endParaRPr>
          </a:p>
          <a:p>
            <a:pPr lvl="0" defTabSz="914400" eaLnBrk="0" fontAlgn="base" hangingPunct="0">
              <a:spcBef>
                <a:spcPct val="0"/>
              </a:spcBef>
              <a:spcAft>
                <a:spcPct val="0"/>
              </a:spcAft>
            </a:pPr>
            <a:endParaRPr lang="en-US" altLang="ja-JP" dirty="0">
              <a:latin typeface="メイリオ" panose="020B0604030504040204" pitchFamily="50" charset="-128"/>
              <a:ea typeface="メイリオ" panose="020B0604030504040204" pitchFamily="50" charset="-128"/>
            </a:endParaRPr>
          </a:p>
          <a:p>
            <a:pPr lvl="0" eaLnBrk="0" fontAlgn="base" hangingPunct="0">
              <a:spcBef>
                <a:spcPct val="0"/>
              </a:spcBef>
              <a:spcAft>
                <a:spcPct val="0"/>
              </a:spcAft>
            </a:pPr>
            <a:r>
              <a:rPr lang="ja-JP" altLang="en-US" dirty="0">
                <a:solidFill>
                  <a:prstClr val="black"/>
                </a:solidFill>
                <a:latin typeface="メイリオ" panose="020B0604030504040204" pitchFamily="50" charset="-128"/>
                <a:ea typeface="メイリオ" panose="020B0604030504040204" pitchFamily="50" charset="-128"/>
              </a:rPr>
              <a:t>・サイバー大学 </a:t>
            </a:r>
            <a:r>
              <a:rPr lang="en-US" altLang="ja-JP" dirty="0">
                <a:solidFill>
                  <a:prstClr val="black"/>
                </a:solidFill>
                <a:latin typeface="メイリオ" panose="020B0604030504040204" pitchFamily="50" charset="-128"/>
                <a:ea typeface="メイリオ" panose="020B0604030504040204" pitchFamily="50" charset="-128"/>
              </a:rPr>
              <a:t>IT</a:t>
            </a:r>
            <a:r>
              <a:rPr lang="ja-JP" altLang="en-US" dirty="0">
                <a:solidFill>
                  <a:prstClr val="black"/>
                </a:solidFill>
                <a:latin typeface="メイリオ" panose="020B0604030504040204" pitchFamily="50" charset="-128"/>
                <a:ea typeface="メイリオ" panose="020B0604030504040204" pitchFamily="50" charset="-128"/>
              </a:rPr>
              <a:t>総合学部 教授</a:t>
            </a:r>
          </a:p>
          <a:p>
            <a:pPr lvl="0" eaLnBrk="0" fontAlgn="base" hangingPunct="0">
              <a:spcBef>
                <a:spcPct val="0"/>
              </a:spcBef>
              <a:spcAft>
                <a:spcPct val="0"/>
              </a:spcAft>
            </a:pPr>
            <a:r>
              <a:rPr lang="ja-JP" altLang="en-US" dirty="0">
                <a:solidFill>
                  <a:prstClr val="black"/>
                </a:solidFill>
                <a:latin typeface="メイリオ" panose="020B0604030504040204" pitchFamily="50" charset="-128"/>
                <a:ea typeface="メイリオ" panose="020B0604030504040204" pitchFamily="50" charset="-128"/>
              </a:rPr>
              <a:t>・</a:t>
            </a:r>
            <a:r>
              <a:rPr lang="ja-JP" altLang="en-US" dirty="0">
                <a:latin typeface="メイリオ" panose="020B0604030504040204" pitchFamily="50" charset="-128"/>
                <a:ea typeface="メイリオ" panose="020B0604030504040204" pitchFamily="50" charset="-128"/>
              </a:rPr>
              <a:t>鹿児島大学大学院 理工学研究科 特任教授</a:t>
            </a:r>
          </a:p>
          <a:p>
            <a:pPr lvl="0" eaLnBrk="0" fontAlgn="base" hangingPunct="0">
              <a:spcBef>
                <a:spcPct val="0"/>
              </a:spcBef>
              <a:spcAft>
                <a:spcPct val="0"/>
              </a:spcAft>
            </a:pPr>
            <a:r>
              <a:rPr lang="ja-JP" altLang="en-US" dirty="0">
                <a:solidFill>
                  <a:prstClr val="black"/>
                </a:solidFill>
                <a:latin typeface="メイリオ" panose="020B0604030504040204" pitchFamily="50" charset="-128"/>
                <a:ea typeface="メイリオ" panose="020B0604030504040204" pitchFamily="50" charset="-128"/>
              </a:rPr>
              <a:t>・総務省 地域情報化アドバイザー</a:t>
            </a:r>
          </a:p>
          <a:p>
            <a:pPr lvl="0" eaLnBrk="0" fontAlgn="base" hangingPunct="0">
              <a:spcBef>
                <a:spcPct val="0"/>
              </a:spcBef>
              <a:spcAft>
                <a:spcPct val="0"/>
              </a:spcAft>
            </a:pPr>
            <a:r>
              <a:rPr lang="ja-JP" altLang="en-US" dirty="0">
                <a:solidFill>
                  <a:prstClr val="black"/>
                </a:solidFill>
                <a:latin typeface="メイリオ" panose="020B0604030504040204" pitchFamily="50" charset="-128"/>
                <a:ea typeface="メイリオ" panose="020B0604030504040204" pitchFamily="50" charset="-128"/>
              </a:rPr>
              <a:t>・認定</a:t>
            </a:r>
            <a:r>
              <a:rPr lang="en-US" altLang="ja-JP" dirty="0">
                <a:solidFill>
                  <a:prstClr val="black"/>
                </a:solidFill>
                <a:latin typeface="メイリオ" panose="020B0604030504040204" pitchFamily="50" charset="-128"/>
                <a:ea typeface="メイリオ" panose="020B0604030504040204" pitchFamily="50" charset="-128"/>
              </a:rPr>
              <a:t>NPO</a:t>
            </a:r>
            <a:r>
              <a:rPr lang="ja-JP" altLang="en-US" dirty="0">
                <a:solidFill>
                  <a:prstClr val="black"/>
                </a:solidFill>
                <a:latin typeface="メイリオ" panose="020B0604030504040204" pitchFamily="50" charset="-128"/>
                <a:ea typeface="メイリオ" panose="020B0604030504040204" pitchFamily="50" charset="-128"/>
              </a:rPr>
              <a:t>法人 離島経済新聞社 理事　他</a:t>
            </a:r>
            <a:endParaRPr lang="ja-JP" altLang="en-US" dirty="0">
              <a:latin typeface="メイリオ" panose="020B0604030504040204" pitchFamily="50" charset="-128"/>
              <a:ea typeface="メイリオ" panose="020B0604030504040204" pitchFamily="50" charset="-128"/>
            </a:endParaRPr>
          </a:p>
        </p:txBody>
      </p:sp>
      <p:sp>
        <p:nvSpPr>
          <p:cNvPr id="20" name="正方形/長方形 19">
            <a:extLst>
              <a:ext uri="{FF2B5EF4-FFF2-40B4-BE49-F238E27FC236}">
                <a16:creationId xmlns:a16="http://schemas.microsoft.com/office/drawing/2014/main" id="{EA51D2DA-55E8-4B1A-B0B3-5B780384D9FD}"/>
              </a:ext>
            </a:extLst>
          </p:cNvPr>
          <p:cNvSpPr/>
          <p:nvPr/>
        </p:nvSpPr>
        <p:spPr>
          <a:xfrm>
            <a:off x="576000" y="3096000"/>
            <a:ext cx="10980000" cy="3600000"/>
          </a:xfrm>
          <a:prstGeom prst="rect">
            <a:avLst/>
          </a:prstGeom>
          <a:solidFill>
            <a:schemeClr val="accent1">
              <a:lumMod val="20000"/>
              <a:lumOff val="80000"/>
            </a:schemeClr>
          </a:solidFill>
        </p:spPr>
        <p:txBody>
          <a:bodyPr wrap="square">
            <a:noAutofit/>
          </a:bodyPr>
          <a:lstStyle/>
          <a:p>
            <a:pPr lvl="0" defTabSz="914400" eaLnBrk="0" fontAlgn="base" hangingPunct="0">
              <a:spcBef>
                <a:spcPct val="0"/>
              </a:spcBef>
              <a:spcAft>
                <a:spcPts val="600"/>
              </a:spcAft>
            </a:pPr>
            <a:r>
              <a:rPr lang="ja-JP" altLang="en-US" sz="2000" b="1" dirty="0">
                <a:solidFill>
                  <a:srgbClr val="00B0F0"/>
                </a:solidFill>
                <a:latin typeface="メイリオ" panose="020B0604030504040204" pitchFamily="50" charset="-128"/>
                <a:ea typeface="メイリオ" panose="020B0604030504040204" pitchFamily="50" charset="-128"/>
              </a:rPr>
              <a:t>重点領域分野</a:t>
            </a:r>
            <a:endParaRPr lang="en-US" altLang="ja-JP" sz="2000" b="1" dirty="0">
              <a:solidFill>
                <a:srgbClr val="00B0F0"/>
              </a:solidFill>
              <a:latin typeface="メイリオ" panose="020B0604030504040204" pitchFamily="50" charset="-128"/>
              <a:ea typeface="メイリオ" panose="020B0604030504040204" pitchFamily="50" charset="-128"/>
            </a:endParaRPr>
          </a:p>
          <a:p>
            <a:pPr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＜テーマ＞</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lvl="0"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行政及び民間の現場での課題整理</a:t>
            </a:r>
            <a:b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b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デジタル活用により業務の効率化を図りたいが何をすればよいのかわからない</a:t>
            </a:r>
            <a:b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b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現場でのヒアリングで真に解決したい課題の特定を一緒に行います。</a:t>
            </a:r>
            <a:b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行政トップ及び民間トップの「ありたい姿」の整理</a:t>
            </a:r>
            <a:b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b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施策及び事業を展開するにあたり</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その方向性を具体的に指示できない</a:t>
            </a:r>
            <a:b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b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トップヒアリングで「ありたい姿」を数値化・文章化するお手伝いをします。</a:t>
            </a:r>
            <a:b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市町村のデジタル化推進のロードマップ作成の支援</a:t>
            </a:r>
            <a:b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b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国</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県からの通達などへの対応が不安である</a:t>
            </a:r>
            <a:b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b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県内市町村の</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IT</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担当者連絡会に参加してアドバイスや先行自治体の事例を</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引き出します。</a:t>
            </a:r>
            <a:b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DX</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事例紹介</a:t>
            </a:r>
            <a:b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b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相談内容にフィットした解決事例を紹介します</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a:t>
            </a:r>
            <a:endParaRPr lang="ja-JP" altLang="ja-JP" sz="1600" b="1" dirty="0">
              <a:solidFill>
                <a:srgbClr val="F0551B"/>
              </a:solidFill>
              <a:latin typeface="メイリオ" panose="020B0604030504040204" pitchFamily="50" charset="-128"/>
              <a:ea typeface="メイリオ" panose="020B0604030504040204" pitchFamily="50" charset="-128"/>
            </a:endParaRPr>
          </a:p>
        </p:txBody>
      </p:sp>
      <p:pic>
        <p:nvPicPr>
          <p:cNvPr id="3" name="図 2" descr="スーツを着た男性&#10;&#10;AI によって生成されたコンテンツは間違っている可能性があります。">
            <a:extLst>
              <a:ext uri="{FF2B5EF4-FFF2-40B4-BE49-F238E27FC236}">
                <a16:creationId xmlns:a16="http://schemas.microsoft.com/office/drawing/2014/main" id="{EC97BFBA-23FF-9972-0905-6D1A0F6238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6000" y="828000"/>
            <a:ext cx="1700729" cy="1872362"/>
          </a:xfrm>
          <a:prstGeom prst="rect">
            <a:avLst/>
          </a:prstGeom>
        </p:spPr>
      </p:pic>
    </p:spTree>
    <p:extLst>
      <p:ext uri="{BB962C8B-B14F-4D97-AF65-F5344CB8AC3E}">
        <p14:creationId xmlns:p14="http://schemas.microsoft.com/office/powerpoint/2010/main" val="3898209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1">
            <a:extLst>
              <a:ext uri="{FF2B5EF4-FFF2-40B4-BE49-F238E27FC236}">
                <a16:creationId xmlns:a16="http://schemas.microsoft.com/office/drawing/2014/main" id="{3C5128D3-661F-457B-9E57-4160CD896032}"/>
              </a:ext>
            </a:extLst>
          </p:cNvPr>
          <p:cNvSpPr>
            <a:spLocks noChangeArrowheads="1"/>
          </p:cNvSpPr>
          <p:nvPr/>
        </p:nvSpPr>
        <p:spPr bwMode="auto">
          <a:xfrm>
            <a:off x="2592000" y="828000"/>
            <a:ext cx="5881418" cy="197485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12696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3200" b="1"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t>坂本　好夫（さかもと よしお）</a:t>
            </a:r>
            <a:br>
              <a:rPr kumimoji="0" lang="ja-JP" altLang="ja-JP" sz="3200" b="1"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br>
            <a:r>
              <a:rPr lang="en-US" altLang="ja-JP" sz="1600" dirty="0">
                <a:solidFill>
                  <a:srgbClr val="F0551B"/>
                </a:solidFill>
                <a:latin typeface="メイリオ" panose="020B0604030504040204" pitchFamily="50" charset="-128"/>
                <a:ea typeface="メイリオ" panose="020B0604030504040204" pitchFamily="50" charset="-128"/>
              </a:rPr>
              <a:t>【</a:t>
            </a:r>
            <a:r>
              <a:rPr lang="ja-JP" altLang="en-US" sz="1600" dirty="0">
                <a:solidFill>
                  <a:srgbClr val="F0551B"/>
                </a:solidFill>
                <a:latin typeface="メイリオ" panose="020B0604030504040204" pitchFamily="50" charset="-128"/>
                <a:ea typeface="メイリオ" panose="020B0604030504040204" pitchFamily="50" charset="-128"/>
              </a:rPr>
              <a:t>データ利活用</a:t>
            </a:r>
            <a:r>
              <a:rPr kumimoji="0" lang="ja-JP" altLang="en-US" sz="1600" b="0"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t>の専門家</a:t>
            </a:r>
            <a:r>
              <a:rPr kumimoji="0" lang="en-US" altLang="ja-JP" sz="1600" b="0"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t>】</a:t>
            </a:r>
          </a:p>
          <a:p>
            <a:pPr defTabSz="914400" eaLnBrk="0" fontAlgn="base" hangingPunct="0">
              <a:spcBef>
                <a:spcPct val="0"/>
              </a:spcBef>
              <a:spcAft>
                <a:spcPct val="0"/>
              </a:spcAft>
            </a:pPr>
            <a:endParaRPr lang="en-US" altLang="ja-JP" dirty="0">
              <a:latin typeface="メイリオ" panose="020B0604030504040204" pitchFamily="50" charset="-128"/>
              <a:ea typeface="メイリオ" panose="020B0604030504040204" pitchFamily="50" charset="-128"/>
              <a:cs typeface="Times New Roman" panose="02020603050405020304" pitchFamily="18" charset="0"/>
            </a:endParaRPr>
          </a:p>
          <a:p>
            <a:pPr defTabSz="914400" eaLnBrk="0" fontAlgn="base" hangingPunct="0">
              <a:spcBef>
                <a:spcPct val="0"/>
              </a:spcBef>
              <a:spcAft>
                <a:spcPct val="0"/>
              </a:spcAft>
            </a:pPr>
            <a:r>
              <a:rPr lang="ja-JP" altLang="en-US"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dirty="0">
                <a:latin typeface="メイリオ" panose="020B0604030504040204" pitchFamily="50" charset="-128"/>
                <a:ea typeface="メイリオ" panose="020B0604030504040204" pitchFamily="50" charset="-128"/>
                <a:cs typeface="Times New Roman" panose="02020603050405020304" pitchFamily="18" charset="0"/>
              </a:rPr>
              <a:t>公益財団法人</a:t>
            </a:r>
            <a:r>
              <a:rPr lang="en-US" altLang="ja-JP"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dirty="0">
                <a:latin typeface="メイリオ" panose="020B0604030504040204" pitchFamily="50" charset="-128"/>
                <a:ea typeface="メイリオ" panose="020B0604030504040204" pitchFamily="50" charset="-128"/>
                <a:cs typeface="Times New Roman" panose="02020603050405020304" pitchFamily="18" charset="0"/>
              </a:rPr>
              <a:t>九州先端科学技術研究所</a:t>
            </a:r>
            <a:endParaRPr lang="en-US" altLang="ja-JP" dirty="0">
              <a:latin typeface="メイリオ" panose="020B0604030504040204" pitchFamily="50" charset="-128"/>
              <a:ea typeface="メイリオ" panose="020B0604030504040204" pitchFamily="50" charset="-128"/>
              <a:cs typeface="Times New Roman" panose="02020603050405020304" pitchFamily="18" charset="0"/>
            </a:endParaRPr>
          </a:p>
          <a:p>
            <a:pPr defTabSz="914400" eaLnBrk="0" fontAlgn="base" hangingPunct="0">
              <a:spcBef>
                <a:spcPct val="0"/>
              </a:spcBef>
              <a:spcAft>
                <a:spcPct val="0"/>
              </a:spcAft>
            </a:pPr>
            <a:r>
              <a:rPr lang="ja-JP" altLang="en-US" dirty="0">
                <a:latin typeface="メイリオ" panose="020B0604030504040204" pitchFamily="50" charset="-128"/>
                <a:ea typeface="メイリオ" panose="020B0604030504040204" pitchFamily="50" charset="-128"/>
                <a:cs typeface="Times New Roman" panose="02020603050405020304" pitchFamily="18" charset="0"/>
              </a:rPr>
              <a:t>　オープンイノベーション・ラボ</a:t>
            </a:r>
            <a:endParaRPr lang="en-US" altLang="ja-JP" dirty="0">
              <a:latin typeface="メイリオ" panose="020B0604030504040204" pitchFamily="50" charset="-128"/>
              <a:ea typeface="メイリオ" panose="020B0604030504040204" pitchFamily="50" charset="-128"/>
              <a:cs typeface="Times New Roman" panose="02020603050405020304" pitchFamily="18" charset="0"/>
            </a:endParaRPr>
          </a:p>
          <a:p>
            <a:pPr defTabSz="914400" eaLnBrk="0" fontAlgn="base" hangingPunct="0">
              <a:spcBef>
                <a:spcPct val="0"/>
              </a:spcBef>
              <a:spcAft>
                <a:spcPct val="0"/>
              </a:spcAft>
            </a:pPr>
            <a:r>
              <a:rPr lang="ja-JP" altLang="en-US" dirty="0">
                <a:latin typeface="メイリオ" panose="020B0604030504040204" pitchFamily="50" charset="-128"/>
                <a:ea typeface="メイリオ" panose="020B0604030504040204" pitchFamily="50" charset="-128"/>
                <a:cs typeface="Times New Roman" panose="02020603050405020304" pitchFamily="18" charset="0"/>
              </a:rPr>
              <a:t>　チーフ・イノベーション・アーキテクト</a:t>
            </a:r>
          </a:p>
        </p:txBody>
      </p:sp>
      <p:sp>
        <p:nvSpPr>
          <p:cNvPr id="9" name="正方形/長方形 8">
            <a:extLst>
              <a:ext uri="{FF2B5EF4-FFF2-40B4-BE49-F238E27FC236}">
                <a16:creationId xmlns:a16="http://schemas.microsoft.com/office/drawing/2014/main" id="{62DE7F42-13D4-4BD6-86E1-12DADEB31212}"/>
              </a:ext>
            </a:extLst>
          </p:cNvPr>
          <p:cNvSpPr/>
          <p:nvPr/>
        </p:nvSpPr>
        <p:spPr>
          <a:xfrm>
            <a:off x="576000" y="3096000"/>
            <a:ext cx="10980000" cy="3132000"/>
          </a:xfrm>
          <a:prstGeom prst="rect">
            <a:avLst/>
          </a:prstGeom>
          <a:solidFill>
            <a:schemeClr val="accent1">
              <a:lumMod val="20000"/>
              <a:lumOff val="80000"/>
            </a:schemeClr>
          </a:solidFill>
        </p:spPr>
        <p:txBody>
          <a:bodyPr wrap="square">
            <a:noAutofit/>
          </a:bodyPr>
          <a:lstStyle/>
          <a:p>
            <a:pPr lvl="0" defTabSz="914400" eaLnBrk="0" fontAlgn="base" hangingPunct="0">
              <a:spcBef>
                <a:spcPct val="0"/>
              </a:spcBef>
              <a:spcAft>
                <a:spcPts val="600"/>
              </a:spcAft>
            </a:pPr>
            <a:r>
              <a:rPr lang="ja-JP" altLang="en-US" sz="2000" b="1" dirty="0">
                <a:solidFill>
                  <a:srgbClr val="00B0F0"/>
                </a:solidFill>
                <a:latin typeface="メイリオ" panose="020B0604030504040204" pitchFamily="50" charset="-128"/>
                <a:ea typeface="メイリオ" panose="020B0604030504040204" pitchFamily="50" charset="-128"/>
              </a:rPr>
              <a:t>重点領域分野</a:t>
            </a:r>
          </a:p>
          <a:p>
            <a:pPr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＜テーマ＞</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lvl="0"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rPr>
              <a:t>・オープンデータ</a:t>
            </a:r>
          </a:p>
          <a:p>
            <a:pPr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rPr>
              <a:t>・ビッグデータ</a:t>
            </a:r>
          </a:p>
          <a:p>
            <a:pPr lvl="0"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rPr>
              <a:t>・オープンソースソフトウェア</a:t>
            </a:r>
          </a:p>
          <a:p>
            <a:pPr lvl="0"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rPr>
              <a:t>・</a:t>
            </a:r>
            <a:r>
              <a:rPr lang="en-US" altLang="ja-JP" sz="1600" dirty="0">
                <a:latin typeface="メイリオ" panose="020B0604030504040204" pitchFamily="50" charset="-128"/>
                <a:ea typeface="メイリオ" panose="020B0604030504040204" pitchFamily="50" charset="-128"/>
              </a:rPr>
              <a:t>AI</a:t>
            </a:r>
          </a:p>
          <a:p>
            <a:pPr lvl="0"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rPr>
              <a:t>・情報セキュリティ</a:t>
            </a:r>
            <a:endParaRPr lang="en-US" altLang="ja-JP" sz="1600" dirty="0">
              <a:latin typeface="メイリオ" panose="020B0604030504040204" pitchFamily="50" charset="-128"/>
              <a:ea typeface="メイリオ" panose="020B0604030504040204" pitchFamily="50" charset="-128"/>
            </a:endParaRPr>
          </a:p>
          <a:p>
            <a:pPr lvl="0" defTabSz="914400" eaLnBrk="0" fontAlgn="base" hangingPunct="0">
              <a:spcBef>
                <a:spcPct val="0"/>
              </a:spcBef>
              <a:spcAft>
                <a:spcPct val="0"/>
              </a:spcAft>
            </a:pPr>
            <a:endParaRPr lang="en-US" altLang="ja-JP" sz="1600" dirty="0">
              <a:latin typeface="メイリオ" panose="020B0604030504040204" pitchFamily="50" charset="-128"/>
              <a:ea typeface="メイリオ" panose="020B0604030504040204" pitchFamily="50" charset="-128"/>
            </a:endParaRPr>
          </a:p>
          <a:p>
            <a:pPr lvl="0" defTabSz="914400" eaLnBrk="0" fontAlgn="base" hangingPunct="0">
              <a:spcBef>
                <a:spcPct val="0"/>
              </a:spcBef>
              <a:spcAft>
                <a:spcPct val="0"/>
              </a:spcAft>
            </a:pPr>
            <a:endParaRPr lang="en-US" altLang="ja-JP" sz="1600" dirty="0">
              <a:latin typeface="メイリオ" panose="020B0604030504040204" pitchFamily="50" charset="-128"/>
              <a:ea typeface="メイリオ" panose="020B0604030504040204" pitchFamily="50" charset="-128"/>
            </a:endParaRPr>
          </a:p>
          <a:p>
            <a:pPr lvl="0" defTabSz="914400" eaLnBrk="0" fontAlgn="base" hangingPunct="0">
              <a:spcBef>
                <a:spcPct val="0"/>
              </a:spcBef>
              <a:spcAft>
                <a:spcPct val="0"/>
              </a:spcAft>
            </a:pPr>
            <a:endParaRPr lang="ja-JP" altLang="en-US" sz="1600" dirty="0">
              <a:latin typeface="メイリオ" panose="020B0604030504040204" pitchFamily="50" charset="-128"/>
              <a:ea typeface="メイリオ" panose="020B0604030504040204" pitchFamily="50" charset="-128"/>
            </a:endParaRPr>
          </a:p>
        </p:txBody>
      </p:sp>
      <p:pic>
        <p:nvPicPr>
          <p:cNvPr id="5" name="図 4" descr="メガネをかけたスーツ姿の男性&#10;&#10;AI によって生成されたコンテンツは間違っている可能性があります。">
            <a:extLst>
              <a:ext uri="{FF2B5EF4-FFF2-40B4-BE49-F238E27FC236}">
                <a16:creationId xmlns:a16="http://schemas.microsoft.com/office/drawing/2014/main" id="{619190C7-6E04-855E-3334-58A991B607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6000" y="828000"/>
            <a:ext cx="1450801" cy="1872001"/>
          </a:xfrm>
          <a:prstGeom prst="rect">
            <a:avLst/>
          </a:prstGeom>
        </p:spPr>
      </p:pic>
    </p:spTree>
    <p:extLst>
      <p:ext uri="{BB962C8B-B14F-4D97-AF65-F5344CB8AC3E}">
        <p14:creationId xmlns:p14="http://schemas.microsoft.com/office/powerpoint/2010/main" val="4048252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Rectangle 1">
            <a:extLst>
              <a:ext uri="{FF2B5EF4-FFF2-40B4-BE49-F238E27FC236}">
                <a16:creationId xmlns:a16="http://schemas.microsoft.com/office/drawing/2014/main" id="{EB2A3E52-3F8E-44C4-A7E5-6EEC7DBD05A3}"/>
              </a:ext>
            </a:extLst>
          </p:cNvPr>
          <p:cNvSpPr>
            <a:spLocks noChangeArrowheads="1"/>
          </p:cNvSpPr>
          <p:nvPr/>
        </p:nvSpPr>
        <p:spPr bwMode="auto">
          <a:xfrm>
            <a:off x="2592000" y="828000"/>
            <a:ext cx="8371564" cy="280585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12696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3200" b="1"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t>陳内　裕樹（じんない ひろき）</a:t>
            </a:r>
            <a:br>
              <a:rPr kumimoji="0" lang="ja-JP" altLang="ja-JP" sz="3200" b="1"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br>
            <a:r>
              <a:rPr lang="en-US" altLang="ja-JP" sz="1600" dirty="0">
                <a:solidFill>
                  <a:srgbClr val="F0551B"/>
                </a:solidFill>
                <a:latin typeface="メイリオ" panose="020B0604030504040204" pitchFamily="50" charset="-128"/>
                <a:ea typeface="メイリオ" panose="020B0604030504040204" pitchFamily="50" charset="-128"/>
              </a:rPr>
              <a:t>【</a:t>
            </a:r>
            <a:r>
              <a:rPr lang="ja-JP" altLang="en-US" sz="1600" dirty="0">
                <a:solidFill>
                  <a:srgbClr val="F0551B"/>
                </a:solidFill>
                <a:latin typeface="メイリオ" panose="020B0604030504040204" pitchFamily="50" charset="-128"/>
                <a:ea typeface="メイリオ" panose="020B0604030504040204" pitchFamily="50" charset="-128"/>
              </a:rPr>
              <a:t>デジタル政策</a:t>
            </a:r>
            <a:r>
              <a:rPr kumimoji="0" lang="ja-JP" altLang="en-US" sz="1600" b="0"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t>の専門家</a:t>
            </a:r>
            <a:r>
              <a:rPr kumimoji="0" lang="en-US" altLang="ja-JP" sz="1600" b="0"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t>】</a:t>
            </a:r>
          </a:p>
          <a:p>
            <a:pPr defTabSz="914400" eaLnBrk="0" fontAlgn="base" hangingPunct="0">
              <a:spcBef>
                <a:spcPct val="0"/>
              </a:spcBef>
              <a:spcAft>
                <a:spcPct val="0"/>
              </a:spcAft>
            </a:pPr>
            <a:endParaRPr lang="en-US" altLang="ja-JP" dirty="0">
              <a:latin typeface="メイリオ" panose="020B0604030504040204" pitchFamily="50" charset="-128"/>
              <a:ea typeface="メイリオ" panose="020B0604030504040204" pitchFamily="50" charset="-128"/>
              <a:cs typeface="Times New Roman" panose="02020603050405020304" pitchFamily="18" charset="0"/>
            </a:endParaRPr>
          </a:p>
          <a:p>
            <a:pPr lvl="0" eaLnBrk="0" fontAlgn="base" hangingPunct="0">
              <a:spcBef>
                <a:spcPct val="0"/>
              </a:spcBef>
              <a:spcAft>
                <a:spcPct val="0"/>
              </a:spcAft>
            </a:pPr>
            <a:r>
              <a:rPr lang="ja-JP" altLang="en-US" dirty="0">
                <a:solidFill>
                  <a:prstClr val="black"/>
                </a:solidFill>
                <a:latin typeface="メイリオ" panose="020B0604030504040204" pitchFamily="50" charset="-128"/>
                <a:ea typeface="メイリオ" panose="020B0604030504040204" pitchFamily="50" charset="-128"/>
              </a:rPr>
              <a:t>・内閣府クールジャパン プロデューサー</a:t>
            </a:r>
            <a:endParaRPr lang="en-US" altLang="ja-JP" dirty="0">
              <a:solidFill>
                <a:prstClr val="black"/>
              </a:solidFill>
              <a:latin typeface="メイリオ" panose="020B0604030504040204" pitchFamily="50" charset="-128"/>
              <a:ea typeface="メイリオ" panose="020B0604030504040204" pitchFamily="50" charset="-128"/>
            </a:endParaRPr>
          </a:p>
          <a:p>
            <a:pPr lvl="0" eaLnBrk="0" fontAlgn="base" hangingPunct="0">
              <a:spcBef>
                <a:spcPct val="0"/>
              </a:spcBef>
              <a:spcAft>
                <a:spcPct val="0"/>
              </a:spcAft>
            </a:pPr>
            <a:r>
              <a:rPr lang="ja-JP" altLang="en-US" dirty="0">
                <a:solidFill>
                  <a:prstClr val="black"/>
                </a:solidFill>
                <a:latin typeface="メイリオ" panose="020B0604030504040204" pitchFamily="50" charset="-128"/>
                <a:ea typeface="メイリオ" panose="020B0604030504040204" pitchFamily="50" charset="-128"/>
              </a:rPr>
              <a:t>・東京都立大学客員教授</a:t>
            </a:r>
            <a:endParaRPr lang="en-US" altLang="ja-JP" dirty="0">
              <a:solidFill>
                <a:prstClr val="black"/>
              </a:solidFill>
              <a:latin typeface="メイリオ" panose="020B0604030504040204" pitchFamily="50" charset="-128"/>
              <a:ea typeface="メイリオ" panose="020B0604030504040204" pitchFamily="50" charset="-128"/>
            </a:endParaRPr>
          </a:p>
          <a:p>
            <a:pPr lvl="0" eaLnBrk="0" fontAlgn="base" hangingPunct="0">
              <a:spcBef>
                <a:spcPct val="0"/>
              </a:spcBef>
              <a:spcAft>
                <a:spcPct val="0"/>
              </a:spcAft>
            </a:pPr>
            <a:r>
              <a:rPr lang="ja-JP" altLang="en-US" dirty="0">
                <a:solidFill>
                  <a:prstClr val="black"/>
                </a:solidFill>
                <a:latin typeface="メイリオ" panose="020B0604030504040204" pitchFamily="50" charset="-128"/>
                <a:ea typeface="メイリオ" panose="020B0604030504040204" pitchFamily="50" charset="-128"/>
              </a:rPr>
              <a:t>・日本薬科大学特別招聘教授</a:t>
            </a:r>
          </a:p>
          <a:p>
            <a:pPr lvl="0" eaLnBrk="0" fontAlgn="base" hangingPunct="0">
              <a:spcBef>
                <a:spcPct val="0"/>
              </a:spcBef>
              <a:spcAft>
                <a:spcPct val="0"/>
              </a:spcAft>
            </a:pPr>
            <a:r>
              <a:rPr lang="ja-JP" altLang="en-US" dirty="0">
                <a:solidFill>
                  <a:prstClr val="black"/>
                </a:solidFill>
                <a:latin typeface="メイリオ" panose="020B0604030504040204" pitchFamily="50" charset="-128"/>
                <a:ea typeface="メイリオ" panose="020B0604030504040204" pitchFamily="50" charset="-128"/>
              </a:rPr>
              <a:t>・</a:t>
            </a:r>
            <a:r>
              <a:rPr lang="ja-JP" altLang="en-US" dirty="0">
                <a:latin typeface="メイリオ" panose="020B0604030504040204" pitchFamily="50" charset="-128"/>
                <a:ea typeface="メイリオ" panose="020B0604030504040204" pitchFamily="50" charset="-128"/>
              </a:rPr>
              <a:t>教育テック大学院大学特任教授 （兼）学長特命補佐</a:t>
            </a:r>
            <a:endParaRPr lang="en-US" altLang="ja-JP" dirty="0">
              <a:latin typeface="メイリオ" panose="020B0604030504040204" pitchFamily="50" charset="-128"/>
              <a:ea typeface="メイリオ" panose="020B0604030504040204" pitchFamily="50" charset="-128"/>
            </a:endParaRPr>
          </a:p>
          <a:p>
            <a:pPr lvl="0" eaLnBrk="0" fontAlgn="base" hangingPunct="0">
              <a:spcBef>
                <a:spcPct val="0"/>
              </a:spcBef>
              <a:spcAft>
                <a:spcPct val="0"/>
              </a:spcAft>
            </a:pPr>
            <a:r>
              <a:rPr lang="ja-JP" altLang="en-US" dirty="0">
                <a:latin typeface="メイリオ" panose="020B0604030504040204" pitchFamily="50" charset="-128"/>
                <a:ea typeface="メイリオ" panose="020B0604030504040204" pitchFamily="50" charset="-128"/>
              </a:rPr>
              <a:t>・自治体国際化協会 プロモーションアドバイザー</a:t>
            </a:r>
            <a:endParaRPr lang="en-US" altLang="ja-JP" dirty="0">
              <a:latin typeface="メイリオ" panose="020B0604030504040204" pitchFamily="50" charset="-128"/>
              <a:ea typeface="メイリオ" panose="020B0604030504040204" pitchFamily="50" charset="-128"/>
            </a:endParaRPr>
          </a:p>
          <a:p>
            <a:pPr lvl="0" eaLnBrk="0" fontAlgn="base" hangingPunct="0">
              <a:spcBef>
                <a:spcPct val="0"/>
              </a:spcBef>
              <a:spcAft>
                <a:spcPct val="0"/>
              </a:spcAft>
            </a:pPr>
            <a:r>
              <a:rPr lang="ja-JP" altLang="en-US" dirty="0">
                <a:latin typeface="メイリオ" panose="020B0604030504040204" pitchFamily="50" charset="-128"/>
                <a:ea typeface="メイリオ" panose="020B0604030504040204" pitchFamily="50" charset="-128"/>
              </a:rPr>
              <a:t>・指宿市や大和村など鹿児島県内の複数自治体の</a:t>
            </a:r>
            <a:r>
              <a:rPr lang="en-US" altLang="ja-JP" dirty="0">
                <a:latin typeface="メイリオ" panose="020B0604030504040204" pitchFamily="50" charset="-128"/>
                <a:ea typeface="メイリオ" panose="020B0604030504040204" pitchFamily="50" charset="-128"/>
              </a:rPr>
              <a:t>DX</a:t>
            </a:r>
            <a:r>
              <a:rPr lang="ja-JP" altLang="en-US" dirty="0">
                <a:latin typeface="メイリオ" panose="020B0604030504040204" pitchFamily="50" charset="-128"/>
                <a:ea typeface="メイリオ" panose="020B0604030504040204" pitchFamily="50" charset="-128"/>
              </a:rPr>
              <a:t>フェロー等</a:t>
            </a:r>
            <a:endParaRPr lang="ja-JP" altLang="en-US"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47" name="正方形/長方形 46">
            <a:extLst>
              <a:ext uri="{FF2B5EF4-FFF2-40B4-BE49-F238E27FC236}">
                <a16:creationId xmlns:a16="http://schemas.microsoft.com/office/drawing/2014/main" id="{7402994D-751C-419D-9FE9-30CED1F4D65B}"/>
              </a:ext>
            </a:extLst>
          </p:cNvPr>
          <p:cNvSpPr/>
          <p:nvPr/>
        </p:nvSpPr>
        <p:spPr>
          <a:xfrm>
            <a:off x="576000" y="3734549"/>
            <a:ext cx="10980000" cy="2805856"/>
          </a:xfrm>
          <a:prstGeom prst="rect">
            <a:avLst/>
          </a:prstGeom>
          <a:solidFill>
            <a:schemeClr val="accent1">
              <a:lumMod val="20000"/>
              <a:lumOff val="80000"/>
            </a:schemeClr>
          </a:solidFill>
        </p:spPr>
        <p:txBody>
          <a:bodyPr wrap="square">
            <a:noAutofit/>
          </a:bodyPr>
          <a:lstStyle/>
          <a:p>
            <a:pPr lvl="0" defTabSz="914400" eaLnBrk="0" fontAlgn="base" hangingPunct="0">
              <a:spcBef>
                <a:spcPct val="0"/>
              </a:spcBef>
              <a:spcAft>
                <a:spcPts val="600"/>
              </a:spcAft>
            </a:pPr>
            <a:r>
              <a:rPr lang="ja-JP" altLang="en-US" sz="2000" b="1" dirty="0">
                <a:solidFill>
                  <a:srgbClr val="00B0F0"/>
                </a:solidFill>
                <a:latin typeface="メイリオ" panose="020B0604030504040204" pitchFamily="50" charset="-128"/>
                <a:ea typeface="メイリオ" panose="020B0604030504040204" pitchFamily="50" charset="-128"/>
              </a:rPr>
              <a:t>重点領域分野</a:t>
            </a:r>
          </a:p>
          <a:p>
            <a:pPr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＜テーマ＞</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lvl="0"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・市町村のデジタル政策策定</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lvl="0"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・観光分野のＤＸ</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lvl="0"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・教育分野のＤＸ</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lvl="0"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・デジタルマーケティング</a:t>
            </a:r>
            <a:endParaRPr lang="ja-JP" altLang="en-US" sz="1600" dirty="0">
              <a:latin typeface="メイリオ" panose="020B0604030504040204" pitchFamily="50" charset="-128"/>
              <a:ea typeface="メイリオ" panose="020B0604030504040204" pitchFamily="50" charset="-128"/>
            </a:endParaRPr>
          </a:p>
        </p:txBody>
      </p:sp>
      <p:pic>
        <p:nvPicPr>
          <p:cNvPr id="3" name="図 2" descr="スーツを着た男性の顔&#10;&#10;AI によって生成されたコンテンツは間違っている可能性があります。">
            <a:extLst>
              <a:ext uri="{FF2B5EF4-FFF2-40B4-BE49-F238E27FC236}">
                <a16:creationId xmlns:a16="http://schemas.microsoft.com/office/drawing/2014/main" id="{55D32AFF-C6BB-3DE3-FC2F-3257E2FA79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6000" y="828000"/>
            <a:ext cx="1602900" cy="1872000"/>
          </a:xfrm>
          <a:prstGeom prst="rect">
            <a:avLst/>
          </a:prstGeom>
        </p:spPr>
      </p:pic>
    </p:spTree>
    <p:extLst>
      <p:ext uri="{BB962C8B-B14F-4D97-AF65-F5344CB8AC3E}">
        <p14:creationId xmlns:p14="http://schemas.microsoft.com/office/powerpoint/2010/main" val="2326779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99A0098-AC72-4062-9FAC-1080E550F57D}"/>
              </a:ext>
            </a:extLst>
          </p:cNvPr>
          <p:cNvSpPr>
            <a:spLocks noChangeArrowheads="1"/>
          </p:cNvSpPr>
          <p:nvPr/>
        </p:nvSpPr>
        <p:spPr bwMode="auto">
          <a:xfrm>
            <a:off x="2592000" y="828000"/>
            <a:ext cx="8964000" cy="169786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12696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3200" b="1"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t>内藤　剛（ないとう ごう）</a:t>
            </a:r>
            <a:br>
              <a:rPr kumimoji="0" lang="ja-JP" altLang="ja-JP" sz="3200" b="1"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br>
            <a:r>
              <a:rPr lang="en-US" altLang="ja-JP" sz="1600" dirty="0">
                <a:solidFill>
                  <a:srgbClr val="F0551B"/>
                </a:solidFill>
                <a:latin typeface="メイリオ" panose="020B0604030504040204" pitchFamily="50" charset="-128"/>
                <a:ea typeface="メイリオ" panose="020B0604030504040204" pitchFamily="50" charset="-128"/>
              </a:rPr>
              <a:t>【</a:t>
            </a:r>
            <a:r>
              <a:rPr lang="ja-JP" altLang="en-US" sz="1600" dirty="0">
                <a:solidFill>
                  <a:srgbClr val="F0551B"/>
                </a:solidFill>
                <a:latin typeface="メイリオ" panose="020B0604030504040204" pitchFamily="50" charset="-128"/>
                <a:ea typeface="メイリオ" panose="020B0604030504040204" pitchFamily="50" charset="-128"/>
              </a:rPr>
              <a:t>データ利活用</a:t>
            </a:r>
            <a:r>
              <a:rPr kumimoji="0" lang="ja-JP" altLang="en-US" sz="1600" b="0"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t>の専門家</a:t>
            </a:r>
            <a:r>
              <a:rPr kumimoji="0" lang="en-US" altLang="ja-JP" sz="1600" b="0"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t>】</a:t>
            </a:r>
          </a:p>
          <a:p>
            <a:pPr defTabSz="914400" eaLnBrk="0" fontAlgn="base" hangingPunct="0">
              <a:spcBef>
                <a:spcPct val="0"/>
              </a:spcBef>
              <a:spcAft>
                <a:spcPct val="0"/>
              </a:spcAft>
            </a:pPr>
            <a:endParaRPr lang="en-US" altLang="ja-JP" dirty="0">
              <a:latin typeface="メイリオ" panose="020B0604030504040204" pitchFamily="50" charset="-128"/>
              <a:ea typeface="メイリオ" panose="020B0604030504040204" pitchFamily="50" charset="-128"/>
              <a:cs typeface="Times New Roman" panose="02020603050405020304" pitchFamily="18" charset="0"/>
            </a:endParaRPr>
          </a:p>
          <a:p>
            <a:pPr lvl="0" eaLnBrk="0" fontAlgn="base" hangingPunct="0">
              <a:spcBef>
                <a:spcPct val="0"/>
              </a:spcBef>
              <a:spcAft>
                <a:spcPct val="0"/>
              </a:spcAft>
            </a:pPr>
            <a:r>
              <a:rPr lang="ja-JP" altLang="en-US" dirty="0">
                <a:solidFill>
                  <a:prstClr val="black"/>
                </a:solidFill>
                <a:latin typeface="メイリオ" panose="020B0604030504040204" pitchFamily="50" charset="-128"/>
                <a:ea typeface="メイリオ" panose="020B0604030504040204" pitchFamily="50" charset="-128"/>
              </a:rPr>
              <a:t>・</a:t>
            </a:r>
            <a:r>
              <a:rPr lang="en-US" altLang="ja-JP" dirty="0">
                <a:solidFill>
                  <a:prstClr val="black"/>
                </a:solidFill>
                <a:latin typeface="メイリオ" panose="020B0604030504040204" pitchFamily="50" charset="-128"/>
                <a:ea typeface="メイリオ" panose="020B0604030504040204" pitchFamily="50" charset="-128"/>
              </a:rPr>
              <a:t>LINE</a:t>
            </a:r>
            <a:r>
              <a:rPr lang="ja-JP" altLang="en-US" dirty="0">
                <a:solidFill>
                  <a:prstClr val="black"/>
                </a:solidFill>
                <a:latin typeface="メイリオ" panose="020B0604030504040204" pitchFamily="50" charset="-128"/>
                <a:ea typeface="メイリオ" panose="020B0604030504040204" pitchFamily="50" charset="-128"/>
              </a:rPr>
              <a:t>ヤフー株式会社 マーケティングソリューションズ統括本部</a:t>
            </a:r>
            <a:endParaRPr lang="en-US" altLang="ja-JP" dirty="0">
              <a:solidFill>
                <a:prstClr val="black"/>
              </a:solidFill>
              <a:latin typeface="メイリオ" panose="020B0604030504040204" pitchFamily="50" charset="-128"/>
              <a:ea typeface="メイリオ" panose="020B0604030504040204" pitchFamily="50" charset="-128"/>
            </a:endParaRPr>
          </a:p>
          <a:p>
            <a:pPr lvl="0" eaLnBrk="0" fontAlgn="base" hangingPunct="0">
              <a:spcBef>
                <a:spcPct val="0"/>
              </a:spcBef>
              <a:spcAft>
                <a:spcPct val="0"/>
              </a:spcAft>
            </a:pPr>
            <a:r>
              <a:rPr lang="ja-JP" altLang="en-US" dirty="0">
                <a:solidFill>
                  <a:prstClr val="black"/>
                </a:solidFill>
                <a:latin typeface="メイリオ" panose="020B0604030504040204" pitchFamily="50" charset="-128"/>
                <a:ea typeface="メイリオ" panose="020B0604030504040204" pitchFamily="50" charset="-128"/>
              </a:rPr>
              <a:t>　自治体担当 アカウントエグゼクティブ</a:t>
            </a:r>
            <a:endParaRPr lang="ja-JP" altLang="en-US"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 name="正方形/長方形 4">
            <a:extLst>
              <a:ext uri="{FF2B5EF4-FFF2-40B4-BE49-F238E27FC236}">
                <a16:creationId xmlns:a16="http://schemas.microsoft.com/office/drawing/2014/main" id="{F5684492-41B1-426C-8E9F-73D1ED10D620}"/>
              </a:ext>
            </a:extLst>
          </p:cNvPr>
          <p:cNvSpPr/>
          <p:nvPr/>
        </p:nvSpPr>
        <p:spPr>
          <a:xfrm>
            <a:off x="576000" y="3096000"/>
            <a:ext cx="10980000" cy="3132000"/>
          </a:xfrm>
          <a:prstGeom prst="rect">
            <a:avLst/>
          </a:prstGeom>
          <a:solidFill>
            <a:schemeClr val="accent1">
              <a:lumMod val="20000"/>
              <a:lumOff val="80000"/>
            </a:schemeClr>
          </a:solidFill>
        </p:spPr>
        <p:txBody>
          <a:bodyPr wrap="square">
            <a:noAutofit/>
          </a:bodyPr>
          <a:lstStyle/>
          <a:p>
            <a:pPr lvl="0" defTabSz="914400" eaLnBrk="0" fontAlgn="base" hangingPunct="0">
              <a:spcBef>
                <a:spcPct val="0"/>
              </a:spcBef>
              <a:spcAft>
                <a:spcPts val="600"/>
              </a:spcAft>
            </a:pPr>
            <a:r>
              <a:rPr lang="ja-JP" altLang="en-US" sz="2000" b="1" dirty="0">
                <a:solidFill>
                  <a:srgbClr val="00B0F0"/>
                </a:solidFill>
                <a:latin typeface="メイリオ" panose="020B0604030504040204" pitchFamily="50" charset="-128"/>
                <a:ea typeface="メイリオ" panose="020B0604030504040204" pitchFamily="50" charset="-128"/>
              </a:rPr>
              <a:t>重点領域分野</a:t>
            </a:r>
          </a:p>
          <a:p>
            <a:pPr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＜テーマ＞</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・ビック</a:t>
            </a:r>
            <a:r>
              <a:rPr kumimoji="1" lang="ja-JP" altLang="en-US" sz="1600" dirty="0">
                <a:solidFill>
                  <a:schemeClr val="tx1"/>
                </a:solidFill>
                <a:latin typeface="メイリオ" panose="020B0604030504040204" pitchFamily="50" charset="-128"/>
                <a:ea typeface="メイリオ" panose="020B0604030504040204" pitchFamily="50" charset="-128"/>
              </a:rPr>
              <a:t>データを活用した政策立案や新規サービスの創出</a:t>
            </a:r>
            <a:endParaRPr kumimoji="1" lang="en-US" altLang="ja-JP" sz="1600" dirty="0">
              <a:solidFill>
                <a:schemeClr val="tx1"/>
              </a:solidFill>
              <a:latin typeface="メイリオ" panose="020B0604030504040204" pitchFamily="50" charset="-128"/>
              <a:ea typeface="メイリオ" panose="020B0604030504040204" pitchFamily="50" charset="-128"/>
            </a:endParaRPr>
          </a:p>
          <a:p>
            <a:pPr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・デジタル人材の育成：主にデジタルマーケティング分野</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a:t>
            </a:r>
            <a:r>
              <a:rPr kumimoji="1" lang="ja-JP" altLang="en-US" sz="1600" dirty="0">
                <a:solidFill>
                  <a:schemeClr val="tx1"/>
                </a:solidFill>
                <a:latin typeface="メイリオ" panose="020B0604030504040204" pitchFamily="50" charset="-128"/>
                <a:ea typeface="メイリオ" panose="020B0604030504040204" pitchFamily="50" charset="-128"/>
              </a:rPr>
              <a:t>社員の意識改革やテレワークの導入アドバイス</a:t>
            </a:r>
            <a:endParaRPr kumimoji="1" lang="en-US" altLang="ja-JP" sz="1600" dirty="0">
              <a:solidFill>
                <a:schemeClr val="tx1"/>
              </a:solidFill>
              <a:latin typeface="メイリオ" panose="020B0604030504040204" pitchFamily="50" charset="-128"/>
              <a:ea typeface="メイリオ" panose="020B0604030504040204" pitchFamily="50" charset="-128"/>
            </a:endParaRPr>
          </a:p>
          <a:p>
            <a:pPr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・人やサービスのマッチングコーディネート</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defTabSz="914400" eaLnBrk="0" fontAlgn="base" hangingPunct="0">
              <a:spcBef>
                <a:spcPct val="0"/>
              </a:spcBef>
              <a:spcAft>
                <a:spcPct val="0"/>
              </a:spcAft>
            </a:pP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defTabSz="914400" eaLnBrk="0" fontAlgn="base" hangingPunct="0">
              <a:spcBef>
                <a:spcPct val="0"/>
              </a:spcBef>
              <a:spcAft>
                <a:spcPct val="0"/>
              </a:spcAft>
            </a:pP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defTabSz="914400" eaLnBrk="0" fontAlgn="base" hangingPunct="0">
              <a:spcBef>
                <a:spcPct val="0"/>
              </a:spcBef>
              <a:spcAft>
                <a:spcPct val="0"/>
              </a:spcAft>
            </a:pP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p:txBody>
      </p:sp>
      <p:pic>
        <p:nvPicPr>
          <p:cNvPr id="9" name="図 8" descr="スーツを着た男性&#10;&#10;AI によって生成されたコンテンツは間違っている可能性があります。">
            <a:extLst>
              <a:ext uri="{FF2B5EF4-FFF2-40B4-BE49-F238E27FC236}">
                <a16:creationId xmlns:a16="http://schemas.microsoft.com/office/drawing/2014/main" id="{848AE81F-2411-7CC1-5582-9790EE6D07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6000" y="828000"/>
            <a:ext cx="1445053" cy="1872000"/>
          </a:xfrm>
          <a:prstGeom prst="rect">
            <a:avLst/>
          </a:prstGeom>
        </p:spPr>
      </p:pic>
    </p:spTree>
    <p:extLst>
      <p:ext uri="{BB962C8B-B14F-4D97-AF65-F5344CB8AC3E}">
        <p14:creationId xmlns:p14="http://schemas.microsoft.com/office/powerpoint/2010/main" val="3150540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1">
            <a:extLst>
              <a:ext uri="{FF2B5EF4-FFF2-40B4-BE49-F238E27FC236}">
                <a16:creationId xmlns:a16="http://schemas.microsoft.com/office/drawing/2014/main" id="{48F24104-5AC6-43B8-9F18-481A4B38CAC9}"/>
              </a:ext>
            </a:extLst>
          </p:cNvPr>
          <p:cNvSpPr>
            <a:spLocks noChangeArrowheads="1"/>
          </p:cNvSpPr>
          <p:nvPr/>
        </p:nvSpPr>
        <p:spPr bwMode="auto">
          <a:xfrm>
            <a:off x="2592000" y="828000"/>
            <a:ext cx="6772688" cy="191330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126960" numCol="1" anchor="t" anchorCtr="0" compatLnSpc="1">
            <a:prstTxWarp prst="textNoShape">
              <a:avLst/>
            </a:prstTxWarp>
            <a:spAutoFit/>
          </a:bodyPr>
          <a:lstStyle/>
          <a:p>
            <a:pPr lvl="0" defTabSz="914400" eaLnBrk="0" fontAlgn="base" hangingPunct="0">
              <a:spcBef>
                <a:spcPct val="0"/>
              </a:spcBef>
              <a:spcAft>
                <a:spcPct val="0"/>
              </a:spcAft>
            </a:pPr>
            <a:r>
              <a:rPr kumimoji="0" lang="ja-JP" altLang="en-US" sz="3200" b="1"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t>福留　大士（ふくどめ ひろし）</a:t>
            </a:r>
            <a:br>
              <a:rPr kumimoji="0" lang="ja-JP" altLang="ja-JP" sz="3200" b="1"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br>
            <a:r>
              <a:rPr kumimoji="0" lang="en-US" altLang="ja-JP" sz="1600" b="0"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t>【</a:t>
            </a:r>
            <a:r>
              <a:rPr lang="en-US" altLang="ja-JP" sz="1600" dirty="0">
                <a:solidFill>
                  <a:srgbClr val="F0551B"/>
                </a:solidFill>
                <a:latin typeface="メイリオ" panose="020B0604030504040204" pitchFamily="50" charset="-128"/>
                <a:ea typeface="メイリオ" panose="020B0604030504040204" pitchFamily="50" charset="-128"/>
              </a:rPr>
              <a:t> IT/DX</a:t>
            </a:r>
            <a:r>
              <a:rPr lang="ja-JP" altLang="en-US" sz="1600" dirty="0">
                <a:solidFill>
                  <a:srgbClr val="F0551B"/>
                </a:solidFill>
                <a:latin typeface="メイリオ" panose="020B0604030504040204" pitchFamily="50" charset="-128"/>
                <a:ea typeface="メイリオ" panose="020B0604030504040204" pitchFamily="50" charset="-128"/>
              </a:rPr>
              <a:t>の専門家</a:t>
            </a:r>
            <a:r>
              <a:rPr kumimoji="0" lang="en-US" altLang="ja-JP" sz="1600" b="0"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t>】</a:t>
            </a:r>
          </a:p>
          <a:p>
            <a:pPr lvl="0" defTabSz="914400" eaLnBrk="0" fontAlgn="base" hangingPunct="0">
              <a:spcBef>
                <a:spcPct val="0"/>
              </a:spcBef>
              <a:spcAft>
                <a:spcPct val="0"/>
              </a:spcAft>
            </a:pPr>
            <a:endParaRPr lang="en-US" altLang="ja-JP" dirty="0">
              <a:solidFill>
                <a:srgbClr val="F0551B"/>
              </a:solidFill>
              <a:latin typeface="メイリオ" panose="020B0604030504040204" pitchFamily="50" charset="-128"/>
              <a:ea typeface="メイリオ" panose="020B0604030504040204" pitchFamily="50" charset="-128"/>
            </a:endParaRPr>
          </a:p>
          <a:p>
            <a:pPr defTabSz="914400" eaLnBrk="0" fontAlgn="base" hangingPunct="0">
              <a:spcBef>
                <a:spcPct val="0"/>
              </a:spcBef>
              <a:spcAft>
                <a:spcPct val="0"/>
              </a:spcAft>
            </a:pPr>
            <a:r>
              <a:rPr lang="ja-JP" altLang="en-US" dirty="0">
                <a:latin typeface="メイリオ" panose="020B0604030504040204" pitchFamily="50" charset="-128"/>
                <a:ea typeface="メイリオ" panose="020B0604030504040204" pitchFamily="50" charset="-128"/>
              </a:rPr>
              <a:t>・</a:t>
            </a:r>
            <a:r>
              <a:rPr lang="ja-JP" altLang="ja-JP" dirty="0">
                <a:latin typeface="メイリオ" panose="020B0604030504040204" pitchFamily="50" charset="-128"/>
                <a:ea typeface="メイリオ" panose="020B0604030504040204" pitchFamily="50" charset="-128"/>
              </a:rPr>
              <a:t>株式会社チェンジ</a:t>
            </a:r>
            <a:r>
              <a:rPr lang="ja-JP" altLang="en-US" dirty="0">
                <a:latin typeface="メイリオ" panose="020B0604030504040204" pitchFamily="50" charset="-128"/>
                <a:ea typeface="メイリオ" panose="020B0604030504040204" pitchFamily="50" charset="-128"/>
              </a:rPr>
              <a:t>ホールディングス</a:t>
            </a:r>
            <a:r>
              <a:rPr lang="ja-JP" altLang="ja-JP" dirty="0">
                <a:latin typeface="メイリオ" panose="020B0604030504040204" pitchFamily="50" charset="-128"/>
                <a:ea typeface="メイリオ" panose="020B0604030504040204" pitchFamily="50" charset="-128"/>
              </a:rPr>
              <a:t> 代表取締役兼執行役員社長</a:t>
            </a:r>
            <a:endParaRPr lang="en-US" altLang="ja-JP" dirty="0">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ja-JP" sz="1600" dirty="0">
              <a:solidFill>
                <a:srgbClr val="F0551B"/>
              </a:solidFill>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endParaRPr>
          </a:p>
        </p:txBody>
      </p:sp>
      <p:sp>
        <p:nvSpPr>
          <p:cNvPr id="36" name="正方形/長方形 35">
            <a:extLst>
              <a:ext uri="{FF2B5EF4-FFF2-40B4-BE49-F238E27FC236}">
                <a16:creationId xmlns:a16="http://schemas.microsoft.com/office/drawing/2014/main" id="{21671C80-001F-45A8-AC4E-D63CEF8AC93F}"/>
              </a:ext>
            </a:extLst>
          </p:cNvPr>
          <p:cNvSpPr/>
          <p:nvPr/>
        </p:nvSpPr>
        <p:spPr>
          <a:xfrm>
            <a:off x="576000" y="3096000"/>
            <a:ext cx="10980000" cy="3132000"/>
          </a:xfrm>
          <a:prstGeom prst="rect">
            <a:avLst/>
          </a:prstGeom>
          <a:solidFill>
            <a:schemeClr val="accent1">
              <a:lumMod val="20000"/>
              <a:lumOff val="80000"/>
            </a:schemeClr>
          </a:solidFill>
        </p:spPr>
        <p:txBody>
          <a:bodyPr wrap="square">
            <a:noAutofit/>
          </a:bodyPr>
          <a:lstStyle/>
          <a:p>
            <a:pPr lvl="0" defTabSz="914400" eaLnBrk="0" fontAlgn="base" hangingPunct="0">
              <a:spcBef>
                <a:spcPct val="0"/>
              </a:spcBef>
              <a:spcAft>
                <a:spcPts val="600"/>
              </a:spcAft>
            </a:pPr>
            <a:r>
              <a:rPr lang="ja-JP" altLang="en-US" sz="2000" b="1" dirty="0">
                <a:solidFill>
                  <a:srgbClr val="00B0F0"/>
                </a:solidFill>
                <a:latin typeface="メイリオ" panose="020B0604030504040204" pitchFamily="50" charset="-128"/>
                <a:ea typeface="メイリオ" panose="020B0604030504040204" pitchFamily="50" charset="-128"/>
              </a:rPr>
              <a:t>重点領域分野</a:t>
            </a:r>
            <a:endParaRPr lang="en-US" altLang="ja-JP" sz="2000" b="1" dirty="0">
              <a:solidFill>
                <a:srgbClr val="00B0F0"/>
              </a:solidFill>
              <a:latin typeface="メイリオ" panose="020B0604030504040204" pitchFamily="50" charset="-128"/>
              <a:ea typeface="メイリオ" panose="020B0604030504040204" pitchFamily="50" charset="-128"/>
            </a:endParaRPr>
          </a:p>
          <a:p>
            <a:pPr lvl="0"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＜テーマ＞</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lvl="0" defTabSz="914400" eaLnBrk="0" fontAlgn="base" hangingPunct="0">
              <a:spcBef>
                <a:spcPct val="0"/>
              </a:spcBef>
              <a:spcAft>
                <a:spcPct val="0"/>
              </a:spcAft>
            </a:pP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DX</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の人材育成・人材確保</a:t>
            </a:r>
            <a:b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b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DX</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の進め方</a:t>
            </a:r>
            <a:b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b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DX</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を推進する際のパートナー選定・ツール選定</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lvl="0" defTabSz="914400" eaLnBrk="0" fontAlgn="base" hangingPunct="0">
              <a:spcBef>
                <a:spcPct val="0"/>
              </a:spcBef>
              <a:spcAft>
                <a:spcPct val="0"/>
              </a:spcAft>
            </a:pPr>
            <a:endParaRPr lang="en-US" altLang="ja-JP" sz="2000" b="1" dirty="0">
              <a:solidFill>
                <a:srgbClr val="00B0F0"/>
              </a:solidFill>
              <a:latin typeface="メイリオ" panose="020B0604030504040204" pitchFamily="50" charset="-128"/>
              <a:ea typeface="メイリオ" panose="020B0604030504040204" pitchFamily="50" charset="-128"/>
              <a:cs typeface="Times New Roman" panose="02020603050405020304" pitchFamily="18" charset="0"/>
            </a:endParaRPr>
          </a:p>
          <a:p>
            <a:pPr lvl="0" defTabSz="914400" eaLnBrk="0" fontAlgn="base" hangingPunct="0">
              <a:spcBef>
                <a:spcPct val="0"/>
              </a:spcBef>
              <a:spcAft>
                <a:spcPct val="0"/>
              </a:spcAft>
            </a:pPr>
            <a:endParaRPr lang="en-US" altLang="ja-JP" sz="2000" b="1" dirty="0">
              <a:solidFill>
                <a:srgbClr val="00B0F0"/>
              </a:solidFill>
              <a:latin typeface="メイリオ" panose="020B0604030504040204" pitchFamily="50" charset="-128"/>
              <a:ea typeface="メイリオ" panose="020B0604030504040204" pitchFamily="50" charset="-128"/>
              <a:cs typeface="Times New Roman" panose="02020603050405020304" pitchFamily="18" charset="0"/>
            </a:endParaRPr>
          </a:p>
          <a:p>
            <a:pPr lvl="0" defTabSz="914400" eaLnBrk="0" fontAlgn="base" hangingPunct="0">
              <a:spcBef>
                <a:spcPct val="0"/>
              </a:spcBef>
              <a:spcAft>
                <a:spcPct val="0"/>
              </a:spcAft>
            </a:pPr>
            <a:endParaRPr lang="en-US" altLang="ja-JP" sz="2000" b="1" dirty="0">
              <a:solidFill>
                <a:srgbClr val="00B0F0"/>
              </a:solidFill>
              <a:latin typeface="メイリオ" panose="020B0604030504040204" pitchFamily="50" charset="-128"/>
              <a:ea typeface="メイリオ" panose="020B0604030504040204" pitchFamily="50" charset="-128"/>
            </a:endParaRPr>
          </a:p>
        </p:txBody>
      </p:sp>
      <p:pic>
        <p:nvPicPr>
          <p:cNvPr id="3" name="図 2" descr="スーツを着ている男はスマイルしている&#10;&#10;AI によって生成されたコンテンツは間違っている可能性があります。">
            <a:extLst>
              <a:ext uri="{FF2B5EF4-FFF2-40B4-BE49-F238E27FC236}">
                <a16:creationId xmlns:a16="http://schemas.microsoft.com/office/drawing/2014/main" id="{E9504ADF-A04D-E21A-AB7C-B423EF6643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6000" y="828000"/>
            <a:ext cx="1544400" cy="1872000"/>
          </a:xfrm>
          <a:prstGeom prst="rect">
            <a:avLst/>
          </a:prstGeom>
        </p:spPr>
      </p:pic>
    </p:spTree>
    <p:extLst>
      <p:ext uri="{BB962C8B-B14F-4D97-AF65-F5344CB8AC3E}">
        <p14:creationId xmlns:p14="http://schemas.microsoft.com/office/powerpoint/2010/main" val="36408717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正方形/長方形 40">
            <a:extLst>
              <a:ext uri="{FF2B5EF4-FFF2-40B4-BE49-F238E27FC236}">
                <a16:creationId xmlns:a16="http://schemas.microsoft.com/office/drawing/2014/main" id="{9C112D00-FF7A-4A2F-AED3-E7B1AA0903F8}"/>
              </a:ext>
            </a:extLst>
          </p:cNvPr>
          <p:cNvSpPr/>
          <p:nvPr/>
        </p:nvSpPr>
        <p:spPr>
          <a:xfrm>
            <a:off x="576000" y="3096000"/>
            <a:ext cx="10980000" cy="3397164"/>
          </a:xfrm>
          <a:prstGeom prst="rect">
            <a:avLst/>
          </a:prstGeom>
          <a:solidFill>
            <a:schemeClr val="accent1">
              <a:lumMod val="20000"/>
              <a:lumOff val="80000"/>
            </a:schemeClr>
          </a:solidFill>
        </p:spPr>
        <p:txBody>
          <a:bodyPr wrap="square">
            <a:noAutofit/>
          </a:bodyPr>
          <a:lstStyle/>
          <a:p>
            <a:pPr lvl="0" defTabSz="914400" eaLnBrk="0" fontAlgn="base" hangingPunct="0">
              <a:spcBef>
                <a:spcPct val="0"/>
              </a:spcBef>
              <a:spcAft>
                <a:spcPts val="600"/>
              </a:spcAft>
            </a:pPr>
            <a:r>
              <a:rPr lang="ja-JP" altLang="en-US" sz="2000" b="1" dirty="0">
                <a:solidFill>
                  <a:srgbClr val="00B0F0"/>
                </a:solidFill>
                <a:latin typeface="メイリオ" panose="020B0604030504040204" pitchFamily="50" charset="-128"/>
                <a:ea typeface="メイリオ" panose="020B0604030504040204" pitchFamily="50" charset="-128"/>
              </a:rPr>
              <a:t>重点領域分野</a:t>
            </a:r>
            <a:endParaRPr lang="en-US" altLang="ja-JP" sz="2000" b="1" dirty="0">
              <a:solidFill>
                <a:srgbClr val="00B0F0"/>
              </a:solidFill>
              <a:latin typeface="メイリオ" panose="020B0604030504040204" pitchFamily="50" charset="-128"/>
              <a:ea typeface="メイリオ" panose="020B0604030504040204" pitchFamily="50" charset="-128"/>
            </a:endParaRPr>
          </a:p>
          <a:p>
            <a:pPr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＜テーマ＞</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eaLnBrk="0" fontAlgn="base" hangingPunct="0">
              <a:spcBef>
                <a:spcPct val="0"/>
              </a:spcBef>
              <a:spcAft>
                <a:spcPct val="0"/>
              </a:spcAft>
            </a:pP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市町村情報</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システム</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の</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標準化</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への円滑な移行支援</a:t>
            </a:r>
            <a:b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b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自治体の各種計画策定支援</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・自治体</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DX</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の推進支援</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・生成</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AI</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等を活用した</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BPR</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支援</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lvl="0" defTabSz="914400" eaLnBrk="0" fontAlgn="base" hangingPunct="0">
              <a:spcBef>
                <a:spcPct val="0"/>
              </a:spcBef>
              <a:spcAft>
                <a:spcPct val="0"/>
              </a:spcAft>
            </a:pPr>
            <a:endParaRPr lang="en-US" altLang="ja-JP" sz="1600" b="1" dirty="0">
              <a:latin typeface="メイリオ" panose="020B0604030504040204" pitchFamily="50" charset="-128"/>
              <a:ea typeface="メイリオ" panose="020B0604030504040204" pitchFamily="50" charset="-128"/>
              <a:cs typeface="Times New Roman" panose="02020603050405020304" pitchFamily="18" charset="0"/>
            </a:endParaRPr>
          </a:p>
          <a:p>
            <a:pPr lvl="0" defTabSz="914400" eaLnBrk="0" fontAlgn="base" hangingPunct="0">
              <a:spcBef>
                <a:spcPct val="0"/>
              </a:spcBef>
              <a:spcAft>
                <a:spcPct val="0"/>
              </a:spcAft>
            </a:pP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複数の市町村共同対応も歓迎します。</a:t>
            </a:r>
            <a:endParaRPr lang="en-US" altLang="ja-JP" sz="1600" dirty="0">
              <a:latin typeface="メイリオ" panose="020B0604030504040204" pitchFamily="50" charset="-128"/>
              <a:ea typeface="メイリオ" panose="020B0604030504040204" pitchFamily="50" charset="-128"/>
            </a:endParaRPr>
          </a:p>
        </p:txBody>
      </p:sp>
      <p:sp>
        <p:nvSpPr>
          <p:cNvPr id="42" name="Rectangle 1">
            <a:extLst>
              <a:ext uri="{FF2B5EF4-FFF2-40B4-BE49-F238E27FC236}">
                <a16:creationId xmlns:a16="http://schemas.microsoft.com/office/drawing/2014/main" id="{AE11D285-CCEE-4773-B3F8-7FABAA00B71F}"/>
              </a:ext>
            </a:extLst>
          </p:cNvPr>
          <p:cNvSpPr>
            <a:spLocks noChangeArrowheads="1"/>
          </p:cNvSpPr>
          <p:nvPr/>
        </p:nvSpPr>
        <p:spPr bwMode="auto">
          <a:xfrm>
            <a:off x="2592000" y="828000"/>
            <a:ext cx="8964000" cy="197485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126960" numCol="1" anchor="t" anchorCtr="0" compatLnSpc="1">
            <a:prstTxWarp prst="textNoShape">
              <a:avLst/>
            </a:prstTxWarp>
            <a:spAutoFit/>
          </a:bodyPr>
          <a:lstStyle/>
          <a:p>
            <a:pPr lvl="0" defTabSz="914400" eaLnBrk="0" fontAlgn="base" hangingPunct="0">
              <a:spcBef>
                <a:spcPct val="0"/>
              </a:spcBef>
              <a:spcAft>
                <a:spcPct val="0"/>
              </a:spcAft>
            </a:pPr>
            <a:r>
              <a:rPr lang="ja-JP" altLang="en-US" sz="3200" b="1" dirty="0">
                <a:solidFill>
                  <a:srgbClr val="F0551B"/>
                </a:solidFill>
                <a:latin typeface="メイリオ" panose="020B0604030504040204" pitchFamily="50" charset="-128"/>
                <a:ea typeface="メイリオ" panose="020B0604030504040204" pitchFamily="50" charset="-128"/>
              </a:rPr>
              <a:t>前田　みゆき（まえだ みゆき）</a:t>
            </a:r>
            <a:br>
              <a:rPr kumimoji="0" lang="ja-JP" altLang="ja-JP" sz="3200" b="1"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br>
            <a:r>
              <a:rPr lang="en-US" altLang="ja-JP" sz="1600" dirty="0">
                <a:solidFill>
                  <a:srgbClr val="F0551B"/>
                </a:solidFill>
                <a:latin typeface="メイリオ" panose="020B0604030504040204" pitchFamily="50" charset="-128"/>
                <a:ea typeface="メイリオ" panose="020B0604030504040204" pitchFamily="50" charset="-128"/>
              </a:rPr>
              <a:t>【</a:t>
            </a:r>
            <a:r>
              <a:rPr lang="ja-JP" altLang="en-US" sz="1600" dirty="0">
                <a:solidFill>
                  <a:srgbClr val="F0551B"/>
                </a:solidFill>
                <a:latin typeface="メイリオ" panose="020B0604030504040204" pitchFamily="50" charset="-128"/>
                <a:ea typeface="メイリオ" panose="020B0604030504040204" pitchFamily="50" charset="-128"/>
              </a:rPr>
              <a:t>自治体情報システム標準化・自治体</a:t>
            </a:r>
            <a:r>
              <a:rPr lang="en-US" altLang="ja-JP" sz="1600" dirty="0">
                <a:solidFill>
                  <a:srgbClr val="F0551B"/>
                </a:solidFill>
                <a:latin typeface="メイリオ" panose="020B0604030504040204" pitchFamily="50" charset="-128"/>
                <a:ea typeface="メイリオ" panose="020B0604030504040204" pitchFamily="50" charset="-128"/>
              </a:rPr>
              <a:t>DX</a:t>
            </a:r>
            <a:r>
              <a:rPr lang="ja-JP" altLang="en-US" sz="1600" dirty="0">
                <a:solidFill>
                  <a:srgbClr val="F0551B"/>
                </a:solidFill>
                <a:latin typeface="メイリオ" panose="020B0604030504040204" pitchFamily="50" charset="-128"/>
                <a:ea typeface="メイリオ" panose="020B0604030504040204" pitchFamily="50" charset="-128"/>
              </a:rPr>
              <a:t>の専門家</a:t>
            </a:r>
            <a:r>
              <a:rPr lang="en-US" altLang="ja-JP" sz="1600" dirty="0">
                <a:solidFill>
                  <a:srgbClr val="F0551B"/>
                </a:solidFill>
                <a:latin typeface="メイリオ" panose="020B0604030504040204" pitchFamily="50" charset="-128"/>
                <a:ea typeface="メイリオ" panose="020B0604030504040204" pitchFamily="50" charset="-128"/>
              </a:rPr>
              <a:t>】</a:t>
            </a:r>
          </a:p>
          <a:p>
            <a:pPr lvl="0" defTabSz="914400" eaLnBrk="0" fontAlgn="base" hangingPunct="0">
              <a:spcBef>
                <a:spcPct val="0"/>
              </a:spcBef>
              <a:spcAft>
                <a:spcPct val="0"/>
              </a:spcAft>
            </a:pPr>
            <a:endParaRPr lang="en-US" altLang="ja-JP" dirty="0">
              <a:latin typeface="メイリオ" panose="020B0604030504040204" pitchFamily="50" charset="-128"/>
              <a:ea typeface="メイリオ" panose="020B0604030504040204" pitchFamily="50" charset="-128"/>
            </a:endParaRPr>
          </a:p>
          <a:p>
            <a:pPr lvl="0" eaLnBrk="0" fontAlgn="base" hangingPunct="0">
              <a:spcBef>
                <a:spcPct val="0"/>
              </a:spcBef>
              <a:spcAft>
                <a:spcPct val="0"/>
              </a:spcAft>
            </a:pPr>
            <a:r>
              <a:rPr lang="ja-JP" altLang="en-US" dirty="0">
                <a:latin typeface="メイリオ" panose="020B0604030504040204" pitchFamily="50" charset="-128"/>
                <a:ea typeface="メイリオ" panose="020B0604030504040204" pitchFamily="50" charset="-128"/>
              </a:rPr>
              <a:t>・総務省 地域情報化アドバイザー</a:t>
            </a:r>
            <a:endParaRPr lang="en-US" altLang="ja-JP" dirty="0">
              <a:latin typeface="メイリオ" panose="020B0604030504040204" pitchFamily="50" charset="-128"/>
              <a:ea typeface="メイリオ" panose="020B0604030504040204" pitchFamily="50" charset="-128"/>
            </a:endParaRPr>
          </a:p>
          <a:p>
            <a:pPr lvl="0" eaLnBrk="0" fontAlgn="base" hangingPunct="0">
              <a:spcBef>
                <a:spcPct val="0"/>
              </a:spcBef>
              <a:spcAft>
                <a:spcPct val="0"/>
              </a:spcAft>
            </a:pPr>
            <a:r>
              <a:rPr lang="ja-JP" altLang="en-US" dirty="0">
                <a:latin typeface="メイリオ" panose="020B0604030504040204" pitchFamily="50" charset="-128"/>
                <a:ea typeface="メイリオ" panose="020B0604030504040204" pitchFamily="50" charset="-128"/>
              </a:rPr>
              <a:t>・富山県　</a:t>
            </a:r>
            <a:r>
              <a:rPr lang="en-US" altLang="ja-JP" dirty="0">
                <a:latin typeface="メイリオ" panose="020B0604030504040204" pitchFamily="50" charset="-128"/>
                <a:ea typeface="メイリオ" panose="020B0604030504040204" pitchFamily="50" charset="-128"/>
              </a:rPr>
              <a:t>CIO</a:t>
            </a:r>
            <a:r>
              <a:rPr lang="ja-JP" altLang="en-US" dirty="0">
                <a:latin typeface="メイリオ" panose="020B0604030504040204" pitchFamily="50" charset="-128"/>
                <a:ea typeface="メイリオ" panose="020B0604030504040204" pitchFamily="50" charset="-128"/>
              </a:rPr>
              <a:t>補佐官</a:t>
            </a:r>
            <a:endParaRPr lang="en-US" altLang="ja-JP" dirty="0">
              <a:latin typeface="メイリオ" panose="020B0604030504040204" pitchFamily="50" charset="-128"/>
              <a:ea typeface="メイリオ" panose="020B0604030504040204" pitchFamily="50" charset="-128"/>
            </a:endParaRPr>
          </a:p>
          <a:p>
            <a:pPr lvl="0" eaLnBrk="0" fontAlgn="base" hangingPunct="0">
              <a:spcBef>
                <a:spcPct val="0"/>
              </a:spcBef>
              <a:spcAft>
                <a:spcPct val="0"/>
              </a:spcAft>
            </a:pPr>
            <a:r>
              <a:rPr lang="ja-JP" altLang="en-US" dirty="0">
                <a:latin typeface="メイリオ" panose="020B0604030504040204" pitchFamily="50" charset="-128"/>
                <a:ea typeface="メイリオ" panose="020B0604030504040204" pitchFamily="50" charset="-128"/>
              </a:rPr>
              <a:t>・大阪府　特別参与</a:t>
            </a:r>
          </a:p>
        </p:txBody>
      </p:sp>
      <p:pic>
        <p:nvPicPr>
          <p:cNvPr id="3" name="図 2" descr="髪の短い女性&#10;&#10;AI によって生成されたコンテンツは間違っている可能性があります。">
            <a:extLst>
              <a:ext uri="{FF2B5EF4-FFF2-40B4-BE49-F238E27FC236}">
                <a16:creationId xmlns:a16="http://schemas.microsoft.com/office/drawing/2014/main" id="{8506537A-5AE1-4885-548B-3B516E347A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6000" y="828000"/>
            <a:ext cx="1644686" cy="1898675"/>
          </a:xfrm>
          <a:prstGeom prst="rect">
            <a:avLst/>
          </a:prstGeom>
        </p:spPr>
      </p:pic>
    </p:spTree>
    <p:extLst>
      <p:ext uri="{BB962C8B-B14F-4D97-AF65-F5344CB8AC3E}">
        <p14:creationId xmlns:p14="http://schemas.microsoft.com/office/powerpoint/2010/main" val="3309713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1">
            <a:extLst>
              <a:ext uri="{FF2B5EF4-FFF2-40B4-BE49-F238E27FC236}">
                <a16:creationId xmlns:a16="http://schemas.microsoft.com/office/drawing/2014/main" id="{0150F84F-9F68-4B3F-86AB-FB5FAF70771D}"/>
              </a:ext>
            </a:extLst>
          </p:cNvPr>
          <p:cNvSpPr>
            <a:spLocks noChangeArrowheads="1"/>
          </p:cNvSpPr>
          <p:nvPr/>
        </p:nvSpPr>
        <p:spPr bwMode="auto">
          <a:xfrm>
            <a:off x="2591978" y="828000"/>
            <a:ext cx="8964021" cy="255963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12696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3200" b="1" dirty="0">
                <a:solidFill>
                  <a:srgbClr val="F0551B"/>
                </a:solidFill>
                <a:latin typeface="メイリオ" panose="020B0604030504040204" pitchFamily="50" charset="-128"/>
                <a:ea typeface="メイリオ" panose="020B0604030504040204" pitchFamily="50" charset="-128"/>
              </a:rPr>
              <a:t>升屋　正人（ますや まさと）</a:t>
            </a:r>
            <a:br>
              <a:rPr kumimoji="0" lang="ja-JP" altLang="ja-JP" sz="3200" b="1"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br>
            <a:r>
              <a:rPr lang="en-US" altLang="ja-JP" sz="1600" dirty="0">
                <a:solidFill>
                  <a:srgbClr val="F0551B"/>
                </a:solidFill>
                <a:latin typeface="メイリオ" panose="020B0604030504040204" pitchFamily="50" charset="-128"/>
                <a:ea typeface="メイリオ" panose="020B0604030504040204" pitchFamily="50" charset="-128"/>
              </a:rPr>
              <a:t>【</a:t>
            </a:r>
            <a:r>
              <a:rPr kumimoji="0" lang="ja-JP" altLang="en-US" sz="1600" b="0"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t>情報通信技術の専門家</a:t>
            </a:r>
            <a:r>
              <a:rPr kumimoji="0" lang="en-US" altLang="ja-JP" sz="1600" b="0"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400" b="0"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endParaRPr>
          </a:p>
          <a:p>
            <a:pPr lvl="0" eaLnBrk="0" fontAlgn="base" hangingPunct="0">
              <a:spcBef>
                <a:spcPct val="0"/>
              </a:spcBef>
              <a:spcAft>
                <a:spcPct val="0"/>
              </a:spcAft>
            </a:pPr>
            <a:r>
              <a:rPr lang="ja-JP" altLang="en-US" dirty="0">
                <a:latin typeface="メイリオ" panose="020B0604030504040204" pitchFamily="50" charset="-128"/>
                <a:ea typeface="メイリオ" panose="020B0604030504040204" pitchFamily="50" charset="-128"/>
              </a:rPr>
              <a:t>・東京農工大学 総合情報メディアセンター教授</a:t>
            </a:r>
            <a:endParaRPr lang="en-US" altLang="ja-JP" dirty="0">
              <a:latin typeface="メイリオ" panose="020B0604030504040204" pitchFamily="50" charset="-128"/>
              <a:ea typeface="メイリオ" panose="020B0604030504040204" pitchFamily="50" charset="-128"/>
            </a:endParaRPr>
          </a:p>
          <a:p>
            <a:pPr lvl="0" eaLnBrk="0" fontAlgn="base" hangingPunct="0">
              <a:spcBef>
                <a:spcPct val="0"/>
              </a:spcBef>
              <a:spcAft>
                <a:spcPct val="0"/>
              </a:spcAft>
            </a:pPr>
            <a:r>
              <a:rPr lang="ja-JP" altLang="en-US" dirty="0">
                <a:latin typeface="メイリオ" panose="020B0604030504040204" pitchFamily="50" charset="-128"/>
                <a:ea typeface="メイリオ" panose="020B0604030504040204" pitchFamily="50" charset="-128"/>
              </a:rPr>
              <a:t>・鹿児島大学名誉教授</a:t>
            </a:r>
          </a:p>
          <a:p>
            <a:pPr lvl="0" eaLnBrk="0" fontAlgn="base" hangingPunct="0">
              <a:spcBef>
                <a:spcPct val="0"/>
              </a:spcBef>
              <a:spcAft>
                <a:spcPct val="0"/>
              </a:spcAft>
            </a:pPr>
            <a:r>
              <a:rPr lang="ja-JP" altLang="en-US" dirty="0">
                <a:latin typeface="メイリオ" panose="020B0604030504040204" pitchFamily="50" charset="-128"/>
                <a:ea typeface="メイリオ" panose="020B0604030504040204" pitchFamily="50" charset="-128"/>
              </a:rPr>
              <a:t>・総務省 地域情報化アドバイザー</a:t>
            </a:r>
            <a:endParaRPr lang="en-US" altLang="ja-JP" dirty="0">
              <a:latin typeface="メイリオ" panose="020B0604030504040204" pitchFamily="50" charset="-128"/>
              <a:ea typeface="メイリオ" panose="020B0604030504040204" pitchFamily="50" charset="-128"/>
            </a:endParaRPr>
          </a:p>
          <a:p>
            <a:pPr lvl="0" eaLnBrk="0" fontAlgn="base" hangingPunct="0">
              <a:spcBef>
                <a:spcPct val="0"/>
              </a:spcBef>
              <a:spcAft>
                <a:spcPct val="0"/>
              </a:spcAft>
            </a:pPr>
            <a:r>
              <a:rPr lang="ja-JP" altLang="en-US" dirty="0">
                <a:solidFill>
                  <a:prstClr val="black"/>
                </a:solidFill>
                <a:latin typeface="メイリオ" panose="020B0604030504040204" pitchFamily="50" charset="-128"/>
                <a:ea typeface="メイリオ" panose="020B0604030504040204" pitchFamily="50" charset="-128"/>
              </a:rPr>
              <a:t>・総務省 地方公共団体の経営財務マネジメント強化事業 アドバイザー</a:t>
            </a:r>
          </a:p>
          <a:p>
            <a:pPr lvl="0" eaLnBrk="0" fontAlgn="base" hangingPunct="0">
              <a:spcBef>
                <a:spcPct val="0"/>
              </a:spcBef>
              <a:spcAft>
                <a:spcPct val="0"/>
              </a:spcAft>
            </a:pPr>
            <a:r>
              <a:rPr lang="ja-JP" altLang="en-US" dirty="0">
                <a:solidFill>
                  <a:prstClr val="black"/>
                </a:solidFill>
                <a:latin typeface="メイリオ" panose="020B0604030504040204" pitchFamily="50" charset="-128"/>
                <a:ea typeface="メイリオ" panose="020B0604030504040204" pitchFamily="50" charset="-128"/>
              </a:rPr>
              <a:t>・デジタル庁デジタル推進委員</a:t>
            </a:r>
            <a:endParaRPr kumimoji="0" lang="en-US" altLang="ja-JP" sz="1600" b="0"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endParaRPr>
          </a:p>
        </p:txBody>
      </p:sp>
      <p:sp>
        <p:nvSpPr>
          <p:cNvPr id="27" name="正方形/長方形 26">
            <a:extLst>
              <a:ext uri="{FF2B5EF4-FFF2-40B4-BE49-F238E27FC236}">
                <a16:creationId xmlns:a16="http://schemas.microsoft.com/office/drawing/2014/main" id="{407C1CB2-1B73-47BE-BBB9-7845476D57DF}"/>
              </a:ext>
            </a:extLst>
          </p:cNvPr>
          <p:cNvSpPr/>
          <p:nvPr/>
        </p:nvSpPr>
        <p:spPr>
          <a:xfrm>
            <a:off x="575999" y="3261531"/>
            <a:ext cx="10980000" cy="3186000"/>
          </a:xfrm>
          <a:prstGeom prst="rect">
            <a:avLst/>
          </a:prstGeom>
          <a:solidFill>
            <a:schemeClr val="accent1">
              <a:lumMod val="20000"/>
              <a:lumOff val="80000"/>
            </a:schemeClr>
          </a:solidFill>
        </p:spPr>
        <p:txBody>
          <a:bodyPr wrap="square">
            <a:noAutofit/>
          </a:bodyPr>
          <a:lstStyle/>
          <a:p>
            <a:pPr lvl="0" defTabSz="914400" eaLnBrk="0" fontAlgn="base" hangingPunct="0">
              <a:spcBef>
                <a:spcPct val="0"/>
              </a:spcBef>
              <a:spcAft>
                <a:spcPts val="600"/>
              </a:spcAft>
            </a:pPr>
            <a:r>
              <a:rPr lang="ja-JP" altLang="en-US" sz="2000" b="1" dirty="0">
                <a:solidFill>
                  <a:srgbClr val="00B0F0"/>
                </a:solidFill>
                <a:latin typeface="メイリオ" panose="020B0604030504040204" pitchFamily="50" charset="-128"/>
                <a:ea typeface="メイリオ" panose="020B0604030504040204" pitchFamily="50" charset="-128"/>
              </a:rPr>
              <a:t>重点領域分野</a:t>
            </a:r>
            <a:endParaRPr lang="en-US" altLang="ja-JP" sz="2000" b="1" dirty="0">
              <a:solidFill>
                <a:srgbClr val="00B0F0"/>
              </a:solidFill>
              <a:latin typeface="メイリオ" panose="020B0604030504040204" pitchFamily="50" charset="-128"/>
              <a:ea typeface="メイリオ" panose="020B0604030504040204" pitchFamily="50" charset="-128"/>
            </a:endParaRPr>
          </a:p>
          <a:p>
            <a:pPr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＜テーマ＞</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lvl="0" defTabSz="914400" eaLnBrk="0" fontAlgn="base" hangingPunct="0">
              <a:spcBef>
                <a:spcPct val="0"/>
              </a:spcBef>
              <a:spcAft>
                <a:spcPct val="0"/>
              </a:spcAft>
            </a:pP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・計画策定支援</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地域情報化計画・官民データ計画・自治体</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DX</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推進計画等</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a:t>
            </a:r>
            <a:b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b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・セキュリティ</a:t>
            </a:r>
            <a:b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b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・ネットワークインフラ</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光ファイバ・</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LAN</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Wi-Fi)</a:t>
            </a:r>
            <a:b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b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・デジタルデバイド対策</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5G/</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ローカル</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5G</a:t>
            </a:r>
          </a:p>
          <a:p>
            <a:pPr lvl="0" defTabSz="914400" eaLnBrk="0" fontAlgn="base" hangingPunct="0">
              <a:spcBef>
                <a:spcPct val="0"/>
              </a:spcBef>
              <a:spcAft>
                <a:spcPct val="0"/>
              </a:spcAft>
            </a:pP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・マイナンバー</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観光，</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防災</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lvl="0" defTabSz="914400" eaLnBrk="0" fontAlgn="base" hangingPunct="0">
              <a:spcBef>
                <a:spcPct val="0"/>
              </a:spcBef>
              <a:spcAft>
                <a:spcPct val="0"/>
              </a:spcAft>
            </a:pP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・教育情報化</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情報教育</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プログラミング</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・デジタルアーカイブ</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lvl="0" defTabSz="914400" eaLnBrk="0" fontAlgn="base" hangingPunct="0">
              <a:spcBef>
                <a:spcPct val="0"/>
              </a:spcBef>
              <a:spcAft>
                <a:spcPct val="0"/>
              </a:spcAft>
            </a:pP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・テレワーク</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600" dirty="0">
                <a:latin typeface="メイリオ" panose="020B0604030504040204" pitchFamily="50" charset="-128"/>
                <a:ea typeface="メイリオ" panose="020B0604030504040204" pitchFamily="50" charset="-128"/>
                <a:cs typeface="Times New Roman" panose="02020603050405020304" pitchFamily="18" charset="0"/>
              </a:rPr>
              <a:t>・スマート農業</a:t>
            </a:r>
            <a:endParaRPr lang="en-US" altLang="ja-JP" b="1" dirty="0">
              <a:solidFill>
                <a:srgbClr val="00B0F0"/>
              </a:solidFill>
              <a:latin typeface="メイリオ" panose="020B0604030504040204" pitchFamily="50" charset="-128"/>
              <a:ea typeface="メイリオ" panose="020B0604030504040204" pitchFamily="50" charset="-128"/>
            </a:endParaRPr>
          </a:p>
        </p:txBody>
      </p:sp>
      <p:pic>
        <p:nvPicPr>
          <p:cNvPr id="3" name="図 2" descr="スーツを着た男性&#10;&#10;AI によって生成されたコンテンツは間違っている可能性があります。">
            <a:extLst>
              <a:ext uri="{FF2B5EF4-FFF2-40B4-BE49-F238E27FC236}">
                <a16:creationId xmlns:a16="http://schemas.microsoft.com/office/drawing/2014/main" id="{DBED232B-9ADA-A64C-CB3D-766AC2FB67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5999" y="828000"/>
            <a:ext cx="1595100" cy="1872000"/>
          </a:xfrm>
          <a:prstGeom prst="rect">
            <a:avLst/>
          </a:prstGeom>
        </p:spPr>
      </p:pic>
    </p:spTree>
    <p:extLst>
      <p:ext uri="{BB962C8B-B14F-4D97-AF65-F5344CB8AC3E}">
        <p14:creationId xmlns:p14="http://schemas.microsoft.com/office/powerpoint/2010/main" val="2688327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
            <a:extLst>
              <a:ext uri="{FF2B5EF4-FFF2-40B4-BE49-F238E27FC236}">
                <a16:creationId xmlns:a16="http://schemas.microsoft.com/office/drawing/2014/main" id="{21F54432-F2D1-433C-B3D1-8DCA6F82BD93}"/>
              </a:ext>
            </a:extLst>
          </p:cNvPr>
          <p:cNvSpPr>
            <a:spLocks noChangeArrowheads="1"/>
          </p:cNvSpPr>
          <p:nvPr/>
        </p:nvSpPr>
        <p:spPr bwMode="auto">
          <a:xfrm>
            <a:off x="2592000" y="828000"/>
            <a:ext cx="6291787" cy="197485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12696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3200" b="1"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t>吉永　隆之（よしなが たかゆき）</a:t>
            </a:r>
            <a:br>
              <a:rPr kumimoji="0" lang="ja-JP" altLang="ja-JP" sz="3200" b="1"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br>
            <a:r>
              <a:rPr lang="en-US" altLang="ja-JP" sz="1600" dirty="0">
                <a:solidFill>
                  <a:srgbClr val="F0551B"/>
                </a:solidFill>
                <a:latin typeface="メイリオ" panose="020B0604030504040204" pitchFamily="50" charset="-128"/>
                <a:ea typeface="メイリオ" panose="020B0604030504040204" pitchFamily="50" charset="-128"/>
              </a:rPr>
              <a:t>【IT/DX</a:t>
            </a:r>
            <a:r>
              <a:rPr kumimoji="0" lang="ja-JP" altLang="en-US" sz="1600" b="0"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t>の専門家</a:t>
            </a:r>
            <a:r>
              <a:rPr kumimoji="0" lang="en-US" altLang="ja-JP" sz="1600" b="0" i="0" u="none" strike="noStrike" cap="none" normalizeH="0" baseline="0" dirty="0">
                <a:ln>
                  <a:noFill/>
                </a:ln>
                <a:solidFill>
                  <a:srgbClr val="F0551B"/>
                </a:solidFill>
                <a:effectLst/>
                <a:latin typeface="メイリオ" panose="020B0604030504040204" pitchFamily="50" charset="-128"/>
                <a:ea typeface="メイリオ" panose="020B0604030504040204" pitchFamily="50" charset="-128"/>
              </a:rPr>
              <a:t>】</a:t>
            </a:r>
          </a:p>
          <a:p>
            <a:pPr defTabSz="914400" eaLnBrk="0" fontAlgn="base" hangingPunct="0">
              <a:spcBef>
                <a:spcPct val="0"/>
              </a:spcBef>
              <a:spcAft>
                <a:spcPct val="0"/>
              </a:spcAft>
            </a:pPr>
            <a:endParaRPr lang="en-US" altLang="ja-JP" dirty="0">
              <a:latin typeface="メイリオ" panose="020B0604030504040204" pitchFamily="50" charset="-128"/>
              <a:ea typeface="メイリオ" panose="020B0604030504040204" pitchFamily="50" charset="-128"/>
            </a:endParaRPr>
          </a:p>
          <a:p>
            <a:pPr defTabSz="914400" eaLnBrk="0" fontAlgn="base" hangingPunct="0">
              <a:spcBef>
                <a:spcPct val="0"/>
              </a:spcBef>
              <a:spcAft>
                <a:spcPct val="0"/>
              </a:spcAft>
            </a:pPr>
            <a:r>
              <a:rPr lang="ja-JP" altLang="en-US" dirty="0">
                <a:latin typeface="メイリオ" panose="020B0604030504040204" pitchFamily="50" charset="-128"/>
                <a:ea typeface="メイリオ" panose="020B0604030504040204" pitchFamily="50" charset="-128"/>
              </a:rPr>
              <a:t>・</a:t>
            </a:r>
            <a:r>
              <a:rPr lang="ja-JP" altLang="ja-JP" dirty="0">
                <a:latin typeface="メイリオ" panose="020B0604030504040204" pitchFamily="50" charset="-128"/>
                <a:ea typeface="メイリオ" panose="020B0604030504040204" pitchFamily="50" charset="-128"/>
              </a:rPr>
              <a:t>一般社団法人</a:t>
            </a:r>
            <a:r>
              <a:rPr lang="en-US" altLang="ja-JP" dirty="0">
                <a:latin typeface="メイリオ" panose="020B0604030504040204" pitchFamily="50" charset="-128"/>
                <a:ea typeface="メイリオ" panose="020B0604030504040204" pitchFamily="50" charset="-128"/>
              </a:rPr>
              <a:t>Urban Innovation Japan </a:t>
            </a:r>
            <a:r>
              <a:rPr lang="ja-JP" altLang="ja-JP" dirty="0">
                <a:latin typeface="メイリオ" panose="020B0604030504040204" pitchFamily="50" charset="-128"/>
                <a:ea typeface="メイリオ" panose="020B0604030504040204" pitchFamily="50" charset="-128"/>
              </a:rPr>
              <a:t>代表理事</a:t>
            </a:r>
            <a:endParaRPr lang="en-US" altLang="ja-JP" dirty="0">
              <a:latin typeface="メイリオ" panose="020B0604030504040204" pitchFamily="50" charset="-128"/>
              <a:ea typeface="メイリオ" panose="020B0604030504040204" pitchFamily="50" charset="-128"/>
            </a:endParaRPr>
          </a:p>
          <a:p>
            <a:pPr defTabSz="914400" eaLnBrk="0" fontAlgn="base" hangingPunct="0">
              <a:spcBef>
                <a:spcPct val="0"/>
              </a:spcBef>
              <a:spcAft>
                <a:spcPct val="0"/>
              </a:spcAft>
            </a:pPr>
            <a:r>
              <a:rPr lang="ja-JP" altLang="en-US" b="0" i="0" dirty="0">
                <a:effectLst/>
                <a:latin typeface="メイリオ" panose="020B0604030504040204" pitchFamily="50" charset="-128"/>
                <a:ea typeface="メイリオ" panose="020B0604030504040204" pitchFamily="50" charset="-128"/>
              </a:rPr>
              <a:t>・</a:t>
            </a:r>
            <a:r>
              <a:rPr lang="en-US" altLang="ja-JP" b="0" i="0" dirty="0">
                <a:effectLst/>
                <a:latin typeface="メイリオ" panose="020B0604030504040204" pitchFamily="50" charset="-128"/>
                <a:ea typeface="メイリオ" panose="020B0604030504040204" pitchFamily="50" charset="-128"/>
              </a:rPr>
              <a:t>NPO</a:t>
            </a:r>
            <a:r>
              <a:rPr lang="ja-JP" altLang="en-US" b="0" i="0" dirty="0">
                <a:effectLst/>
                <a:latin typeface="メイリオ" panose="020B0604030504040204" pitchFamily="50" charset="-128"/>
                <a:ea typeface="メイリオ" panose="020B0604030504040204" pitchFamily="50" charset="-128"/>
              </a:rPr>
              <a:t>法人コミュニティリンク理事</a:t>
            </a:r>
            <a:endParaRPr lang="en-US" altLang="ja-JP" b="0" i="0" dirty="0">
              <a:effectLst/>
              <a:latin typeface="メイリオ" panose="020B0604030504040204" pitchFamily="50" charset="-128"/>
              <a:ea typeface="メイリオ" panose="020B0604030504040204" pitchFamily="50" charset="-128"/>
            </a:endParaRPr>
          </a:p>
          <a:p>
            <a:pPr defTabSz="914400" eaLnBrk="0" fontAlgn="base" hangingPunct="0">
              <a:spcBef>
                <a:spcPct val="0"/>
              </a:spcBef>
              <a:spcAft>
                <a:spcPct val="0"/>
              </a:spcAft>
            </a:pPr>
            <a:r>
              <a:rPr lang="ja-JP" altLang="en-US" dirty="0">
                <a:latin typeface="メイリオ" panose="020B0604030504040204" pitchFamily="50" charset="-128"/>
                <a:ea typeface="メイリオ" panose="020B0604030504040204" pitchFamily="50" charset="-128"/>
                <a:cs typeface="Times New Roman" panose="02020603050405020304" pitchFamily="18" charset="0"/>
              </a:rPr>
              <a:t>・</a:t>
            </a:r>
            <a:r>
              <a:rPr lang="zh-TW" altLang="en-US" dirty="0">
                <a:latin typeface="メイリオ" panose="020B0604030504040204" pitchFamily="50" charset="-128"/>
                <a:ea typeface="メイリオ" panose="020B0604030504040204" pitchFamily="50" charset="-128"/>
                <a:cs typeface="Times New Roman" panose="02020603050405020304" pitchFamily="18" charset="0"/>
              </a:rPr>
              <a:t>宇都宮市</a:t>
            </a:r>
            <a:r>
              <a:rPr lang="en-US" altLang="zh-TW" dirty="0">
                <a:latin typeface="メイリオ" panose="020B0604030504040204" pitchFamily="50" charset="-128"/>
                <a:ea typeface="メイリオ" panose="020B0604030504040204" pitchFamily="50" charset="-128"/>
                <a:cs typeface="Times New Roman" panose="02020603050405020304" pitchFamily="18" charset="0"/>
              </a:rPr>
              <a:t>DX</a:t>
            </a:r>
            <a:r>
              <a:rPr lang="zh-TW" altLang="en-US" dirty="0">
                <a:latin typeface="メイリオ" panose="020B0604030504040204" pitchFamily="50" charset="-128"/>
                <a:ea typeface="メイリオ" panose="020B0604030504040204" pitchFamily="50" charset="-128"/>
                <a:cs typeface="Times New Roman" panose="02020603050405020304" pitchFamily="18" charset="0"/>
              </a:rPr>
              <a:t>専門官</a:t>
            </a:r>
            <a:endParaRPr lang="en-US" altLang="ja-JP"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4" name="正方形/長方形 13">
            <a:extLst>
              <a:ext uri="{FF2B5EF4-FFF2-40B4-BE49-F238E27FC236}">
                <a16:creationId xmlns:a16="http://schemas.microsoft.com/office/drawing/2014/main" id="{265F81A3-0F8A-447B-86D7-7D70F2321EDD}"/>
              </a:ext>
            </a:extLst>
          </p:cNvPr>
          <p:cNvSpPr/>
          <p:nvPr/>
        </p:nvSpPr>
        <p:spPr>
          <a:xfrm>
            <a:off x="576000" y="3096000"/>
            <a:ext cx="10980000" cy="3132000"/>
          </a:xfrm>
          <a:prstGeom prst="rect">
            <a:avLst/>
          </a:prstGeom>
          <a:solidFill>
            <a:schemeClr val="accent1">
              <a:lumMod val="20000"/>
              <a:lumOff val="80000"/>
            </a:schemeClr>
          </a:solidFill>
        </p:spPr>
        <p:txBody>
          <a:bodyPr wrap="square">
            <a:noAutofit/>
          </a:bodyPr>
          <a:lstStyle/>
          <a:p>
            <a:pPr lvl="0" defTabSz="914400" eaLnBrk="0" fontAlgn="base" hangingPunct="0">
              <a:spcBef>
                <a:spcPct val="0"/>
              </a:spcBef>
              <a:spcAft>
                <a:spcPts val="600"/>
              </a:spcAft>
            </a:pPr>
            <a:r>
              <a:rPr lang="ja-JP" altLang="en-US" sz="2000" b="1" dirty="0">
                <a:solidFill>
                  <a:srgbClr val="00B0F0"/>
                </a:solidFill>
                <a:latin typeface="メイリオ" panose="020B0604030504040204" pitchFamily="50" charset="-128"/>
                <a:ea typeface="メイリオ" panose="020B0604030504040204" pitchFamily="50" charset="-128"/>
              </a:rPr>
              <a:t>重点領域分野</a:t>
            </a:r>
          </a:p>
          <a:p>
            <a:pPr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＜テーマ＞</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IT</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企業、スタートアップとの官民連携による地域課題解決，</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DX</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の推進支援</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・対住民向けサービスの企画設計、サービスデザイン</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・行政及び民間の現場での課題整理</a:t>
            </a:r>
          </a:p>
          <a:p>
            <a:pPr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・行政，民間での</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ICT</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活用事例紹介（自治体とのプロジェクト実績</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300</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件超）</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a:p>
            <a:pPr defTabSz="914400" eaLnBrk="0" fontAlgn="base" hangingPunct="0">
              <a:spcBef>
                <a:spcPct val="0"/>
              </a:spcBef>
              <a:spcAft>
                <a:spcPct val="0"/>
              </a:spcAft>
            </a:pP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DX</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人材育成（神戸市</a:t>
            </a:r>
            <a:r>
              <a:rPr lang="en-US" altLang="ja-JP" sz="1600" dirty="0">
                <a:latin typeface="メイリオ" panose="020B0604030504040204" pitchFamily="50" charset="-128"/>
                <a:ea typeface="メイリオ" panose="020B0604030504040204" pitchFamily="50" charset="-128"/>
                <a:cs typeface="Times New Roman" panose="02020603050405020304" pitchFamily="18" charset="0"/>
              </a:rPr>
              <a:t>DX</a:t>
            </a:r>
            <a:r>
              <a:rPr lang="ja-JP" altLang="en-US" sz="1600" dirty="0">
                <a:latin typeface="メイリオ" panose="020B0604030504040204" pitchFamily="50" charset="-128"/>
                <a:ea typeface="メイリオ" panose="020B0604030504040204" pitchFamily="50" charset="-128"/>
                <a:cs typeface="Times New Roman" panose="02020603050405020304" pitchFamily="18" charset="0"/>
              </a:rPr>
              <a:t>推進リーダー研修など）</a:t>
            </a:r>
            <a:endParaRPr lang="en-US" altLang="ja-JP" sz="1600" dirty="0">
              <a:latin typeface="メイリオ" panose="020B0604030504040204" pitchFamily="50" charset="-128"/>
              <a:ea typeface="メイリオ" panose="020B0604030504040204" pitchFamily="50" charset="-128"/>
              <a:cs typeface="Times New Roman" panose="02020603050405020304" pitchFamily="18" charset="0"/>
            </a:endParaRPr>
          </a:p>
        </p:txBody>
      </p:sp>
      <p:pic>
        <p:nvPicPr>
          <p:cNvPr id="5" name="図 4">
            <a:extLst>
              <a:ext uri="{FF2B5EF4-FFF2-40B4-BE49-F238E27FC236}">
                <a16:creationId xmlns:a16="http://schemas.microsoft.com/office/drawing/2014/main" id="{96A47104-2A40-1C15-471E-3604E6C9CA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6000" y="828000"/>
            <a:ext cx="1778924" cy="1895302"/>
          </a:xfrm>
          <a:prstGeom prst="rect">
            <a:avLst/>
          </a:prstGeom>
        </p:spPr>
      </p:pic>
    </p:spTree>
    <p:extLst>
      <p:ext uri="{BB962C8B-B14F-4D97-AF65-F5344CB8AC3E}">
        <p14:creationId xmlns:p14="http://schemas.microsoft.com/office/powerpoint/2010/main" val="29172164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358</TotalTime>
  <Words>855</Words>
  <Application>Microsoft Office PowerPoint</Application>
  <PresentationFormat>ワイド画面</PresentationFormat>
  <Paragraphs>101</Paragraphs>
  <Slides>9</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9</vt:i4>
      </vt:variant>
    </vt:vector>
  </HeadingPairs>
  <TitlesOfParts>
    <vt:vector size="14" baseType="lpstr">
      <vt:lpstr>メイリオ</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京田 和樹</dc:creator>
  <cp:lastModifiedBy>迫田 直人</cp:lastModifiedBy>
  <cp:revision>26</cp:revision>
  <dcterms:created xsi:type="dcterms:W3CDTF">2023-04-12T09:22:16Z</dcterms:created>
  <dcterms:modified xsi:type="dcterms:W3CDTF">2026-03-27T05:21:29Z</dcterms:modified>
</cp:coreProperties>
</file>