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6858000" cy="10080625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CC"/>
    <a:srgbClr val="0000FF"/>
    <a:srgbClr val="F7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>
      <p:cViewPr>
        <p:scale>
          <a:sx n="125" d="100"/>
          <a:sy n="125" d="100"/>
        </p:scale>
        <p:origin x="876" y="-4068"/>
      </p:cViewPr>
      <p:guideLst>
        <p:guide orient="horz" pos="3175"/>
        <p:guide pos="216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4" y="0"/>
            <a:ext cx="3078427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86A206C2-1FE8-4D27-94F4-244F85868158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6313" y="768350"/>
            <a:ext cx="26114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861444"/>
            <a:ext cx="5683250" cy="4605576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21108"/>
            <a:ext cx="3078427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4" y="9721108"/>
            <a:ext cx="3078427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42E7ECF5-2463-442B-9AC4-C192BF40B2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90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6313" y="768350"/>
            <a:ext cx="2611437" cy="3836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7ECF5-2463-442B-9AC4-C192BF40B24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0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131530"/>
            <a:ext cx="5829300" cy="21608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712354"/>
            <a:ext cx="480060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98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5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39034"/>
            <a:ext cx="1157288" cy="1146671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39034"/>
            <a:ext cx="3357563" cy="1146671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4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6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477736"/>
            <a:ext cx="5829300" cy="20021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272600"/>
            <a:ext cx="5829300" cy="22051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59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7" y="3136196"/>
            <a:ext cx="2257425" cy="88695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2" y="3136196"/>
            <a:ext cx="2257425" cy="88695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01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403693"/>
            <a:ext cx="6172200" cy="168010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56473"/>
            <a:ext cx="3030141" cy="940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96865"/>
            <a:ext cx="3030141" cy="58080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56473"/>
            <a:ext cx="3031331" cy="940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96865"/>
            <a:ext cx="3031331" cy="58080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21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61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57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401359"/>
            <a:ext cx="2256235" cy="17081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401359"/>
            <a:ext cx="3833813" cy="86035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109466"/>
            <a:ext cx="2256235" cy="68954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52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7056438"/>
            <a:ext cx="4114800" cy="8330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900722"/>
            <a:ext cx="4114800" cy="604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889491"/>
            <a:ext cx="4114800" cy="11830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7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403693"/>
            <a:ext cx="6172200" cy="1680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52148"/>
            <a:ext cx="6172200" cy="6652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343248"/>
            <a:ext cx="1600200" cy="5366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2374B-F890-4778-B4B8-FA1771ACB3D6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343248"/>
            <a:ext cx="2171700" cy="5366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343248"/>
            <a:ext cx="1600200" cy="5366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B4200-3466-45F8-B961-0DC2D20DA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56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10" Type="http://schemas.openxmlformats.org/officeDocument/2006/relationships/image" Target="../media/image10.png"/><Relationship Id="rId4" Type="http://schemas.openxmlformats.org/officeDocument/2006/relationships/image" Target="../media/image4.emf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角丸四角形 49"/>
          <p:cNvSpPr/>
          <p:nvPr/>
        </p:nvSpPr>
        <p:spPr>
          <a:xfrm>
            <a:off x="4200721" y="1001118"/>
            <a:ext cx="2477822" cy="5633024"/>
          </a:xfrm>
          <a:prstGeom prst="round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188640" y="1001116"/>
            <a:ext cx="3757906" cy="56314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U ターン矢印 45"/>
          <p:cNvSpPr/>
          <p:nvPr/>
        </p:nvSpPr>
        <p:spPr>
          <a:xfrm rot="16200000">
            <a:off x="627572" y="2710786"/>
            <a:ext cx="2434504" cy="1008112"/>
          </a:xfrm>
          <a:custGeom>
            <a:avLst/>
            <a:gdLst>
              <a:gd name="connsiteX0" fmla="*/ 0 w 3225030"/>
              <a:gd name="connsiteY0" fmla="*/ 946741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203748 h 946741"/>
              <a:gd name="connsiteX12" fmla="*/ 598378 w 3225030"/>
              <a:gd name="connsiteY12" fmla="*/ 203748 h 946741"/>
              <a:gd name="connsiteX13" fmla="*/ 203748 w 3225030"/>
              <a:gd name="connsiteY13" fmla="*/ 598378 h 946741"/>
              <a:gd name="connsiteX14" fmla="*/ 203748 w 3225030"/>
              <a:gd name="connsiteY14" fmla="*/ 946741 h 946741"/>
              <a:gd name="connsiteX15" fmla="*/ 0 w 3225030"/>
              <a:gd name="connsiteY15" fmla="*/ 946741 h 946741"/>
              <a:gd name="connsiteX0" fmla="*/ 0 w 3225030"/>
              <a:gd name="connsiteY0" fmla="*/ 946741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203748 h 946741"/>
              <a:gd name="connsiteX12" fmla="*/ 598378 w 3225030"/>
              <a:gd name="connsiteY12" fmla="*/ 203748 h 946741"/>
              <a:gd name="connsiteX13" fmla="*/ 203748 w 3225030"/>
              <a:gd name="connsiteY13" fmla="*/ 598378 h 946741"/>
              <a:gd name="connsiteX14" fmla="*/ 206130 w 3225030"/>
              <a:gd name="connsiteY14" fmla="*/ 591936 h 946741"/>
              <a:gd name="connsiteX15" fmla="*/ 0 w 3225030"/>
              <a:gd name="connsiteY15" fmla="*/ 946741 h 946741"/>
              <a:gd name="connsiteX0" fmla="*/ 9526 w 3225030"/>
              <a:gd name="connsiteY0" fmla="*/ 599080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203748 h 946741"/>
              <a:gd name="connsiteX12" fmla="*/ 598378 w 3225030"/>
              <a:gd name="connsiteY12" fmla="*/ 203748 h 946741"/>
              <a:gd name="connsiteX13" fmla="*/ 203748 w 3225030"/>
              <a:gd name="connsiteY13" fmla="*/ 598378 h 946741"/>
              <a:gd name="connsiteX14" fmla="*/ 206130 w 3225030"/>
              <a:gd name="connsiteY14" fmla="*/ 591936 h 946741"/>
              <a:gd name="connsiteX15" fmla="*/ 9526 w 3225030"/>
              <a:gd name="connsiteY15" fmla="*/ 599080 h 946741"/>
              <a:gd name="connsiteX0" fmla="*/ 9526 w 3225030"/>
              <a:gd name="connsiteY0" fmla="*/ 599080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203748 h 946741"/>
              <a:gd name="connsiteX12" fmla="*/ 598378 w 3225030"/>
              <a:gd name="connsiteY12" fmla="*/ 203748 h 946741"/>
              <a:gd name="connsiteX13" fmla="*/ 203748 w 3225030"/>
              <a:gd name="connsiteY13" fmla="*/ 598378 h 946741"/>
              <a:gd name="connsiteX14" fmla="*/ 208511 w 3225030"/>
              <a:gd name="connsiteY14" fmla="*/ 603844 h 946741"/>
              <a:gd name="connsiteX15" fmla="*/ 9526 w 3225030"/>
              <a:gd name="connsiteY15" fmla="*/ 599080 h 946741"/>
              <a:gd name="connsiteX0" fmla="*/ 9526 w 3225030"/>
              <a:gd name="connsiteY0" fmla="*/ 599080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203748 h 946741"/>
              <a:gd name="connsiteX12" fmla="*/ 604728 w 3225030"/>
              <a:gd name="connsiteY12" fmla="*/ 176226 h 946741"/>
              <a:gd name="connsiteX13" fmla="*/ 203748 w 3225030"/>
              <a:gd name="connsiteY13" fmla="*/ 598378 h 946741"/>
              <a:gd name="connsiteX14" fmla="*/ 208511 w 3225030"/>
              <a:gd name="connsiteY14" fmla="*/ 603844 h 946741"/>
              <a:gd name="connsiteX15" fmla="*/ 9526 w 3225030"/>
              <a:gd name="connsiteY15" fmla="*/ 599080 h 946741"/>
              <a:gd name="connsiteX0" fmla="*/ 9526 w 3225030"/>
              <a:gd name="connsiteY0" fmla="*/ 599080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170722 h 946741"/>
              <a:gd name="connsiteX12" fmla="*/ 604728 w 3225030"/>
              <a:gd name="connsiteY12" fmla="*/ 176226 h 946741"/>
              <a:gd name="connsiteX13" fmla="*/ 203748 w 3225030"/>
              <a:gd name="connsiteY13" fmla="*/ 598378 h 946741"/>
              <a:gd name="connsiteX14" fmla="*/ 208511 w 3225030"/>
              <a:gd name="connsiteY14" fmla="*/ 603844 h 946741"/>
              <a:gd name="connsiteX15" fmla="*/ 9526 w 3225030"/>
              <a:gd name="connsiteY15" fmla="*/ 599080 h 946741"/>
              <a:gd name="connsiteX0" fmla="*/ 24370 w 3225030"/>
              <a:gd name="connsiteY0" fmla="*/ 326602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170722 h 946741"/>
              <a:gd name="connsiteX12" fmla="*/ 604728 w 3225030"/>
              <a:gd name="connsiteY12" fmla="*/ 176226 h 946741"/>
              <a:gd name="connsiteX13" fmla="*/ 203748 w 3225030"/>
              <a:gd name="connsiteY13" fmla="*/ 598378 h 946741"/>
              <a:gd name="connsiteX14" fmla="*/ 208511 w 3225030"/>
              <a:gd name="connsiteY14" fmla="*/ 603844 h 946741"/>
              <a:gd name="connsiteX15" fmla="*/ 24370 w 3225030"/>
              <a:gd name="connsiteY15" fmla="*/ 326602 h 946741"/>
              <a:gd name="connsiteX0" fmla="*/ 24370 w 3225030"/>
              <a:gd name="connsiteY0" fmla="*/ 326602 h 946741"/>
              <a:gd name="connsiteX1" fmla="*/ 0 w 3225030"/>
              <a:gd name="connsiteY1" fmla="*/ 598378 h 946741"/>
              <a:gd name="connsiteX2" fmla="*/ 598378 w 3225030"/>
              <a:gd name="connsiteY2" fmla="*/ 0 h 946741"/>
              <a:gd name="connsiteX3" fmla="*/ 2491841 w 3225030"/>
              <a:gd name="connsiteY3" fmla="*/ 0 h 946741"/>
              <a:gd name="connsiteX4" fmla="*/ 3090219 w 3225030"/>
              <a:gd name="connsiteY4" fmla="*/ 598378 h 946741"/>
              <a:gd name="connsiteX5" fmla="*/ 3090219 w 3225030"/>
              <a:gd name="connsiteY5" fmla="*/ 735144 h 946741"/>
              <a:gd name="connsiteX6" fmla="*/ 3225030 w 3225030"/>
              <a:gd name="connsiteY6" fmla="*/ 735144 h 946741"/>
              <a:gd name="connsiteX7" fmla="*/ 2988345 w 3225030"/>
              <a:gd name="connsiteY7" fmla="*/ 946741 h 946741"/>
              <a:gd name="connsiteX8" fmla="*/ 2751660 w 3225030"/>
              <a:gd name="connsiteY8" fmla="*/ 735144 h 946741"/>
              <a:gd name="connsiteX9" fmla="*/ 2886471 w 3225030"/>
              <a:gd name="connsiteY9" fmla="*/ 735144 h 946741"/>
              <a:gd name="connsiteX10" fmla="*/ 2886471 w 3225030"/>
              <a:gd name="connsiteY10" fmla="*/ 598378 h 946741"/>
              <a:gd name="connsiteX11" fmla="*/ 2491841 w 3225030"/>
              <a:gd name="connsiteY11" fmla="*/ 170722 h 946741"/>
              <a:gd name="connsiteX12" fmla="*/ 604728 w 3225030"/>
              <a:gd name="connsiteY12" fmla="*/ 176226 h 946741"/>
              <a:gd name="connsiteX13" fmla="*/ 203748 w 3225030"/>
              <a:gd name="connsiteY13" fmla="*/ 598378 h 946741"/>
              <a:gd name="connsiteX14" fmla="*/ 288022 w 3225030"/>
              <a:gd name="connsiteY14" fmla="*/ 334569 h 946741"/>
              <a:gd name="connsiteX15" fmla="*/ 24370 w 3225030"/>
              <a:gd name="connsiteY15" fmla="*/ 326602 h 946741"/>
              <a:gd name="connsiteX0" fmla="*/ 6837 w 3207497"/>
              <a:gd name="connsiteY0" fmla="*/ 326602 h 946741"/>
              <a:gd name="connsiteX1" fmla="*/ 0 w 3207497"/>
              <a:gd name="connsiteY1" fmla="*/ 368067 h 946741"/>
              <a:gd name="connsiteX2" fmla="*/ 580845 w 3207497"/>
              <a:gd name="connsiteY2" fmla="*/ 0 h 946741"/>
              <a:gd name="connsiteX3" fmla="*/ 2474308 w 3207497"/>
              <a:gd name="connsiteY3" fmla="*/ 0 h 946741"/>
              <a:gd name="connsiteX4" fmla="*/ 3072686 w 3207497"/>
              <a:gd name="connsiteY4" fmla="*/ 598378 h 946741"/>
              <a:gd name="connsiteX5" fmla="*/ 3072686 w 3207497"/>
              <a:gd name="connsiteY5" fmla="*/ 735144 h 946741"/>
              <a:gd name="connsiteX6" fmla="*/ 3207497 w 3207497"/>
              <a:gd name="connsiteY6" fmla="*/ 735144 h 946741"/>
              <a:gd name="connsiteX7" fmla="*/ 2970812 w 3207497"/>
              <a:gd name="connsiteY7" fmla="*/ 946741 h 946741"/>
              <a:gd name="connsiteX8" fmla="*/ 2734127 w 3207497"/>
              <a:gd name="connsiteY8" fmla="*/ 735144 h 946741"/>
              <a:gd name="connsiteX9" fmla="*/ 2868938 w 3207497"/>
              <a:gd name="connsiteY9" fmla="*/ 735144 h 946741"/>
              <a:gd name="connsiteX10" fmla="*/ 2868938 w 3207497"/>
              <a:gd name="connsiteY10" fmla="*/ 598378 h 946741"/>
              <a:gd name="connsiteX11" fmla="*/ 2474308 w 3207497"/>
              <a:gd name="connsiteY11" fmla="*/ 170722 h 946741"/>
              <a:gd name="connsiteX12" fmla="*/ 587195 w 3207497"/>
              <a:gd name="connsiteY12" fmla="*/ 176226 h 946741"/>
              <a:gd name="connsiteX13" fmla="*/ 186215 w 3207497"/>
              <a:gd name="connsiteY13" fmla="*/ 598378 h 946741"/>
              <a:gd name="connsiteX14" fmla="*/ 270489 w 3207497"/>
              <a:gd name="connsiteY14" fmla="*/ 334569 h 946741"/>
              <a:gd name="connsiteX15" fmla="*/ 6837 w 3207497"/>
              <a:gd name="connsiteY15" fmla="*/ 326602 h 946741"/>
              <a:gd name="connsiteX0" fmla="*/ 6837 w 3207497"/>
              <a:gd name="connsiteY0" fmla="*/ 326602 h 946741"/>
              <a:gd name="connsiteX1" fmla="*/ 0 w 3207497"/>
              <a:gd name="connsiteY1" fmla="*/ 368067 h 946741"/>
              <a:gd name="connsiteX2" fmla="*/ 580845 w 3207497"/>
              <a:gd name="connsiteY2" fmla="*/ 0 h 946741"/>
              <a:gd name="connsiteX3" fmla="*/ 2474308 w 3207497"/>
              <a:gd name="connsiteY3" fmla="*/ 0 h 946741"/>
              <a:gd name="connsiteX4" fmla="*/ 3072686 w 3207497"/>
              <a:gd name="connsiteY4" fmla="*/ 598378 h 946741"/>
              <a:gd name="connsiteX5" fmla="*/ 3072686 w 3207497"/>
              <a:gd name="connsiteY5" fmla="*/ 735144 h 946741"/>
              <a:gd name="connsiteX6" fmla="*/ 3207497 w 3207497"/>
              <a:gd name="connsiteY6" fmla="*/ 735144 h 946741"/>
              <a:gd name="connsiteX7" fmla="*/ 2970812 w 3207497"/>
              <a:gd name="connsiteY7" fmla="*/ 946741 h 946741"/>
              <a:gd name="connsiteX8" fmla="*/ 2734127 w 3207497"/>
              <a:gd name="connsiteY8" fmla="*/ 735144 h 946741"/>
              <a:gd name="connsiteX9" fmla="*/ 2868938 w 3207497"/>
              <a:gd name="connsiteY9" fmla="*/ 735144 h 946741"/>
              <a:gd name="connsiteX10" fmla="*/ 2868938 w 3207497"/>
              <a:gd name="connsiteY10" fmla="*/ 598378 h 946741"/>
              <a:gd name="connsiteX11" fmla="*/ 2474308 w 3207497"/>
              <a:gd name="connsiteY11" fmla="*/ 170722 h 946741"/>
              <a:gd name="connsiteX12" fmla="*/ 587195 w 3207497"/>
              <a:gd name="connsiteY12" fmla="*/ 176226 h 946741"/>
              <a:gd name="connsiteX13" fmla="*/ 271418 w 3207497"/>
              <a:gd name="connsiteY13" fmla="*/ 349447 h 946741"/>
              <a:gd name="connsiteX14" fmla="*/ 270489 w 3207497"/>
              <a:gd name="connsiteY14" fmla="*/ 334569 h 946741"/>
              <a:gd name="connsiteX15" fmla="*/ 6837 w 3207497"/>
              <a:gd name="connsiteY15" fmla="*/ 326602 h 946741"/>
              <a:gd name="connsiteX0" fmla="*/ 6837 w 3207497"/>
              <a:gd name="connsiteY0" fmla="*/ 336337 h 956476"/>
              <a:gd name="connsiteX1" fmla="*/ 0 w 3207497"/>
              <a:gd name="connsiteY1" fmla="*/ 255474 h 956476"/>
              <a:gd name="connsiteX2" fmla="*/ 580845 w 3207497"/>
              <a:gd name="connsiteY2" fmla="*/ 9735 h 956476"/>
              <a:gd name="connsiteX3" fmla="*/ 2474308 w 3207497"/>
              <a:gd name="connsiteY3" fmla="*/ 9735 h 956476"/>
              <a:gd name="connsiteX4" fmla="*/ 3072686 w 3207497"/>
              <a:gd name="connsiteY4" fmla="*/ 608113 h 956476"/>
              <a:gd name="connsiteX5" fmla="*/ 3072686 w 3207497"/>
              <a:gd name="connsiteY5" fmla="*/ 744879 h 956476"/>
              <a:gd name="connsiteX6" fmla="*/ 3207497 w 3207497"/>
              <a:gd name="connsiteY6" fmla="*/ 744879 h 956476"/>
              <a:gd name="connsiteX7" fmla="*/ 2970812 w 3207497"/>
              <a:gd name="connsiteY7" fmla="*/ 956476 h 956476"/>
              <a:gd name="connsiteX8" fmla="*/ 2734127 w 3207497"/>
              <a:gd name="connsiteY8" fmla="*/ 744879 h 956476"/>
              <a:gd name="connsiteX9" fmla="*/ 2868938 w 3207497"/>
              <a:gd name="connsiteY9" fmla="*/ 744879 h 956476"/>
              <a:gd name="connsiteX10" fmla="*/ 2868938 w 3207497"/>
              <a:gd name="connsiteY10" fmla="*/ 608113 h 956476"/>
              <a:gd name="connsiteX11" fmla="*/ 2474308 w 3207497"/>
              <a:gd name="connsiteY11" fmla="*/ 180457 h 956476"/>
              <a:gd name="connsiteX12" fmla="*/ 587195 w 3207497"/>
              <a:gd name="connsiteY12" fmla="*/ 185961 h 956476"/>
              <a:gd name="connsiteX13" fmla="*/ 271418 w 3207497"/>
              <a:gd name="connsiteY13" fmla="*/ 359182 h 956476"/>
              <a:gd name="connsiteX14" fmla="*/ 270489 w 3207497"/>
              <a:gd name="connsiteY14" fmla="*/ 344304 h 956476"/>
              <a:gd name="connsiteX15" fmla="*/ 6837 w 3207497"/>
              <a:gd name="connsiteY15" fmla="*/ 336337 h 956476"/>
              <a:gd name="connsiteX0" fmla="*/ 6837 w 3207497"/>
              <a:gd name="connsiteY0" fmla="*/ 336338 h 956477"/>
              <a:gd name="connsiteX1" fmla="*/ 0 w 3207497"/>
              <a:gd name="connsiteY1" fmla="*/ 255475 h 956477"/>
              <a:gd name="connsiteX2" fmla="*/ 580845 w 3207497"/>
              <a:gd name="connsiteY2" fmla="*/ 9736 h 956477"/>
              <a:gd name="connsiteX3" fmla="*/ 2474308 w 3207497"/>
              <a:gd name="connsiteY3" fmla="*/ 9736 h 956477"/>
              <a:gd name="connsiteX4" fmla="*/ 3072686 w 3207497"/>
              <a:gd name="connsiteY4" fmla="*/ 608114 h 956477"/>
              <a:gd name="connsiteX5" fmla="*/ 3072686 w 3207497"/>
              <a:gd name="connsiteY5" fmla="*/ 744880 h 956477"/>
              <a:gd name="connsiteX6" fmla="*/ 3207497 w 3207497"/>
              <a:gd name="connsiteY6" fmla="*/ 744880 h 956477"/>
              <a:gd name="connsiteX7" fmla="*/ 2970812 w 3207497"/>
              <a:gd name="connsiteY7" fmla="*/ 956477 h 956477"/>
              <a:gd name="connsiteX8" fmla="*/ 2734127 w 3207497"/>
              <a:gd name="connsiteY8" fmla="*/ 744880 h 956477"/>
              <a:gd name="connsiteX9" fmla="*/ 2868938 w 3207497"/>
              <a:gd name="connsiteY9" fmla="*/ 744880 h 956477"/>
              <a:gd name="connsiteX10" fmla="*/ 2868938 w 3207497"/>
              <a:gd name="connsiteY10" fmla="*/ 608114 h 956477"/>
              <a:gd name="connsiteX11" fmla="*/ 2474308 w 3207497"/>
              <a:gd name="connsiteY11" fmla="*/ 180458 h 956477"/>
              <a:gd name="connsiteX12" fmla="*/ 587195 w 3207497"/>
              <a:gd name="connsiteY12" fmla="*/ 185962 h 956477"/>
              <a:gd name="connsiteX13" fmla="*/ 274883 w 3207497"/>
              <a:gd name="connsiteY13" fmla="*/ 364390 h 956477"/>
              <a:gd name="connsiteX14" fmla="*/ 270489 w 3207497"/>
              <a:gd name="connsiteY14" fmla="*/ 344305 h 956477"/>
              <a:gd name="connsiteX15" fmla="*/ 6837 w 3207497"/>
              <a:gd name="connsiteY15" fmla="*/ 336338 h 956477"/>
              <a:gd name="connsiteX0" fmla="*/ 6837 w 3207497"/>
              <a:gd name="connsiteY0" fmla="*/ 336338 h 956477"/>
              <a:gd name="connsiteX1" fmla="*/ 0 w 3207497"/>
              <a:gd name="connsiteY1" fmla="*/ 255475 h 956477"/>
              <a:gd name="connsiteX2" fmla="*/ 580845 w 3207497"/>
              <a:gd name="connsiteY2" fmla="*/ 9736 h 956477"/>
              <a:gd name="connsiteX3" fmla="*/ 2474308 w 3207497"/>
              <a:gd name="connsiteY3" fmla="*/ 9736 h 956477"/>
              <a:gd name="connsiteX4" fmla="*/ 3072686 w 3207497"/>
              <a:gd name="connsiteY4" fmla="*/ 608114 h 956477"/>
              <a:gd name="connsiteX5" fmla="*/ 3072686 w 3207497"/>
              <a:gd name="connsiteY5" fmla="*/ 744880 h 956477"/>
              <a:gd name="connsiteX6" fmla="*/ 3207497 w 3207497"/>
              <a:gd name="connsiteY6" fmla="*/ 744880 h 956477"/>
              <a:gd name="connsiteX7" fmla="*/ 2970812 w 3207497"/>
              <a:gd name="connsiteY7" fmla="*/ 956477 h 956477"/>
              <a:gd name="connsiteX8" fmla="*/ 2734127 w 3207497"/>
              <a:gd name="connsiteY8" fmla="*/ 744880 h 956477"/>
              <a:gd name="connsiteX9" fmla="*/ 2868938 w 3207497"/>
              <a:gd name="connsiteY9" fmla="*/ 744880 h 956477"/>
              <a:gd name="connsiteX10" fmla="*/ 2868938 w 3207497"/>
              <a:gd name="connsiteY10" fmla="*/ 608114 h 956477"/>
              <a:gd name="connsiteX11" fmla="*/ 2474308 w 3207497"/>
              <a:gd name="connsiteY11" fmla="*/ 180458 h 956477"/>
              <a:gd name="connsiteX12" fmla="*/ 587195 w 3207497"/>
              <a:gd name="connsiteY12" fmla="*/ 185962 h 956477"/>
              <a:gd name="connsiteX13" fmla="*/ 274883 w 3207497"/>
              <a:gd name="connsiteY13" fmla="*/ 364390 h 956477"/>
              <a:gd name="connsiteX14" fmla="*/ 305157 w 3207497"/>
              <a:gd name="connsiteY14" fmla="*/ 242799 h 956477"/>
              <a:gd name="connsiteX15" fmla="*/ 6837 w 3207497"/>
              <a:gd name="connsiteY15" fmla="*/ 336338 h 956477"/>
              <a:gd name="connsiteX0" fmla="*/ 6837 w 3207497"/>
              <a:gd name="connsiteY0" fmla="*/ 336338 h 956477"/>
              <a:gd name="connsiteX1" fmla="*/ 0 w 3207497"/>
              <a:gd name="connsiteY1" fmla="*/ 255475 h 956477"/>
              <a:gd name="connsiteX2" fmla="*/ 580845 w 3207497"/>
              <a:gd name="connsiteY2" fmla="*/ 9736 h 956477"/>
              <a:gd name="connsiteX3" fmla="*/ 2474308 w 3207497"/>
              <a:gd name="connsiteY3" fmla="*/ 9736 h 956477"/>
              <a:gd name="connsiteX4" fmla="*/ 3072686 w 3207497"/>
              <a:gd name="connsiteY4" fmla="*/ 608114 h 956477"/>
              <a:gd name="connsiteX5" fmla="*/ 3072686 w 3207497"/>
              <a:gd name="connsiteY5" fmla="*/ 744880 h 956477"/>
              <a:gd name="connsiteX6" fmla="*/ 3207497 w 3207497"/>
              <a:gd name="connsiteY6" fmla="*/ 744880 h 956477"/>
              <a:gd name="connsiteX7" fmla="*/ 2970812 w 3207497"/>
              <a:gd name="connsiteY7" fmla="*/ 956477 h 956477"/>
              <a:gd name="connsiteX8" fmla="*/ 2734127 w 3207497"/>
              <a:gd name="connsiteY8" fmla="*/ 744880 h 956477"/>
              <a:gd name="connsiteX9" fmla="*/ 2868938 w 3207497"/>
              <a:gd name="connsiteY9" fmla="*/ 744880 h 956477"/>
              <a:gd name="connsiteX10" fmla="*/ 2868938 w 3207497"/>
              <a:gd name="connsiteY10" fmla="*/ 608114 h 956477"/>
              <a:gd name="connsiteX11" fmla="*/ 2474308 w 3207497"/>
              <a:gd name="connsiteY11" fmla="*/ 180458 h 956477"/>
              <a:gd name="connsiteX12" fmla="*/ 587195 w 3207497"/>
              <a:gd name="connsiteY12" fmla="*/ 185962 h 956477"/>
              <a:gd name="connsiteX13" fmla="*/ 302617 w 3207497"/>
              <a:gd name="connsiteY13" fmla="*/ 247267 h 956477"/>
              <a:gd name="connsiteX14" fmla="*/ 305157 w 3207497"/>
              <a:gd name="connsiteY14" fmla="*/ 242799 h 956477"/>
              <a:gd name="connsiteX15" fmla="*/ 6837 w 3207497"/>
              <a:gd name="connsiteY15" fmla="*/ 336338 h 956477"/>
              <a:gd name="connsiteX0" fmla="*/ 6837 w 3207497"/>
              <a:gd name="connsiteY0" fmla="*/ 336338 h 956477"/>
              <a:gd name="connsiteX1" fmla="*/ 0 w 3207497"/>
              <a:gd name="connsiteY1" fmla="*/ 255475 h 956477"/>
              <a:gd name="connsiteX2" fmla="*/ 580845 w 3207497"/>
              <a:gd name="connsiteY2" fmla="*/ 9736 h 956477"/>
              <a:gd name="connsiteX3" fmla="*/ 2474308 w 3207497"/>
              <a:gd name="connsiteY3" fmla="*/ 9736 h 956477"/>
              <a:gd name="connsiteX4" fmla="*/ 3072686 w 3207497"/>
              <a:gd name="connsiteY4" fmla="*/ 608114 h 956477"/>
              <a:gd name="connsiteX5" fmla="*/ 3072686 w 3207497"/>
              <a:gd name="connsiteY5" fmla="*/ 744880 h 956477"/>
              <a:gd name="connsiteX6" fmla="*/ 3207497 w 3207497"/>
              <a:gd name="connsiteY6" fmla="*/ 744880 h 956477"/>
              <a:gd name="connsiteX7" fmla="*/ 2970812 w 3207497"/>
              <a:gd name="connsiteY7" fmla="*/ 956477 h 956477"/>
              <a:gd name="connsiteX8" fmla="*/ 2734127 w 3207497"/>
              <a:gd name="connsiteY8" fmla="*/ 744880 h 956477"/>
              <a:gd name="connsiteX9" fmla="*/ 2868938 w 3207497"/>
              <a:gd name="connsiteY9" fmla="*/ 744880 h 956477"/>
              <a:gd name="connsiteX10" fmla="*/ 2868938 w 3207497"/>
              <a:gd name="connsiteY10" fmla="*/ 608114 h 956477"/>
              <a:gd name="connsiteX11" fmla="*/ 2474308 w 3207497"/>
              <a:gd name="connsiteY11" fmla="*/ 180458 h 956477"/>
              <a:gd name="connsiteX12" fmla="*/ 587195 w 3207497"/>
              <a:gd name="connsiteY12" fmla="*/ 185962 h 956477"/>
              <a:gd name="connsiteX13" fmla="*/ 302617 w 3207497"/>
              <a:gd name="connsiteY13" fmla="*/ 247267 h 956477"/>
              <a:gd name="connsiteX14" fmla="*/ 305157 w 3207497"/>
              <a:gd name="connsiteY14" fmla="*/ 242799 h 956477"/>
              <a:gd name="connsiteX15" fmla="*/ 6837 w 3207497"/>
              <a:gd name="connsiteY15" fmla="*/ 336338 h 956477"/>
              <a:gd name="connsiteX0" fmla="*/ 491 w 3215018"/>
              <a:gd name="connsiteY0" fmla="*/ 247846 h 956477"/>
              <a:gd name="connsiteX1" fmla="*/ 7521 w 3215018"/>
              <a:gd name="connsiteY1" fmla="*/ 255475 h 956477"/>
              <a:gd name="connsiteX2" fmla="*/ 588366 w 3215018"/>
              <a:gd name="connsiteY2" fmla="*/ 9736 h 956477"/>
              <a:gd name="connsiteX3" fmla="*/ 2481829 w 3215018"/>
              <a:gd name="connsiteY3" fmla="*/ 9736 h 956477"/>
              <a:gd name="connsiteX4" fmla="*/ 3080207 w 3215018"/>
              <a:gd name="connsiteY4" fmla="*/ 608114 h 956477"/>
              <a:gd name="connsiteX5" fmla="*/ 3080207 w 3215018"/>
              <a:gd name="connsiteY5" fmla="*/ 744880 h 956477"/>
              <a:gd name="connsiteX6" fmla="*/ 3215018 w 3215018"/>
              <a:gd name="connsiteY6" fmla="*/ 744880 h 956477"/>
              <a:gd name="connsiteX7" fmla="*/ 2978333 w 3215018"/>
              <a:gd name="connsiteY7" fmla="*/ 956477 h 956477"/>
              <a:gd name="connsiteX8" fmla="*/ 2741648 w 3215018"/>
              <a:gd name="connsiteY8" fmla="*/ 744880 h 956477"/>
              <a:gd name="connsiteX9" fmla="*/ 2876459 w 3215018"/>
              <a:gd name="connsiteY9" fmla="*/ 744880 h 956477"/>
              <a:gd name="connsiteX10" fmla="*/ 2876459 w 3215018"/>
              <a:gd name="connsiteY10" fmla="*/ 608114 h 956477"/>
              <a:gd name="connsiteX11" fmla="*/ 2481829 w 3215018"/>
              <a:gd name="connsiteY11" fmla="*/ 180458 h 956477"/>
              <a:gd name="connsiteX12" fmla="*/ 594716 w 3215018"/>
              <a:gd name="connsiteY12" fmla="*/ 185962 h 956477"/>
              <a:gd name="connsiteX13" fmla="*/ 310138 w 3215018"/>
              <a:gd name="connsiteY13" fmla="*/ 247267 h 956477"/>
              <a:gd name="connsiteX14" fmla="*/ 312678 w 3215018"/>
              <a:gd name="connsiteY14" fmla="*/ 242799 h 956477"/>
              <a:gd name="connsiteX15" fmla="*/ 491 w 3215018"/>
              <a:gd name="connsiteY15" fmla="*/ 247846 h 95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15018" h="956477">
                <a:moveTo>
                  <a:pt x="491" y="247846"/>
                </a:moveTo>
                <a:cubicBezTo>
                  <a:pt x="-2684" y="247612"/>
                  <a:pt x="10696" y="255709"/>
                  <a:pt x="7521" y="255475"/>
                </a:cubicBezTo>
                <a:cubicBezTo>
                  <a:pt x="7521" y="-75000"/>
                  <a:pt x="257891" y="9736"/>
                  <a:pt x="588366" y="9736"/>
                </a:cubicBezTo>
                <a:lnTo>
                  <a:pt x="2481829" y="9736"/>
                </a:lnTo>
                <a:cubicBezTo>
                  <a:pt x="2812304" y="9736"/>
                  <a:pt x="3080207" y="277639"/>
                  <a:pt x="3080207" y="608114"/>
                </a:cubicBezTo>
                <a:lnTo>
                  <a:pt x="3080207" y="744880"/>
                </a:lnTo>
                <a:lnTo>
                  <a:pt x="3215018" y="744880"/>
                </a:lnTo>
                <a:lnTo>
                  <a:pt x="2978333" y="956477"/>
                </a:lnTo>
                <a:lnTo>
                  <a:pt x="2741648" y="744880"/>
                </a:lnTo>
                <a:lnTo>
                  <a:pt x="2876459" y="744880"/>
                </a:lnTo>
                <a:lnTo>
                  <a:pt x="2876459" y="608114"/>
                </a:lnTo>
                <a:cubicBezTo>
                  <a:pt x="2876459" y="390166"/>
                  <a:pt x="2699777" y="180458"/>
                  <a:pt x="2481829" y="180458"/>
                </a:cubicBezTo>
                <a:lnTo>
                  <a:pt x="594716" y="185962"/>
                </a:lnTo>
                <a:cubicBezTo>
                  <a:pt x="376768" y="185962"/>
                  <a:pt x="317071" y="149044"/>
                  <a:pt x="310138" y="247267"/>
                </a:cubicBezTo>
                <a:cubicBezTo>
                  <a:pt x="309828" y="242308"/>
                  <a:pt x="312988" y="247758"/>
                  <a:pt x="312678" y="242799"/>
                </a:cubicBezTo>
                <a:lnTo>
                  <a:pt x="491" y="247846"/>
                </a:lnTo>
                <a:close/>
              </a:path>
            </a:pathLst>
          </a:cu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520764" y="5684070"/>
            <a:ext cx="1425783" cy="833438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県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246836" y="4387051"/>
            <a:ext cx="1350000" cy="912813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指定権者</a:t>
            </a:r>
            <a:endParaRPr lang="en-US" altLang="ja-JP" sz="160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（市町村）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32656" y="3880546"/>
            <a:ext cx="1458162" cy="91281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実務研修</a:t>
            </a:r>
            <a:endParaRPr lang="en-US" altLang="ja-JP" sz="160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研修実施機関</a:t>
            </a:r>
            <a:endParaRPr lang="en-US" altLang="ja-JP" sz="160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（県社協）</a:t>
            </a:r>
          </a:p>
        </p:txBody>
      </p:sp>
      <p:sp>
        <p:nvSpPr>
          <p:cNvPr id="26" name="右矢印 25"/>
          <p:cNvSpPr/>
          <p:nvPr/>
        </p:nvSpPr>
        <p:spPr>
          <a:xfrm rot="5400000">
            <a:off x="2070594" y="4132637"/>
            <a:ext cx="2659063" cy="33290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75921" y="2005625"/>
            <a:ext cx="972000" cy="71437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実務研修</a:t>
            </a:r>
            <a:endParaRPr lang="en-US" altLang="ja-JP" sz="140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4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受講生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 flipH="1" flipV="1">
            <a:off x="2971311" y="2887870"/>
            <a:ext cx="0" cy="269875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292173" y="3375117"/>
            <a:ext cx="241980" cy="1313259"/>
          </a:xfrm>
          <a:prstGeom prst="rect">
            <a:avLst/>
          </a:prstGeom>
          <a:solidFill>
            <a:srgbClr val="FFCCCC">
              <a:alpha val="90000"/>
            </a:srgbClr>
          </a:solidFill>
          <a:ln>
            <a:solidFill>
              <a:schemeClr val="tx1"/>
            </a:solidFill>
          </a:ln>
        </p:spPr>
        <p:txBody>
          <a:bodyPr vert="eaVert" wrap="square" lIns="36000" tIns="36000" rIns="36000" bIns="36000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prstClr val="black"/>
                </a:solidFill>
              </a:rPr>
              <a:t>① 登録申請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2936" y="3325102"/>
            <a:ext cx="241980" cy="1648456"/>
          </a:xfrm>
          <a:prstGeom prst="rect">
            <a:avLst/>
          </a:prstGeom>
          <a:solidFill>
            <a:srgbClr val="FFCCCC">
              <a:alpha val="90000"/>
            </a:srgbClr>
          </a:solidFill>
          <a:ln>
            <a:solidFill>
              <a:schemeClr val="tx1"/>
            </a:solidFill>
          </a:ln>
        </p:spPr>
        <p:txBody>
          <a:bodyPr vert="eaVert" wrap="none" lIns="36000" tIns="36000" rIns="36000" bIns="36000" rtlCol="0">
            <a:spAutoFit/>
          </a:bodyPr>
          <a:lstStyle/>
          <a:p>
            <a:r>
              <a:rPr lang="ja-JP" altLang="en-US" sz="1100" b="1" dirty="0">
                <a:solidFill>
                  <a:prstClr val="black"/>
                </a:solidFill>
              </a:rPr>
              <a:t>② 「</a:t>
            </a:r>
            <a:r>
              <a:rPr lang="ja-JP" altLang="en-US" sz="1100" dirty="0">
                <a:solidFill>
                  <a:prstClr val="black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登録決定通知書</a:t>
            </a:r>
            <a:r>
              <a:rPr lang="ja-JP" altLang="en-US" sz="1100" b="1" dirty="0">
                <a:solidFill>
                  <a:prstClr val="black"/>
                </a:solidFill>
              </a:rPr>
              <a:t>」発行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flipH="1" flipV="1">
            <a:off x="1028099" y="4850014"/>
            <a:ext cx="1492664" cy="93878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139234" y="5249766"/>
            <a:ext cx="1117064" cy="411257"/>
          </a:xfrm>
          <a:prstGeom prst="rect">
            <a:avLst/>
          </a:prstGeom>
          <a:solidFill>
            <a:srgbClr val="FFCCCC">
              <a:alpha val="90000"/>
            </a:srgbClr>
          </a:solidFill>
          <a:ln>
            <a:solidFill>
              <a:schemeClr val="tx1"/>
            </a:solidFill>
          </a:ln>
        </p:spPr>
        <p:txBody>
          <a:bodyPr vert="horz" wrap="square" lIns="36000" tIns="36000" rIns="36000" bIns="36000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prstClr val="black"/>
                </a:solidFill>
              </a:rPr>
              <a:t>③登録事業所の　</a:t>
            </a:r>
            <a:endParaRPr lang="en-US" altLang="ja-JP" sz="110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100" b="1" dirty="0">
                <a:solidFill>
                  <a:prstClr val="black"/>
                </a:solidFill>
              </a:rPr>
              <a:t>情報提供</a:t>
            </a:r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5121623" y="5867506"/>
            <a:ext cx="40521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左右矢印 28"/>
          <p:cNvSpPr/>
          <p:nvPr/>
        </p:nvSpPr>
        <p:spPr>
          <a:xfrm rot="18113498">
            <a:off x="1403735" y="3440596"/>
            <a:ext cx="1547813" cy="288000"/>
          </a:xfrm>
          <a:prstGeom prst="leftRightArrow">
            <a:avLst>
              <a:gd name="adj1" fmla="val 41535"/>
              <a:gd name="adj2" fmla="val 50000"/>
            </a:avLst>
          </a:prstGeom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01667" y="3142535"/>
            <a:ext cx="780203" cy="719034"/>
          </a:xfrm>
          <a:prstGeom prst="rect">
            <a:avLst/>
          </a:prstGeom>
          <a:solidFill>
            <a:srgbClr val="FFCCCC">
              <a:alpha val="90000"/>
            </a:srgbClr>
          </a:solidFill>
          <a:ln>
            <a:solidFill>
              <a:schemeClr val="tx1"/>
            </a:solidFill>
          </a:ln>
        </p:spPr>
        <p:txBody>
          <a:bodyPr vert="horz" wrap="square" lIns="36000" tIns="36000" rIns="36000" bIns="36000" rtlCol="0">
            <a:spAutoFit/>
          </a:bodyPr>
          <a:lstStyle/>
          <a:p>
            <a:pPr algn="ctr"/>
            <a:r>
              <a:rPr lang="ja-JP" altLang="en-US" sz="1050" b="1" dirty="0">
                <a:solidFill>
                  <a:prstClr val="black"/>
                </a:solidFill>
              </a:rPr>
              <a:t>④実習受入　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050" b="1" dirty="0">
                <a:solidFill>
                  <a:prstClr val="black"/>
                </a:solidFill>
              </a:rPr>
              <a:t>　に関する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050" b="1" dirty="0">
                <a:solidFill>
                  <a:prstClr val="black"/>
                </a:solidFill>
              </a:rPr>
              <a:t>　協定締結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050" b="1" dirty="0">
                <a:solidFill>
                  <a:prstClr val="black"/>
                </a:solidFill>
              </a:rPr>
              <a:t>　（</a:t>
            </a:r>
            <a:r>
              <a:rPr lang="ja-JP" altLang="en-US" sz="1050" dirty="0">
                <a:solidFill>
                  <a:prstClr val="black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協定書</a:t>
            </a:r>
            <a:r>
              <a:rPr lang="ja-JP" altLang="en-US" sz="1050" b="1" dirty="0">
                <a:solidFill>
                  <a:prstClr val="black"/>
                </a:solidFill>
              </a:rPr>
              <a:t>）</a:t>
            </a:r>
          </a:p>
        </p:txBody>
      </p:sp>
      <p:sp>
        <p:nvSpPr>
          <p:cNvPr id="31" name="右矢印 30"/>
          <p:cNvSpPr/>
          <p:nvPr/>
        </p:nvSpPr>
        <p:spPr>
          <a:xfrm rot="2701370">
            <a:off x="3418372" y="3517417"/>
            <a:ext cx="2090475" cy="344458"/>
          </a:xfrm>
          <a:prstGeom prst="rightArrow">
            <a:avLst>
              <a:gd name="adj1" fmla="val 50000"/>
              <a:gd name="adj2" fmla="val 55861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477713" y="5731392"/>
            <a:ext cx="8931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県が行うこと</a:t>
            </a:r>
          </a:p>
        </p:txBody>
      </p:sp>
      <p:sp>
        <p:nvSpPr>
          <p:cNvPr id="34" name="左右矢印 33"/>
          <p:cNvSpPr/>
          <p:nvPr/>
        </p:nvSpPr>
        <p:spPr>
          <a:xfrm>
            <a:off x="5082724" y="5996250"/>
            <a:ext cx="459000" cy="201164"/>
          </a:xfrm>
          <a:prstGeom prst="leftRightArrow">
            <a:avLst/>
          </a:prstGeom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84294" y="5980044"/>
            <a:ext cx="12089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県社協との手続き</a:t>
            </a:r>
          </a:p>
        </p:txBody>
      </p:sp>
      <p:sp>
        <p:nvSpPr>
          <p:cNvPr id="36" name="右矢印 35"/>
          <p:cNvSpPr/>
          <p:nvPr/>
        </p:nvSpPr>
        <p:spPr>
          <a:xfrm>
            <a:off x="5114940" y="5474955"/>
            <a:ext cx="405000" cy="23469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65244" y="5438869"/>
            <a:ext cx="11624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事業所が行うこと</a:t>
            </a:r>
          </a:p>
        </p:txBody>
      </p:sp>
      <p:sp>
        <p:nvSpPr>
          <p:cNvPr id="47" name="右矢印 46"/>
          <p:cNvSpPr/>
          <p:nvPr/>
        </p:nvSpPr>
        <p:spPr>
          <a:xfrm>
            <a:off x="5118432" y="6310026"/>
            <a:ext cx="405000" cy="201164"/>
          </a:xfrm>
          <a:prstGeom prst="rightArrow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494192" y="6297567"/>
            <a:ext cx="11624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県社協が行うこと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88641" y="2958028"/>
            <a:ext cx="1624410" cy="41125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txBody>
          <a:bodyPr vert="horz" wrap="none" lIns="36000" tIns="36000" rIns="36000" bIns="36000" rtlCol="0">
            <a:spAutoFit/>
          </a:bodyPr>
          <a:lstStyle/>
          <a:p>
            <a:pPr algn="ctr"/>
            <a:r>
              <a:rPr lang="ja-JP" altLang="en-US" sz="1100" dirty="0">
                <a:solidFill>
                  <a:prstClr val="black"/>
                </a:solidFill>
              </a:rPr>
              <a:t>（受講試験合格者発表後）</a:t>
            </a:r>
            <a:endParaRPr lang="en-US" altLang="ja-JP" sz="1100" dirty="0">
              <a:solidFill>
                <a:prstClr val="black"/>
              </a:solidFill>
            </a:endParaRPr>
          </a:p>
          <a:p>
            <a:pPr algn="ctr"/>
            <a:r>
              <a:rPr lang="ja-JP" altLang="en-US" sz="1100" b="1" dirty="0">
                <a:solidFill>
                  <a:prstClr val="black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実習生受入依頼</a:t>
            </a:r>
          </a:p>
        </p:txBody>
      </p:sp>
      <p:sp>
        <p:nvSpPr>
          <p:cNvPr id="54" name="四角形吹き出し 53"/>
          <p:cNvSpPr/>
          <p:nvPr/>
        </p:nvSpPr>
        <p:spPr>
          <a:xfrm>
            <a:off x="3717032" y="5040374"/>
            <a:ext cx="1080000" cy="555625"/>
          </a:xfrm>
          <a:prstGeom prst="wedgeRectCallout">
            <a:avLst>
              <a:gd name="adj1" fmla="val -55802"/>
              <a:gd name="adj2" fmla="val 9812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000" dirty="0">
                <a:solidFill>
                  <a:prstClr val="black"/>
                </a:solidFill>
              </a:rPr>
              <a:t>県</a:t>
            </a:r>
            <a:r>
              <a:rPr lang="en-US" altLang="ja-JP" sz="1000" dirty="0">
                <a:solidFill>
                  <a:prstClr val="black"/>
                </a:solidFill>
              </a:rPr>
              <a:t>HP</a:t>
            </a:r>
          </a:p>
          <a:p>
            <a:pPr algn="ctr"/>
            <a:r>
              <a:rPr lang="ja-JP" altLang="en-US" sz="1000" dirty="0">
                <a:solidFill>
                  <a:prstClr val="black"/>
                </a:solidFill>
              </a:rPr>
              <a:t>「</a:t>
            </a:r>
            <a:r>
              <a:rPr lang="ja-JP" altLang="en-US" sz="1000" u="sng" dirty="0">
                <a:solidFill>
                  <a:prstClr val="black"/>
                </a:solidFill>
              </a:rPr>
              <a:t>協力事業所一覧</a:t>
            </a:r>
            <a:r>
              <a:rPr lang="ja-JP" altLang="en-US" sz="1000" dirty="0">
                <a:solidFill>
                  <a:prstClr val="black"/>
                </a:solidFill>
              </a:rPr>
              <a:t>」</a:t>
            </a:r>
            <a:endParaRPr lang="en-US" altLang="ja-JP" sz="1000" dirty="0">
              <a:solidFill>
                <a:prstClr val="black"/>
              </a:solidFill>
            </a:endParaRPr>
          </a:p>
          <a:p>
            <a:pPr algn="ctr"/>
            <a:r>
              <a:rPr lang="ja-JP" altLang="en-US" sz="1000" dirty="0">
                <a:solidFill>
                  <a:prstClr val="black"/>
                </a:solidFill>
              </a:rPr>
              <a:t>へ追加・修正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4971356" y="5395229"/>
            <a:ext cx="1770013" cy="118226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65296" y="679958"/>
            <a:ext cx="5328000" cy="288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</a:rPr>
              <a:t>実習受入協力事業所登録に係る体制イメージ図</a:t>
            </a:r>
          </a:p>
        </p:txBody>
      </p:sp>
      <p:sp>
        <p:nvSpPr>
          <p:cNvPr id="77" name="U ターン矢印 76"/>
          <p:cNvSpPr/>
          <p:nvPr/>
        </p:nvSpPr>
        <p:spPr>
          <a:xfrm flipH="1">
            <a:off x="708982" y="1498464"/>
            <a:ext cx="2437160" cy="506378"/>
          </a:xfrm>
          <a:custGeom>
            <a:avLst/>
            <a:gdLst>
              <a:gd name="connsiteX0" fmla="*/ 0 w 3325469"/>
              <a:gd name="connsiteY0" fmla="*/ 670084 h 670084"/>
              <a:gd name="connsiteX1" fmla="*/ 0 w 3325469"/>
              <a:gd name="connsiteY1" fmla="*/ 293162 h 670084"/>
              <a:gd name="connsiteX2" fmla="*/ 293162 w 3325469"/>
              <a:gd name="connsiteY2" fmla="*/ 0 h 670084"/>
              <a:gd name="connsiteX3" fmla="*/ 2948547 w 3325469"/>
              <a:gd name="connsiteY3" fmla="*/ 0 h 670084"/>
              <a:gd name="connsiteX4" fmla="*/ 3241709 w 3325469"/>
              <a:gd name="connsiteY4" fmla="*/ 293162 h 670084"/>
              <a:gd name="connsiteX5" fmla="*/ 3241709 w 3325469"/>
              <a:gd name="connsiteY5" fmla="*/ 335042 h 670084"/>
              <a:gd name="connsiteX6" fmla="*/ 3325469 w 3325469"/>
              <a:gd name="connsiteY6" fmla="*/ 335042 h 670084"/>
              <a:gd name="connsiteX7" fmla="*/ 3157948 w 3325469"/>
              <a:gd name="connsiteY7" fmla="*/ 502563 h 670084"/>
              <a:gd name="connsiteX8" fmla="*/ 2990427 w 3325469"/>
              <a:gd name="connsiteY8" fmla="*/ 335042 h 670084"/>
              <a:gd name="connsiteX9" fmla="*/ 3074188 w 3325469"/>
              <a:gd name="connsiteY9" fmla="*/ 335042 h 670084"/>
              <a:gd name="connsiteX10" fmla="*/ 3074188 w 3325469"/>
              <a:gd name="connsiteY10" fmla="*/ 293162 h 670084"/>
              <a:gd name="connsiteX11" fmla="*/ 2948547 w 3325469"/>
              <a:gd name="connsiteY11" fmla="*/ 167521 h 670084"/>
              <a:gd name="connsiteX12" fmla="*/ 293162 w 3325469"/>
              <a:gd name="connsiteY12" fmla="*/ 167521 h 670084"/>
              <a:gd name="connsiteX13" fmla="*/ 167521 w 3325469"/>
              <a:gd name="connsiteY13" fmla="*/ 293162 h 670084"/>
              <a:gd name="connsiteX14" fmla="*/ 167521 w 3325469"/>
              <a:gd name="connsiteY14" fmla="*/ 670084 h 670084"/>
              <a:gd name="connsiteX15" fmla="*/ 0 w 3325469"/>
              <a:gd name="connsiteY15" fmla="*/ 670084 h 670084"/>
              <a:gd name="connsiteX0" fmla="*/ 0 w 3325469"/>
              <a:gd name="connsiteY0" fmla="*/ 520859 h 670084"/>
              <a:gd name="connsiteX1" fmla="*/ 0 w 3325469"/>
              <a:gd name="connsiteY1" fmla="*/ 293162 h 670084"/>
              <a:gd name="connsiteX2" fmla="*/ 293162 w 3325469"/>
              <a:gd name="connsiteY2" fmla="*/ 0 h 670084"/>
              <a:gd name="connsiteX3" fmla="*/ 2948547 w 3325469"/>
              <a:gd name="connsiteY3" fmla="*/ 0 h 670084"/>
              <a:gd name="connsiteX4" fmla="*/ 3241709 w 3325469"/>
              <a:gd name="connsiteY4" fmla="*/ 293162 h 670084"/>
              <a:gd name="connsiteX5" fmla="*/ 3241709 w 3325469"/>
              <a:gd name="connsiteY5" fmla="*/ 335042 h 670084"/>
              <a:gd name="connsiteX6" fmla="*/ 3325469 w 3325469"/>
              <a:gd name="connsiteY6" fmla="*/ 335042 h 670084"/>
              <a:gd name="connsiteX7" fmla="*/ 3157948 w 3325469"/>
              <a:gd name="connsiteY7" fmla="*/ 502563 h 670084"/>
              <a:gd name="connsiteX8" fmla="*/ 2990427 w 3325469"/>
              <a:gd name="connsiteY8" fmla="*/ 335042 h 670084"/>
              <a:gd name="connsiteX9" fmla="*/ 3074188 w 3325469"/>
              <a:gd name="connsiteY9" fmla="*/ 335042 h 670084"/>
              <a:gd name="connsiteX10" fmla="*/ 3074188 w 3325469"/>
              <a:gd name="connsiteY10" fmla="*/ 293162 h 670084"/>
              <a:gd name="connsiteX11" fmla="*/ 2948547 w 3325469"/>
              <a:gd name="connsiteY11" fmla="*/ 167521 h 670084"/>
              <a:gd name="connsiteX12" fmla="*/ 293162 w 3325469"/>
              <a:gd name="connsiteY12" fmla="*/ 167521 h 670084"/>
              <a:gd name="connsiteX13" fmla="*/ 167521 w 3325469"/>
              <a:gd name="connsiteY13" fmla="*/ 293162 h 670084"/>
              <a:gd name="connsiteX14" fmla="*/ 167521 w 3325469"/>
              <a:gd name="connsiteY14" fmla="*/ 670084 h 670084"/>
              <a:gd name="connsiteX15" fmla="*/ 0 w 3325469"/>
              <a:gd name="connsiteY15" fmla="*/ 520859 h 670084"/>
              <a:gd name="connsiteX0" fmla="*/ 0 w 3325469"/>
              <a:gd name="connsiteY0" fmla="*/ 520859 h 520859"/>
              <a:gd name="connsiteX1" fmla="*/ 0 w 3325469"/>
              <a:gd name="connsiteY1" fmla="*/ 293162 h 520859"/>
              <a:gd name="connsiteX2" fmla="*/ 293162 w 3325469"/>
              <a:gd name="connsiteY2" fmla="*/ 0 h 520859"/>
              <a:gd name="connsiteX3" fmla="*/ 2948547 w 3325469"/>
              <a:gd name="connsiteY3" fmla="*/ 0 h 520859"/>
              <a:gd name="connsiteX4" fmla="*/ 3241709 w 3325469"/>
              <a:gd name="connsiteY4" fmla="*/ 293162 h 520859"/>
              <a:gd name="connsiteX5" fmla="*/ 3241709 w 3325469"/>
              <a:gd name="connsiteY5" fmla="*/ 335042 h 520859"/>
              <a:gd name="connsiteX6" fmla="*/ 3325469 w 3325469"/>
              <a:gd name="connsiteY6" fmla="*/ 335042 h 520859"/>
              <a:gd name="connsiteX7" fmla="*/ 3157948 w 3325469"/>
              <a:gd name="connsiteY7" fmla="*/ 502563 h 520859"/>
              <a:gd name="connsiteX8" fmla="*/ 2990427 w 3325469"/>
              <a:gd name="connsiteY8" fmla="*/ 335042 h 520859"/>
              <a:gd name="connsiteX9" fmla="*/ 3074188 w 3325469"/>
              <a:gd name="connsiteY9" fmla="*/ 335042 h 520859"/>
              <a:gd name="connsiteX10" fmla="*/ 3074188 w 3325469"/>
              <a:gd name="connsiteY10" fmla="*/ 293162 h 520859"/>
              <a:gd name="connsiteX11" fmla="*/ 2948547 w 3325469"/>
              <a:gd name="connsiteY11" fmla="*/ 167521 h 520859"/>
              <a:gd name="connsiteX12" fmla="*/ 293162 w 3325469"/>
              <a:gd name="connsiteY12" fmla="*/ 167521 h 520859"/>
              <a:gd name="connsiteX13" fmla="*/ 167521 w 3325469"/>
              <a:gd name="connsiteY13" fmla="*/ 293162 h 520859"/>
              <a:gd name="connsiteX14" fmla="*/ 161171 w 3325469"/>
              <a:gd name="connsiteY14" fmla="*/ 517684 h 520859"/>
              <a:gd name="connsiteX15" fmla="*/ 0 w 3325469"/>
              <a:gd name="connsiteY15" fmla="*/ 520859 h 520859"/>
              <a:gd name="connsiteX0" fmla="*/ 0 w 3328644"/>
              <a:gd name="connsiteY0" fmla="*/ 517684 h 517684"/>
              <a:gd name="connsiteX1" fmla="*/ 3175 w 3328644"/>
              <a:gd name="connsiteY1" fmla="*/ 293162 h 517684"/>
              <a:gd name="connsiteX2" fmla="*/ 296337 w 3328644"/>
              <a:gd name="connsiteY2" fmla="*/ 0 h 517684"/>
              <a:gd name="connsiteX3" fmla="*/ 2951722 w 3328644"/>
              <a:gd name="connsiteY3" fmla="*/ 0 h 517684"/>
              <a:gd name="connsiteX4" fmla="*/ 3244884 w 3328644"/>
              <a:gd name="connsiteY4" fmla="*/ 293162 h 517684"/>
              <a:gd name="connsiteX5" fmla="*/ 3244884 w 3328644"/>
              <a:gd name="connsiteY5" fmla="*/ 335042 h 517684"/>
              <a:gd name="connsiteX6" fmla="*/ 3328644 w 3328644"/>
              <a:gd name="connsiteY6" fmla="*/ 335042 h 517684"/>
              <a:gd name="connsiteX7" fmla="*/ 3161123 w 3328644"/>
              <a:gd name="connsiteY7" fmla="*/ 502563 h 517684"/>
              <a:gd name="connsiteX8" fmla="*/ 2993602 w 3328644"/>
              <a:gd name="connsiteY8" fmla="*/ 335042 h 517684"/>
              <a:gd name="connsiteX9" fmla="*/ 3077363 w 3328644"/>
              <a:gd name="connsiteY9" fmla="*/ 335042 h 517684"/>
              <a:gd name="connsiteX10" fmla="*/ 3077363 w 3328644"/>
              <a:gd name="connsiteY10" fmla="*/ 293162 h 517684"/>
              <a:gd name="connsiteX11" fmla="*/ 2951722 w 3328644"/>
              <a:gd name="connsiteY11" fmla="*/ 167521 h 517684"/>
              <a:gd name="connsiteX12" fmla="*/ 296337 w 3328644"/>
              <a:gd name="connsiteY12" fmla="*/ 167521 h 517684"/>
              <a:gd name="connsiteX13" fmla="*/ 170696 w 3328644"/>
              <a:gd name="connsiteY13" fmla="*/ 293162 h 517684"/>
              <a:gd name="connsiteX14" fmla="*/ 164346 w 3328644"/>
              <a:gd name="connsiteY14" fmla="*/ 517684 h 517684"/>
              <a:gd name="connsiteX15" fmla="*/ 0 w 3328644"/>
              <a:gd name="connsiteY15" fmla="*/ 517684 h 5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8644" h="517684">
                <a:moveTo>
                  <a:pt x="0" y="517684"/>
                </a:moveTo>
                <a:cubicBezTo>
                  <a:pt x="1058" y="442843"/>
                  <a:pt x="2117" y="368003"/>
                  <a:pt x="3175" y="293162"/>
                </a:cubicBezTo>
                <a:cubicBezTo>
                  <a:pt x="3175" y="131253"/>
                  <a:pt x="134428" y="0"/>
                  <a:pt x="296337" y="0"/>
                </a:cubicBezTo>
                <a:lnTo>
                  <a:pt x="2951722" y="0"/>
                </a:lnTo>
                <a:cubicBezTo>
                  <a:pt x="3113631" y="0"/>
                  <a:pt x="3244884" y="131253"/>
                  <a:pt x="3244884" y="293162"/>
                </a:cubicBezTo>
                <a:lnTo>
                  <a:pt x="3244884" y="335042"/>
                </a:lnTo>
                <a:lnTo>
                  <a:pt x="3328644" y="335042"/>
                </a:lnTo>
                <a:lnTo>
                  <a:pt x="3161123" y="502563"/>
                </a:lnTo>
                <a:lnTo>
                  <a:pt x="2993602" y="335042"/>
                </a:lnTo>
                <a:lnTo>
                  <a:pt x="3077363" y="335042"/>
                </a:lnTo>
                <a:lnTo>
                  <a:pt x="3077363" y="293162"/>
                </a:lnTo>
                <a:cubicBezTo>
                  <a:pt x="3077363" y="223772"/>
                  <a:pt x="3021112" y="167521"/>
                  <a:pt x="2951722" y="167521"/>
                </a:cubicBezTo>
                <a:lnTo>
                  <a:pt x="296337" y="167521"/>
                </a:lnTo>
                <a:cubicBezTo>
                  <a:pt x="226947" y="167521"/>
                  <a:pt x="170696" y="223772"/>
                  <a:pt x="170696" y="293162"/>
                </a:cubicBezTo>
                <a:lnTo>
                  <a:pt x="164346" y="517684"/>
                </a:lnTo>
                <a:lnTo>
                  <a:pt x="0" y="517684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1" name="四角形吹き出し 70"/>
          <p:cNvSpPr/>
          <p:nvPr/>
        </p:nvSpPr>
        <p:spPr>
          <a:xfrm>
            <a:off x="7749481" y="2483138"/>
            <a:ext cx="2691731" cy="1089867"/>
          </a:xfrm>
          <a:prstGeom prst="wedgeRectCallout">
            <a:avLst>
              <a:gd name="adj1" fmla="val 2040"/>
              <a:gd name="adj2" fmla="val 468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r>
              <a:rPr lang="ja-JP" altLang="en-US" sz="1000" dirty="0">
                <a:solidFill>
                  <a:prstClr val="black"/>
                </a:solidFill>
              </a:rPr>
              <a:t>●イメージ図②で県が発行する</a:t>
            </a:r>
            <a:r>
              <a:rPr lang="ja-JP" altLang="en-US" sz="1000" b="1" u="sng" dirty="0">
                <a:solidFill>
                  <a:srgbClr val="FF0000"/>
                </a:solidFill>
              </a:rPr>
              <a:t>決定通知書</a:t>
            </a:r>
            <a:endParaRPr lang="en-US" altLang="ja-JP" sz="1000" b="1" u="sng" dirty="0">
              <a:solidFill>
                <a:srgbClr val="FF0000"/>
              </a:solidFill>
            </a:endParaRPr>
          </a:p>
          <a:p>
            <a:r>
              <a:rPr lang="ja-JP" altLang="en-US" sz="1000" dirty="0">
                <a:solidFill>
                  <a:prstClr val="black"/>
                </a:solidFill>
              </a:rPr>
              <a:t>●イメージ図④での事業所と県社協の</a:t>
            </a:r>
            <a:r>
              <a:rPr lang="ja-JP" altLang="en-US" sz="1000" b="1" u="sng" dirty="0">
                <a:solidFill>
                  <a:srgbClr val="FF0000"/>
                </a:solidFill>
              </a:rPr>
              <a:t>協定書</a:t>
            </a:r>
            <a:endParaRPr lang="en-US" altLang="ja-JP" sz="1000" b="1" u="sng" dirty="0">
              <a:solidFill>
                <a:srgbClr val="FF0000"/>
              </a:solidFill>
            </a:endParaRPr>
          </a:p>
          <a:p>
            <a:pPr>
              <a:lnSpc>
                <a:spcPts val="800"/>
              </a:lnSpc>
            </a:pPr>
            <a:endParaRPr lang="en-US" altLang="ja-JP" sz="1000" dirty="0">
              <a:solidFill>
                <a:prstClr val="black"/>
              </a:solidFill>
            </a:endParaRPr>
          </a:p>
          <a:p>
            <a:r>
              <a:rPr lang="ja-JP" altLang="en-US" sz="1000" b="1" dirty="0">
                <a:solidFill>
                  <a:prstClr val="black"/>
                </a:solidFill>
              </a:rPr>
              <a:t>上記２つは，特定事業所加算の算定要件である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1000" b="1" u="sng" dirty="0">
                <a:solidFill>
                  <a:schemeClr val="tx1"/>
                </a:solidFill>
              </a:rPr>
              <a:t>実務研修への協力体制があることを証明する</a:t>
            </a:r>
            <a:endParaRPr lang="en-US" altLang="ja-JP" sz="1000" b="1" u="sng" dirty="0">
              <a:solidFill>
                <a:schemeClr val="tx1"/>
              </a:solidFill>
            </a:endParaRPr>
          </a:p>
          <a:p>
            <a:r>
              <a:rPr lang="ja-JP" altLang="en-US" sz="1000" b="1" u="sng" dirty="0">
                <a:solidFill>
                  <a:schemeClr val="tx1"/>
                </a:solidFill>
              </a:rPr>
              <a:t>書類です。</a:t>
            </a:r>
            <a:endParaRPr lang="en-US" altLang="ja-JP" sz="1000" b="1" u="sng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378112" y="1815998"/>
            <a:ext cx="1568434" cy="992188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居宅介護支援</a:t>
            </a:r>
            <a:endParaRPr lang="en-US" altLang="ja-JP" sz="160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60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事業所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572846" y="1467921"/>
            <a:ext cx="737940" cy="25736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txBody>
          <a:bodyPr vert="horz" wrap="square" lIns="36000" tIns="36000" rIns="36000" bIns="36000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prstClr val="black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実習受入</a:t>
            </a:r>
            <a:endParaRPr lang="en-US" altLang="ja-JP" sz="1200" b="1" dirty="0">
              <a:solidFill>
                <a:prstClr val="black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95250" y="986831"/>
            <a:ext cx="6696000" cy="56753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5250" y="7441191"/>
            <a:ext cx="6696000" cy="1530401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vert="horz" wrap="square" lIns="72000" tIns="72000" rIns="36000" bIns="72000" rtlCol="0" anchor="ctr" anchorCtr="0">
            <a:spAutoFit/>
          </a:bodyPr>
          <a:lstStyle/>
          <a:p>
            <a:r>
              <a:rPr lang="ja-JP" altLang="en-US" sz="1350" dirty="0">
                <a:solidFill>
                  <a:prstClr val="black"/>
                </a:solidFill>
                <a:latin typeface="ＭＳ Ｐゴシック"/>
              </a:rPr>
              <a:t>① 実習受入協力事業所として，登録を希望する居宅介護支援事業所は，</a:t>
            </a:r>
            <a:r>
              <a:rPr lang="ja-JP" altLang="en-US" sz="1350" b="1" dirty="0">
                <a:solidFill>
                  <a:prstClr val="black"/>
                </a:solidFill>
                <a:latin typeface="ＭＳ Ｐゴシック"/>
              </a:rPr>
              <a:t>県宛てに</a:t>
            </a:r>
            <a:endParaRPr lang="en-US" altLang="ja-JP" sz="135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350" b="1" dirty="0">
                <a:solidFill>
                  <a:prstClr val="black"/>
                </a:solidFill>
                <a:latin typeface="ＭＳ Ｐゴシック"/>
              </a:rPr>
              <a:t>　 協力事業所の登録申請（電子申請）</a:t>
            </a: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pPr>
              <a:lnSpc>
                <a:spcPts val="900"/>
              </a:lnSpc>
            </a:pP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350" dirty="0">
                <a:solidFill>
                  <a:prstClr val="black"/>
                </a:solidFill>
                <a:latin typeface="ＭＳ Ｐゴシック"/>
              </a:rPr>
              <a:t>② 県は申請のあった事業所を協力事業所として決定後，</a:t>
            </a:r>
            <a:r>
              <a:rPr lang="ja-JP" altLang="en-US" sz="1350" b="1" dirty="0">
                <a:solidFill>
                  <a:prstClr val="black"/>
                </a:solidFill>
                <a:latin typeface="ＭＳ Ｐゴシック"/>
              </a:rPr>
              <a:t>登録決定通知書を発行</a:t>
            </a: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pPr>
              <a:lnSpc>
                <a:spcPts val="900"/>
              </a:lnSpc>
            </a:pP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350" dirty="0">
                <a:solidFill>
                  <a:prstClr val="black"/>
                </a:solidFill>
                <a:latin typeface="ＭＳ Ｐゴシック"/>
              </a:rPr>
              <a:t>③ 登録決定した事業所の情報を，研修実施機関（県社会福祉協議会）へ情報提供</a:t>
            </a: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pPr>
              <a:lnSpc>
                <a:spcPts val="900"/>
              </a:lnSpc>
            </a:pPr>
            <a:endParaRPr lang="en-US" altLang="ja-JP" sz="1350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350" dirty="0">
                <a:solidFill>
                  <a:prstClr val="black"/>
                </a:solidFill>
                <a:latin typeface="ＭＳ Ｐゴシック"/>
              </a:rPr>
              <a:t>④ 研修実施機関（県社会福祉協議会）と</a:t>
            </a:r>
            <a:r>
              <a:rPr lang="ja-JP" altLang="en-US" sz="1350" b="1" dirty="0">
                <a:solidFill>
                  <a:prstClr val="black"/>
                </a:solidFill>
                <a:latin typeface="ＭＳ Ｐゴシック"/>
              </a:rPr>
              <a:t>実習受入に係る協定締結（協定書） </a:t>
            </a:r>
            <a:r>
              <a:rPr lang="en-US" altLang="ja-JP" sz="1000" dirty="0">
                <a:solidFill>
                  <a:prstClr val="black"/>
                </a:solidFill>
                <a:latin typeface="ＭＳ Ｐゴシック"/>
              </a:rPr>
              <a:t>※</a:t>
            </a:r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新規事業所のみ</a:t>
            </a:r>
            <a:endParaRPr lang="en-US" altLang="ja-JP" sz="1000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43" name="下リボン 42"/>
          <p:cNvSpPr/>
          <p:nvPr/>
        </p:nvSpPr>
        <p:spPr>
          <a:xfrm>
            <a:off x="464550" y="6791378"/>
            <a:ext cx="5904656" cy="384819"/>
          </a:xfrm>
          <a:prstGeom prst="ribbon">
            <a:avLst>
              <a:gd name="adj1" fmla="val 11209"/>
              <a:gd name="adj2" fmla="val 75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99858" y="3659528"/>
            <a:ext cx="1175326" cy="442035"/>
          </a:xfrm>
          <a:prstGeom prst="rect">
            <a:avLst/>
          </a:prstGeom>
          <a:solidFill>
            <a:srgbClr val="CCFFCC">
              <a:alpha val="90000"/>
            </a:srgbClr>
          </a:solidFill>
          <a:ln w="28575">
            <a:solidFill>
              <a:schemeClr val="tx1"/>
            </a:solidFill>
            <a:prstDash val="sysDash"/>
          </a:ln>
        </p:spPr>
        <p:txBody>
          <a:bodyPr vert="horz" wrap="square" lIns="36000" tIns="36000" rIns="36000" bIns="36000" rtlCol="0" anchor="ctr" anchorCtr="0">
            <a:spAutoFit/>
          </a:bodyPr>
          <a:lstStyle/>
          <a:p>
            <a:pPr algn="ctr"/>
            <a:r>
              <a:rPr lang="ja-JP" altLang="en-US" sz="1200" b="1" dirty="0"/>
              <a:t>特定事業所加算</a:t>
            </a:r>
            <a:endParaRPr lang="en-US" altLang="ja-JP" sz="1200" b="1" dirty="0"/>
          </a:p>
          <a:p>
            <a:pPr algn="ctr"/>
            <a:r>
              <a:rPr lang="ja-JP" altLang="en-US" sz="1200" b="1" dirty="0"/>
              <a:t>算定届出</a:t>
            </a:r>
            <a:endParaRPr lang="en-US" altLang="ja-JP" sz="1200" b="1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259311" y="6885519"/>
            <a:ext cx="2367879" cy="288147"/>
          </a:xfrm>
          <a:prstGeom prst="rect">
            <a:avLst/>
          </a:prstGeom>
          <a:noFill/>
          <a:ln w="28575">
            <a:noFill/>
            <a:prstDash val="sysDot"/>
          </a:ln>
        </p:spPr>
        <p:txBody>
          <a:bodyPr vert="horz" wrap="square" lIns="36000" tIns="36000" rIns="36000" bIns="36000" rtlCol="0" anchor="ctr" anchorCtr="0">
            <a:spAutoFit/>
          </a:bodyPr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実習受入事業所登録の流れ</a:t>
            </a:r>
            <a:endParaRPr lang="en-US" altLang="ja-JP" sz="1400" dirty="0">
              <a:solidFill>
                <a:prstClr val="black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6750" y="9072760"/>
            <a:ext cx="6818634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100" dirty="0">
                <a:solidFill>
                  <a:prstClr val="black"/>
                </a:solidFill>
              </a:rPr>
              <a:t>上記①～④で，登録手続きは完了です。</a:t>
            </a:r>
            <a:endParaRPr lang="en-US" altLang="ja-JP" sz="1100" dirty="0">
              <a:solidFill>
                <a:prstClr val="black"/>
              </a:solidFill>
            </a:endParaRPr>
          </a:p>
          <a:p>
            <a:r>
              <a:rPr lang="ja-JP" altLang="en-US" sz="1100" dirty="0">
                <a:solidFill>
                  <a:prstClr val="black"/>
                </a:solidFill>
              </a:rPr>
              <a:t>　　（登録が完了しているかは，県ホームページに掲載予定の</a:t>
            </a:r>
            <a:r>
              <a:rPr lang="ja-JP" altLang="en-US" sz="1100" b="1" dirty="0">
                <a:solidFill>
                  <a:prstClr val="black"/>
                </a:solidFill>
              </a:rPr>
              <a:t>「協力事業所一覧」</a:t>
            </a:r>
            <a:r>
              <a:rPr lang="ja-JP" altLang="en-US" sz="1100" dirty="0">
                <a:solidFill>
                  <a:prstClr val="black"/>
                </a:solidFill>
              </a:rPr>
              <a:t>にてご確認ください。）</a:t>
            </a:r>
            <a:endParaRPr lang="en-US" altLang="ja-JP" sz="1100" dirty="0">
              <a:solidFill>
                <a:prstClr val="black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100" dirty="0">
                <a:solidFill>
                  <a:prstClr val="black"/>
                </a:solidFill>
              </a:rPr>
              <a:t>介護支援専門員実務研修受講試験の合格発表後，県社会福祉協議会から実習生の受入依頼がありましたら，</a:t>
            </a:r>
            <a:endParaRPr lang="en-US" altLang="ja-JP" sz="1100" dirty="0">
              <a:solidFill>
                <a:prstClr val="black"/>
              </a:solidFill>
            </a:endParaRPr>
          </a:p>
          <a:p>
            <a:r>
              <a:rPr lang="ja-JP" altLang="en-US" sz="1100" dirty="0">
                <a:solidFill>
                  <a:prstClr val="black"/>
                </a:solidFill>
              </a:rPr>
              <a:t>　　原則として，</a:t>
            </a:r>
            <a:r>
              <a:rPr lang="ja-JP" altLang="en-US" sz="1100" dirty="0">
                <a:solidFill>
                  <a:prstClr val="black"/>
                </a:solidFill>
                <a:latin typeface="+mn-ea"/>
              </a:rPr>
              <a:t>実習生の受入れを承諾していただく必要があります。</a:t>
            </a:r>
            <a:endParaRPr lang="en-US" altLang="ja-JP" sz="1100" dirty="0">
              <a:solidFill>
                <a:prstClr val="black"/>
              </a:solidFill>
            </a:endParaRPr>
          </a:p>
          <a:p>
            <a:r>
              <a:rPr lang="en-US" altLang="ja-JP" sz="1250" b="1" u="sng" dirty="0">
                <a:solidFill>
                  <a:prstClr val="black"/>
                </a:solidFill>
              </a:rPr>
              <a:t>※</a:t>
            </a:r>
            <a:r>
              <a:rPr lang="ja-JP" altLang="en-US" sz="1250" b="1" u="sng" dirty="0">
                <a:solidFill>
                  <a:prstClr val="black"/>
                </a:solidFill>
              </a:rPr>
              <a:t>正当な理由なく，実習生の受入れを拒否することはできません。</a:t>
            </a:r>
            <a:endParaRPr lang="en-US" altLang="ja-JP" sz="1250" b="1" u="sng" dirty="0">
              <a:solidFill>
                <a:prstClr val="black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149134" y="1309307"/>
            <a:ext cx="2632171" cy="2021231"/>
            <a:chOff x="4547579" y="2889730"/>
            <a:chExt cx="1928121" cy="1272264"/>
          </a:xfrm>
        </p:grpSpPr>
        <p:sp>
          <p:nvSpPr>
            <p:cNvPr id="28" name="爆発 1 27"/>
            <p:cNvSpPr/>
            <p:nvPr/>
          </p:nvSpPr>
          <p:spPr>
            <a:xfrm rot="206091">
              <a:off x="4547579" y="2889730"/>
              <a:ext cx="1898695" cy="1272264"/>
            </a:xfrm>
            <a:prstGeom prst="cloudCallout">
              <a:avLst>
                <a:gd name="adj1" fmla="val -24143"/>
                <a:gd name="adj2" fmla="val 64857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4558643" y="3071628"/>
              <a:ext cx="1917057" cy="907862"/>
            </a:xfrm>
            <a:prstGeom prst="rect">
              <a:avLst/>
            </a:prstGeom>
            <a:noFill/>
            <a:ln w="28575">
              <a:noFill/>
              <a:prstDash val="sysDot"/>
            </a:ln>
          </p:spPr>
          <p:txBody>
            <a:bodyPr vert="horz" wrap="square" lIns="36000" tIns="36000" rIns="36000" bIns="36000" rtlCol="0" anchor="ctr" anchorCtr="0">
              <a:spAutoFit/>
            </a:bodyPr>
            <a:lstStyle/>
            <a:p>
              <a:pPr algn="ctr"/>
              <a:r>
                <a:rPr lang="ja-JP" altLang="en-US" sz="1050" dirty="0">
                  <a:solidFill>
                    <a:prstClr val="black"/>
                  </a:solidFill>
                </a:rPr>
                <a:t>実務研修における実習等の</a:t>
              </a:r>
              <a:endParaRPr lang="en-US" altLang="ja-JP" sz="105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1050" dirty="0">
                  <a:solidFill>
                    <a:prstClr val="black"/>
                  </a:solidFill>
                </a:rPr>
                <a:t>協力体制を確保していることが</a:t>
              </a:r>
              <a:endParaRPr lang="en-US" altLang="ja-JP" sz="105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1050" dirty="0">
                  <a:solidFill>
                    <a:prstClr val="black"/>
                  </a:solidFill>
                </a:rPr>
                <a:t>加算要件のひとつとなっており，</a:t>
              </a:r>
              <a:endParaRPr lang="en-US" altLang="ja-JP" sz="105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1050" dirty="0">
                  <a:solidFill>
                    <a:prstClr val="black"/>
                  </a:solidFill>
                </a:rPr>
                <a:t>②で発行される「登録決定通知書」等</a:t>
              </a:r>
              <a:endParaRPr lang="en-US" altLang="ja-JP" sz="105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1050" dirty="0">
                  <a:solidFill>
                    <a:prstClr val="black"/>
                  </a:solidFill>
                </a:rPr>
                <a:t>の添付が必要となる場合があります</a:t>
              </a:r>
              <a:r>
                <a:rPr lang="ja-JP" altLang="en-US" sz="1050" dirty="0"/>
                <a:t>。</a:t>
              </a:r>
              <a:endParaRPr lang="en-US" altLang="ja-JP" sz="1050" dirty="0"/>
            </a:p>
            <a:p>
              <a:pPr algn="ctr">
                <a:spcBef>
                  <a:spcPts val="600"/>
                </a:spcBef>
              </a:pPr>
              <a:r>
                <a:rPr lang="en-US" altLang="ja-JP" sz="1050" b="1" u="sng" dirty="0"/>
                <a:t>※</a:t>
              </a:r>
              <a:r>
                <a:rPr lang="ja-JP" altLang="en-US" sz="1050" b="1" u="sng" dirty="0"/>
                <a:t>特定事業所加算に関する</a:t>
              </a:r>
              <a:endParaRPr lang="en-US" altLang="ja-JP" sz="1050" b="1" u="sng" dirty="0"/>
            </a:p>
            <a:p>
              <a:pPr algn="ctr"/>
              <a:r>
                <a:rPr lang="ja-JP" altLang="en-US" sz="1050" b="1" u="sng" dirty="0"/>
                <a:t>お問合せは，各市町村へ</a:t>
              </a:r>
              <a:endParaRPr lang="en-US" altLang="ja-JP" sz="1050" b="1" u="sng" dirty="0"/>
            </a:p>
            <a:p>
              <a:pPr algn="ctr"/>
              <a:r>
                <a:rPr lang="ja-JP" altLang="en-US" sz="1050" b="1" u="sng" dirty="0"/>
                <a:t>お願いいたします。</a:t>
              </a:r>
              <a:endParaRPr lang="en-US" altLang="ja-JP" sz="1050" b="1" u="sng" dirty="0"/>
            </a:p>
          </p:txBody>
        </p:sp>
      </p:grp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390891"/>
              </p:ext>
            </p:extLst>
          </p:nvPr>
        </p:nvGraphicFramePr>
        <p:xfrm>
          <a:off x="7317433" y="106850"/>
          <a:ext cx="2935287" cy="1016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2" imgW="5514892" imgH="1114556" progId="Excel.Sheet.12">
                  <p:embed/>
                </p:oleObj>
              </mc:Choice>
              <mc:Fallback>
                <p:oleObj name="ワークシート" r:id="rId2" imgW="5514892" imgH="111455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7433" y="106850"/>
                        <a:ext cx="2935287" cy="10168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245548"/>
              </p:ext>
            </p:extLst>
          </p:nvPr>
        </p:nvGraphicFramePr>
        <p:xfrm>
          <a:off x="7389440" y="1199347"/>
          <a:ext cx="2806700" cy="955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4" imgW="5276804" imgH="1047882" progId="Excel.Sheet.12">
                  <p:embed/>
                </p:oleObj>
              </mc:Choice>
              <mc:Fallback>
                <p:oleObj name="ワークシート" r:id="rId4" imgW="5276804" imgH="1047882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440" y="1199347"/>
                        <a:ext cx="2806700" cy="9555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4644523" y="1110835"/>
            <a:ext cx="1656498" cy="198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加算届出に関すること</a:t>
            </a:r>
            <a:endParaRPr kumimoji="1" lang="ja-JP" altLang="en-US" sz="12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052736" y="1094409"/>
            <a:ext cx="2011238" cy="198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実習受入登録に関すること</a:t>
            </a:r>
            <a:endParaRPr kumimoji="1" lang="ja-JP" altLang="en-US" sz="12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213" y="0"/>
            <a:ext cx="6858000" cy="43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Meiryo UI" panose="020B0604030504040204" pitchFamily="50" charset="-128"/>
              </a:rPr>
              <a:t>　実習受入協力事業所としての登録について</a:t>
            </a:r>
            <a:endParaRPr kumimoji="1" lang="ja-JP" altLang="en-US" sz="20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6735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41" y="6923488"/>
            <a:ext cx="2546068" cy="2866146"/>
          </a:xfrm>
          <a:prstGeom prst="rect">
            <a:avLst/>
          </a:prstGeom>
        </p:spPr>
      </p:pic>
      <p:pic>
        <p:nvPicPr>
          <p:cNvPr id="85" name="図 84"/>
          <p:cNvPicPr>
            <a:picLocks noChangeAspect="1"/>
          </p:cNvPicPr>
          <p:nvPr/>
        </p:nvPicPr>
        <p:blipFill rotWithShape="1">
          <a:blip r:embed="rId4"/>
          <a:srcRect b="17425"/>
          <a:stretch/>
        </p:blipFill>
        <p:spPr>
          <a:xfrm>
            <a:off x="97017" y="6057364"/>
            <a:ext cx="5333473" cy="64578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図 8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9163" y="7658759"/>
            <a:ext cx="2684087" cy="12634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正方形/長方形 5"/>
          <p:cNvSpPr/>
          <p:nvPr/>
        </p:nvSpPr>
        <p:spPr>
          <a:xfrm>
            <a:off x="0" y="0"/>
            <a:ext cx="6858000" cy="43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Meiryo UI" panose="020B0604030504040204" pitchFamily="50" charset="-128"/>
              </a:rPr>
              <a:t>電子申請の手順</a:t>
            </a:r>
            <a:endParaRPr kumimoji="1" lang="ja-JP" altLang="en-US" sz="20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986" y="545467"/>
            <a:ext cx="6827285" cy="5116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25001" y="6139718"/>
            <a:ext cx="3321550" cy="2776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横巻き 8"/>
          <p:cNvSpPr/>
          <p:nvPr/>
        </p:nvSpPr>
        <p:spPr>
          <a:xfrm>
            <a:off x="45634" y="533559"/>
            <a:ext cx="4532026" cy="360000"/>
          </a:xfrm>
          <a:prstGeom prst="horizontalScroll">
            <a:avLst/>
          </a:prstGeom>
          <a:solidFill>
            <a:schemeClr val="accent6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県ホームページから電子申請ページへのアクセス方法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4408" y="5697513"/>
            <a:ext cx="6819424" cy="39764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横巻き 42"/>
          <p:cNvSpPr/>
          <p:nvPr/>
        </p:nvSpPr>
        <p:spPr>
          <a:xfrm>
            <a:off x="45634" y="5692075"/>
            <a:ext cx="1783703" cy="360000"/>
          </a:xfrm>
          <a:prstGeom prst="horizontalScroll">
            <a:avLst/>
          </a:prstGeom>
          <a:solidFill>
            <a:schemeClr val="accent6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　電子申請の方法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116191" y="5278281"/>
            <a:ext cx="1646605" cy="3600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sz="1100" b="1" dirty="0">
                <a:solidFill>
                  <a:schemeClr val="tx1"/>
                </a:solidFill>
              </a:rPr>
              <a:t>「２　電子申請の方法」へ</a:t>
            </a:r>
          </a:p>
        </p:txBody>
      </p:sp>
      <p:sp>
        <p:nvSpPr>
          <p:cNvPr id="75" name="右矢印 74"/>
          <p:cNvSpPr/>
          <p:nvPr/>
        </p:nvSpPr>
        <p:spPr>
          <a:xfrm rot="18954840">
            <a:off x="2817223" y="8705078"/>
            <a:ext cx="568218" cy="326306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吹き出し 50"/>
          <p:cNvSpPr/>
          <p:nvPr/>
        </p:nvSpPr>
        <p:spPr>
          <a:xfrm>
            <a:off x="2738584" y="6906017"/>
            <a:ext cx="1569472" cy="477236"/>
          </a:xfrm>
          <a:prstGeom prst="wedgeRoundRectCallout">
            <a:avLst>
              <a:gd name="adj1" fmla="val -24884"/>
              <a:gd name="adj2" fmla="val -89326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⑤令和８年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度の</a:t>
            </a:r>
            <a:endParaRPr kumimoji="1"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登録フォームを選択</a:t>
            </a:r>
          </a:p>
        </p:txBody>
      </p:sp>
      <p:sp>
        <p:nvSpPr>
          <p:cNvPr id="47" name="角丸四角形吹き出し 46"/>
          <p:cNvSpPr/>
          <p:nvPr/>
        </p:nvSpPr>
        <p:spPr>
          <a:xfrm>
            <a:off x="1789605" y="7860575"/>
            <a:ext cx="1044083" cy="849667"/>
          </a:xfrm>
          <a:prstGeom prst="wedgeRoundRectCallout">
            <a:avLst>
              <a:gd name="adj1" fmla="val -45582"/>
              <a:gd name="adj2" fmla="val 66332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⑥必要項目を</a:t>
            </a:r>
            <a:endParaRPr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入力し、</a:t>
            </a:r>
            <a:endParaRPr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kumimoji="1"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確認</a:t>
            </a:r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en-US" altLang="ja-JP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をクリック</a:t>
            </a:r>
            <a:endParaRPr kumimoji="1" lang="ja-JP" altLang="en-US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5353278" y="8490214"/>
            <a:ext cx="1150144" cy="797468"/>
          </a:xfrm>
          <a:prstGeom prst="wedgeRoundRectCallout">
            <a:avLst>
              <a:gd name="adj1" fmla="val -75838"/>
              <a:gd name="adj2" fmla="val -32913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⑦登録内容に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間違いがなければ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「送信」</a:t>
            </a:r>
            <a:endParaRPr lang="en-US" altLang="ja-JP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をクリック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5538800" y="1173503"/>
            <a:ext cx="1020694" cy="726571"/>
          </a:xfrm>
          <a:prstGeom prst="wedgeRoundRectCallout">
            <a:avLst>
              <a:gd name="adj1" fmla="val -43878"/>
              <a:gd name="adj2" fmla="val 81297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</a:t>
            </a:r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「鹿児島県」</a:t>
            </a:r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をクリック！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4096636" y="4232951"/>
            <a:ext cx="1174869" cy="690006"/>
          </a:xfrm>
          <a:prstGeom prst="wedgeRoundRectCallout">
            <a:avLst>
              <a:gd name="adj1" fmla="val 70667"/>
              <a:gd name="adj2" fmla="val -48870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④キーワード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「介護支援専門員」</a:t>
            </a:r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で検索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右矢印 107"/>
          <p:cNvSpPr/>
          <p:nvPr/>
        </p:nvSpPr>
        <p:spPr>
          <a:xfrm rot="5400000">
            <a:off x="1566925" y="6806665"/>
            <a:ext cx="589655" cy="326306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00052" y="6731603"/>
            <a:ext cx="1480516" cy="2177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電子申請（入力）</a:t>
            </a:r>
            <a:endParaRPr kumimoji="1" lang="ja-JP" altLang="en-US" sz="1200" b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81812" y="9013595"/>
            <a:ext cx="2813271" cy="593021"/>
            <a:chOff x="63673" y="8712720"/>
            <a:chExt cx="1438692" cy="64633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5" name="角丸四角形 64"/>
            <p:cNvSpPr/>
            <p:nvPr/>
          </p:nvSpPr>
          <p:spPr>
            <a:xfrm>
              <a:off x="63673" y="8712720"/>
              <a:ext cx="1391911" cy="64633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128191" y="8859989"/>
              <a:ext cx="1374174" cy="2795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rIns="0" rtlCol="0" anchor="ctr" anchorCtr="0">
              <a:spAutoFit/>
            </a:bodyPr>
            <a:lstStyle/>
            <a:p>
              <a:r>
                <a:rPr lang="ja-JP" altLang="en-US" sz="900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・設問に従って必要項目を入力してください。</a:t>
              </a:r>
              <a:endParaRPr lang="en-US" altLang="ja-JP" sz="9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r>
                <a:rPr lang="ja-JP" altLang="en-US" sz="900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・入力後、</a:t>
              </a:r>
              <a:r>
                <a:rPr lang="en-US" altLang="ja-JP" sz="900" b="1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『</a:t>
              </a:r>
              <a:r>
                <a:rPr lang="ja-JP" altLang="en-US" sz="900" b="1" u="sng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確認</a:t>
              </a:r>
              <a:r>
                <a:rPr lang="en-US" altLang="ja-JP" sz="900" b="1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』</a:t>
              </a:r>
              <a:r>
                <a:rPr lang="ja-JP" altLang="en-US" sz="900" dirty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ボタンを押してください。</a:t>
              </a:r>
              <a:endParaRPr lang="en-US" altLang="ja-JP" sz="9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-56301" y="9749951"/>
            <a:ext cx="68579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※</a:t>
            </a:r>
            <a:r>
              <a:rPr lang="ja-JP" altLang="en-US" sz="1200" dirty="0"/>
              <a:t>新型コロナウイルス感染症の緊急版ページが表示された場合，通常版トップページをクリックください。</a:t>
            </a:r>
            <a:endParaRPr kumimoji="1" lang="ja-JP" altLang="en-US" sz="1200" dirty="0"/>
          </a:p>
        </p:txBody>
      </p:sp>
      <p:pic>
        <p:nvPicPr>
          <p:cNvPr id="79" name="図 78">
            <a:extLst>
              <a:ext uri="{FF2B5EF4-FFF2-40B4-BE49-F238E27FC236}">
                <a16:creationId xmlns:a16="http://schemas.microsoft.com/office/drawing/2014/main" id="{925E2260-3D21-4C12-BEC3-746B6B3458C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10" t="5106" r="2234" b="6635"/>
          <a:stretch/>
        </p:blipFill>
        <p:spPr>
          <a:xfrm>
            <a:off x="81952" y="881499"/>
            <a:ext cx="2956315" cy="1726431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1198304" y="1520898"/>
            <a:ext cx="863123" cy="3239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吹き出し 27"/>
          <p:cNvSpPr/>
          <p:nvPr/>
        </p:nvSpPr>
        <p:spPr>
          <a:xfrm>
            <a:off x="1697022" y="2018570"/>
            <a:ext cx="1229247" cy="585665"/>
          </a:xfrm>
          <a:prstGeom prst="wedgeRoundRectCallout">
            <a:avLst>
              <a:gd name="adj1" fmla="val -40312"/>
              <a:gd name="adj2" fmla="val -71399"/>
              <a:gd name="adj3" fmla="val 16667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</a:t>
            </a:r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「手続き・申請」</a:t>
            </a:r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をクリック！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6" name="図 85">
            <a:extLst>
              <a:ext uri="{FF2B5EF4-FFF2-40B4-BE49-F238E27FC236}">
                <a16:creationId xmlns:a16="http://schemas.microsoft.com/office/drawing/2014/main" id="{7BF9D894-3AE6-445F-9243-2170FB7332E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34" b="7961"/>
          <a:stretch/>
        </p:blipFill>
        <p:spPr>
          <a:xfrm>
            <a:off x="65731" y="2653081"/>
            <a:ext cx="1872208" cy="1411520"/>
          </a:xfrm>
          <a:prstGeom prst="rect">
            <a:avLst/>
          </a:prstGeom>
        </p:spPr>
      </p:pic>
      <p:sp>
        <p:nvSpPr>
          <p:cNvPr id="80" name="正方形/長方形 79"/>
          <p:cNvSpPr/>
          <p:nvPr/>
        </p:nvSpPr>
        <p:spPr>
          <a:xfrm>
            <a:off x="328559" y="3581339"/>
            <a:ext cx="401326" cy="2087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8" name="図 87">
            <a:extLst>
              <a:ext uri="{FF2B5EF4-FFF2-40B4-BE49-F238E27FC236}">
                <a16:creationId xmlns:a16="http://schemas.microsoft.com/office/drawing/2014/main" id="{FC000F1E-A05D-407E-82DB-54ACC3DD215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64" b="35686"/>
          <a:stretch/>
        </p:blipFill>
        <p:spPr>
          <a:xfrm>
            <a:off x="3263415" y="981488"/>
            <a:ext cx="2193323" cy="2672247"/>
          </a:xfrm>
          <a:prstGeom prst="rect">
            <a:avLst/>
          </a:prstGeom>
        </p:spPr>
      </p:pic>
      <p:pic>
        <p:nvPicPr>
          <p:cNvPr id="89" name="図 88">
            <a:extLst>
              <a:ext uri="{FF2B5EF4-FFF2-40B4-BE49-F238E27FC236}">
                <a16:creationId xmlns:a16="http://schemas.microsoft.com/office/drawing/2014/main" id="{9FAB557B-2014-4753-AB67-8EBADC5FA7FE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35723"/>
          <a:stretch/>
        </p:blipFill>
        <p:spPr>
          <a:xfrm>
            <a:off x="5548148" y="2421866"/>
            <a:ext cx="1249630" cy="2794961"/>
          </a:xfrm>
          <a:prstGeom prst="rect">
            <a:avLst/>
          </a:prstGeom>
        </p:spPr>
      </p:pic>
      <p:sp>
        <p:nvSpPr>
          <p:cNvPr id="27" name="角丸四角形吹き出し 26"/>
          <p:cNvSpPr/>
          <p:nvPr/>
        </p:nvSpPr>
        <p:spPr>
          <a:xfrm>
            <a:off x="1463622" y="3281647"/>
            <a:ext cx="1005197" cy="525325"/>
          </a:xfrm>
          <a:prstGeom prst="wedgeRoundRectCallout">
            <a:avLst>
              <a:gd name="adj1" fmla="val -109345"/>
              <a:gd name="adj2" fmla="val 23398"/>
              <a:gd name="adj3" fmla="val 16667"/>
            </a:avLst>
          </a:prstGeom>
          <a:solidFill>
            <a:schemeClr val="bg1"/>
          </a:solidFill>
          <a:ln w="19050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</a:t>
            </a:r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「電子申請」</a:t>
            </a:r>
            <a:endParaRPr lang="en-US" altLang="ja-JP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をクリック！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右矢印 69"/>
          <p:cNvSpPr/>
          <p:nvPr/>
        </p:nvSpPr>
        <p:spPr>
          <a:xfrm rot="18811516">
            <a:off x="2556405" y="3905137"/>
            <a:ext cx="2266693" cy="355379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3BC91F21-AC34-4F9E-951E-6B387DA45776}"/>
              </a:ext>
            </a:extLst>
          </p:cNvPr>
          <p:cNvSpPr/>
          <p:nvPr/>
        </p:nvSpPr>
        <p:spPr>
          <a:xfrm>
            <a:off x="4653136" y="2782245"/>
            <a:ext cx="645449" cy="2418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626965" y="3878234"/>
            <a:ext cx="1020695" cy="2606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右矢印 2"/>
          <p:cNvSpPr/>
          <p:nvPr/>
        </p:nvSpPr>
        <p:spPr>
          <a:xfrm rot="8008202">
            <a:off x="557960" y="2848767"/>
            <a:ext cx="1461352" cy="326306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右矢印 70"/>
          <p:cNvSpPr/>
          <p:nvPr/>
        </p:nvSpPr>
        <p:spPr>
          <a:xfrm rot="3188463">
            <a:off x="5063565" y="3263600"/>
            <a:ext cx="717071" cy="326306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1244E5B-36E2-101D-3187-9A48EE39EC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223" y="4088095"/>
            <a:ext cx="2663692" cy="1542061"/>
          </a:xfrm>
          <a:prstGeom prst="rect">
            <a:avLst/>
          </a:prstGeom>
        </p:spPr>
      </p:pic>
      <p:sp>
        <p:nvSpPr>
          <p:cNvPr id="68" name="右矢印 67"/>
          <p:cNvSpPr/>
          <p:nvPr/>
        </p:nvSpPr>
        <p:spPr>
          <a:xfrm rot="6277374">
            <a:off x="588710" y="4486532"/>
            <a:ext cx="1426895" cy="326306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60223" y="5420441"/>
            <a:ext cx="1161342" cy="1515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吹き出し 26">
            <a:extLst>
              <a:ext uri="{FF2B5EF4-FFF2-40B4-BE49-F238E27FC236}">
                <a16:creationId xmlns:a16="http://schemas.microsoft.com/office/drawing/2014/main" id="{CFE46786-6B97-F105-2938-3392FDFD4E6D}"/>
              </a:ext>
            </a:extLst>
          </p:cNvPr>
          <p:cNvSpPr/>
          <p:nvPr/>
        </p:nvSpPr>
        <p:spPr>
          <a:xfrm>
            <a:off x="1724735" y="5065817"/>
            <a:ext cx="1482797" cy="525325"/>
          </a:xfrm>
          <a:prstGeom prst="wedgeRoundRectCallout">
            <a:avLst>
              <a:gd name="adj1" fmla="val -79025"/>
              <a:gd name="adj2" fmla="val 24849"/>
              <a:gd name="adj3" fmla="val 16667"/>
            </a:avLst>
          </a:prstGeom>
          <a:solidFill>
            <a:schemeClr val="bg1"/>
          </a:solidFill>
          <a:ln w="19050">
            <a:solidFill>
              <a:schemeClr val="tx2"/>
            </a:solidFill>
          </a:ln>
          <a:effectLst>
            <a:outerShdw blurRad="50800" dist="139700" dir="2400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</a:t>
            </a:r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「電子申請システム（外部サイトへリンク）」</a:t>
            </a:r>
            <a:endParaRPr lang="en-US" altLang="ja-JP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をクリック！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0474E23-CC7F-2058-7FFC-49B44AF59A1D}"/>
              </a:ext>
            </a:extLst>
          </p:cNvPr>
          <p:cNvSpPr txBox="1"/>
          <p:nvPr/>
        </p:nvSpPr>
        <p:spPr>
          <a:xfrm>
            <a:off x="476672" y="6163877"/>
            <a:ext cx="86367" cy="184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" b="1" dirty="0">
                <a:solidFill>
                  <a:srgbClr val="0070C0"/>
                </a:solidFill>
              </a:rPr>
              <a:t>８</a:t>
            </a:r>
          </a:p>
        </p:txBody>
      </p:sp>
    </p:spTree>
    <p:extLst>
      <p:ext uri="{BB962C8B-B14F-4D97-AF65-F5344CB8AC3E}">
        <p14:creationId xmlns:p14="http://schemas.microsoft.com/office/powerpoint/2010/main" val="394328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577</Words>
  <Application>Microsoft Office PowerPoint</Application>
  <PresentationFormat>ユーザー設定</PresentationFormat>
  <Paragraphs>90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ＤＦ特太ゴシック体</vt:lpstr>
      <vt:lpstr>ＤＨＰ特太ゴシック体</vt:lpstr>
      <vt:lpstr>HGPｺﾞｼｯｸE</vt:lpstr>
      <vt:lpstr>HG創英角ｺﾞｼｯｸUB</vt:lpstr>
      <vt:lpstr>Meiryo UI</vt:lpstr>
      <vt:lpstr>ＭＳ Ｐゴシック</vt:lpstr>
      <vt:lpstr>Arial</vt:lpstr>
      <vt:lpstr>Calibri</vt:lpstr>
      <vt:lpstr>Wingdings</vt:lpstr>
      <vt:lpstr>Office ​​テーマ</vt:lpstr>
      <vt:lpstr>ワークシート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鹿児島県</dc:creator>
  <cp:lastModifiedBy>戸川 美枝</cp:lastModifiedBy>
  <cp:revision>90</cp:revision>
  <cp:lastPrinted>2026-02-04T06:05:00Z</cp:lastPrinted>
  <dcterms:created xsi:type="dcterms:W3CDTF">2016-09-02T07:24:13Z</dcterms:created>
  <dcterms:modified xsi:type="dcterms:W3CDTF">2026-02-04T06:29:46Z</dcterms:modified>
</cp:coreProperties>
</file>