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6858000" cy="9469438"/>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83">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0066"/>
    <a:srgbClr val="FFFF66"/>
    <a:srgbClr val="FFCC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88" autoAdjust="0"/>
    <p:restoredTop sz="94700" autoAdjust="0"/>
  </p:normalViewPr>
  <p:slideViewPr>
    <p:cSldViewPr>
      <p:cViewPr varScale="1">
        <p:scale>
          <a:sx n="76" d="100"/>
          <a:sy n="76" d="100"/>
        </p:scale>
        <p:origin x="3318" y="108"/>
      </p:cViewPr>
      <p:guideLst>
        <p:guide orient="horz" pos="2983"/>
        <p:guide pos="2160"/>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941667"/>
            <a:ext cx="5829300" cy="2029791"/>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366015"/>
            <a:ext cx="4800600" cy="241996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B21B6D7-9CA9-4DDA-86CF-336AE924F7F9}" type="datetimeFigureOut">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4094314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21B6D7-9CA9-4DDA-86CF-336AE924F7F9}" type="datetimeFigureOut">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1317840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79219"/>
            <a:ext cx="1543050" cy="807971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79219"/>
            <a:ext cx="4514850" cy="807971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21B6D7-9CA9-4DDA-86CF-336AE924F7F9}" type="datetimeFigureOut">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349344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21B6D7-9CA9-4DDA-86CF-336AE924F7F9}" type="datetimeFigureOut">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1223764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084992"/>
            <a:ext cx="5829300" cy="188073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013556"/>
            <a:ext cx="5829300" cy="20714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B21B6D7-9CA9-4DDA-86CF-336AE924F7F9}" type="datetimeFigureOut">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3349865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209539"/>
            <a:ext cx="3028950" cy="624939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209539"/>
            <a:ext cx="3028950" cy="624939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B21B6D7-9CA9-4DDA-86CF-336AE924F7F9}" type="datetimeFigureOut">
              <a:rPr kumimoji="1" lang="ja-JP" altLang="en-US" smtClean="0"/>
              <a:t>2026/3/18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181464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3" y="2119664"/>
            <a:ext cx="3030141" cy="8833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3" y="3003039"/>
            <a:ext cx="3030141" cy="54558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2" y="2119664"/>
            <a:ext cx="3031331" cy="8833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2" y="3003039"/>
            <a:ext cx="3031331" cy="54558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B21B6D7-9CA9-4DDA-86CF-336AE924F7F9}" type="datetimeFigureOut">
              <a:rPr kumimoji="1" lang="ja-JP" altLang="en-US" smtClean="0"/>
              <a:t>2026/3/18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3794009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B21B6D7-9CA9-4DDA-86CF-336AE924F7F9}" type="datetimeFigureOut">
              <a:rPr kumimoji="1" lang="ja-JP" altLang="en-US" smtClean="0"/>
              <a:t>2026/3/18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46917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B21B6D7-9CA9-4DDA-86CF-336AE924F7F9}" type="datetimeFigureOut">
              <a:rPr kumimoji="1" lang="ja-JP" altLang="en-US" smtClean="0"/>
              <a:t>2026/3/18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3885589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77025"/>
            <a:ext cx="2256235" cy="1604543"/>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90" y="377027"/>
            <a:ext cx="3833813" cy="808190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3" y="1981571"/>
            <a:ext cx="2256235" cy="647735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B21B6D7-9CA9-4DDA-86CF-336AE924F7F9}" type="datetimeFigureOut">
              <a:rPr kumimoji="1" lang="ja-JP" altLang="en-US" smtClean="0"/>
              <a:t>2026/3/18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2833408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628609"/>
            <a:ext cx="4114800" cy="78254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46112"/>
            <a:ext cx="4114800" cy="5681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411153"/>
            <a:ext cx="4114800" cy="111134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B21B6D7-9CA9-4DDA-86CF-336AE924F7F9}" type="datetimeFigureOut">
              <a:rPr kumimoji="1" lang="ja-JP" altLang="en-US" smtClean="0"/>
              <a:t>2026/3/18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2002489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79217"/>
            <a:ext cx="6172200" cy="157824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09539"/>
            <a:ext cx="6172200" cy="624939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776770"/>
            <a:ext cx="1600200" cy="504160"/>
          </a:xfrm>
          <a:prstGeom prst="rect">
            <a:avLst/>
          </a:prstGeom>
        </p:spPr>
        <p:txBody>
          <a:bodyPr vert="horz" lIns="91440" tIns="45720" rIns="91440" bIns="45720" rtlCol="0" anchor="ctr"/>
          <a:lstStyle>
            <a:lvl1pPr algn="l">
              <a:defRPr sz="1200">
                <a:solidFill>
                  <a:schemeClr val="tx1">
                    <a:tint val="75000"/>
                  </a:schemeClr>
                </a:solidFill>
              </a:defRPr>
            </a:lvl1pPr>
          </a:lstStyle>
          <a:p>
            <a:fld id="{8B21B6D7-9CA9-4DDA-86CF-336AE924F7F9}" type="datetimeFigureOut">
              <a:rPr kumimoji="1" lang="ja-JP" altLang="en-US" smtClean="0"/>
              <a:t>2026/3/18</a:t>
            </a:fld>
            <a:endParaRPr kumimoji="1" lang="ja-JP" altLang="en-US"/>
          </a:p>
        </p:txBody>
      </p:sp>
      <p:sp>
        <p:nvSpPr>
          <p:cNvPr id="5" name="フッター プレースホルダー 4"/>
          <p:cNvSpPr>
            <a:spLocks noGrp="1"/>
          </p:cNvSpPr>
          <p:nvPr>
            <p:ph type="ftr" sz="quarter" idx="3"/>
          </p:nvPr>
        </p:nvSpPr>
        <p:spPr>
          <a:xfrm>
            <a:off x="2343150" y="8776770"/>
            <a:ext cx="2171700" cy="50416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776770"/>
            <a:ext cx="1600200" cy="504160"/>
          </a:xfrm>
          <a:prstGeom prst="rect">
            <a:avLst/>
          </a:prstGeom>
        </p:spPr>
        <p:txBody>
          <a:bodyPr vert="horz" lIns="91440" tIns="45720" rIns="91440" bIns="45720" rtlCol="0" anchor="ctr"/>
          <a:lstStyle>
            <a:lvl1pPr algn="r">
              <a:defRPr sz="1200">
                <a:solidFill>
                  <a:schemeClr val="tx1">
                    <a:tint val="75000"/>
                  </a:schemeClr>
                </a:solidFill>
              </a:defRPr>
            </a:lvl1pPr>
          </a:lstStyle>
          <a:p>
            <a:fld id="{AF3DCCE7-C6EE-4A34-9A8D-AA4EDC6EEEE2}" type="slidenum">
              <a:rPr kumimoji="1" lang="ja-JP" altLang="en-US" smtClean="0"/>
              <a:t>‹#›</a:t>
            </a:fld>
            <a:endParaRPr kumimoji="1" lang="ja-JP" altLang="en-US"/>
          </a:p>
        </p:txBody>
      </p:sp>
    </p:spTree>
    <p:extLst>
      <p:ext uri="{BB962C8B-B14F-4D97-AF65-F5344CB8AC3E}">
        <p14:creationId xmlns:p14="http://schemas.microsoft.com/office/powerpoint/2010/main" val="1632764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角丸四角形吹き出し 29"/>
          <p:cNvSpPr/>
          <p:nvPr/>
        </p:nvSpPr>
        <p:spPr>
          <a:xfrm>
            <a:off x="29385" y="7587321"/>
            <a:ext cx="6364575" cy="1764000"/>
          </a:xfrm>
          <a:custGeom>
            <a:avLst/>
            <a:gdLst>
              <a:gd name="connsiteX0" fmla="*/ 0 w 6084000"/>
              <a:gd name="connsiteY0" fmla="*/ 271367 h 1628169"/>
              <a:gd name="connsiteX1" fmla="*/ 271367 w 6084000"/>
              <a:gd name="connsiteY1" fmla="*/ 0 h 1628169"/>
              <a:gd name="connsiteX2" fmla="*/ 3549000 w 6084000"/>
              <a:gd name="connsiteY2" fmla="*/ 0 h 1628169"/>
              <a:gd name="connsiteX3" fmla="*/ 3549000 w 6084000"/>
              <a:gd name="connsiteY3" fmla="*/ 0 h 1628169"/>
              <a:gd name="connsiteX4" fmla="*/ 5070000 w 6084000"/>
              <a:gd name="connsiteY4" fmla="*/ 0 h 1628169"/>
              <a:gd name="connsiteX5" fmla="*/ 5812633 w 6084000"/>
              <a:gd name="connsiteY5" fmla="*/ 0 h 1628169"/>
              <a:gd name="connsiteX6" fmla="*/ 6084000 w 6084000"/>
              <a:gd name="connsiteY6" fmla="*/ 271367 h 1628169"/>
              <a:gd name="connsiteX7" fmla="*/ 6084000 w 6084000"/>
              <a:gd name="connsiteY7" fmla="*/ 271362 h 1628169"/>
              <a:gd name="connsiteX8" fmla="*/ 6377614 w 6084000"/>
              <a:gd name="connsiteY8" fmla="*/ 186881 h 1628169"/>
              <a:gd name="connsiteX9" fmla="*/ 6084000 w 6084000"/>
              <a:gd name="connsiteY9" fmla="*/ 678404 h 1628169"/>
              <a:gd name="connsiteX10" fmla="*/ 6084000 w 6084000"/>
              <a:gd name="connsiteY10" fmla="*/ 1356802 h 1628169"/>
              <a:gd name="connsiteX11" fmla="*/ 5812633 w 6084000"/>
              <a:gd name="connsiteY11" fmla="*/ 1628169 h 1628169"/>
              <a:gd name="connsiteX12" fmla="*/ 5070000 w 6084000"/>
              <a:gd name="connsiteY12" fmla="*/ 1628169 h 1628169"/>
              <a:gd name="connsiteX13" fmla="*/ 3549000 w 6084000"/>
              <a:gd name="connsiteY13" fmla="*/ 1628169 h 1628169"/>
              <a:gd name="connsiteX14" fmla="*/ 3549000 w 6084000"/>
              <a:gd name="connsiteY14" fmla="*/ 1628169 h 1628169"/>
              <a:gd name="connsiteX15" fmla="*/ 271367 w 6084000"/>
              <a:gd name="connsiteY15" fmla="*/ 1628169 h 1628169"/>
              <a:gd name="connsiteX16" fmla="*/ 0 w 6084000"/>
              <a:gd name="connsiteY16" fmla="*/ 1356802 h 1628169"/>
              <a:gd name="connsiteX17" fmla="*/ 0 w 6084000"/>
              <a:gd name="connsiteY17" fmla="*/ 678404 h 1628169"/>
              <a:gd name="connsiteX18" fmla="*/ 0 w 6084000"/>
              <a:gd name="connsiteY18" fmla="*/ 271362 h 1628169"/>
              <a:gd name="connsiteX19" fmla="*/ 0 w 6084000"/>
              <a:gd name="connsiteY19" fmla="*/ 271362 h 1628169"/>
              <a:gd name="connsiteX20" fmla="*/ 0 w 6084000"/>
              <a:gd name="connsiteY20" fmla="*/ 271367 h 1628169"/>
              <a:gd name="connsiteX0" fmla="*/ 0 w 6377614"/>
              <a:gd name="connsiteY0" fmla="*/ 271367 h 1628169"/>
              <a:gd name="connsiteX1" fmla="*/ 271367 w 6377614"/>
              <a:gd name="connsiteY1" fmla="*/ 0 h 1628169"/>
              <a:gd name="connsiteX2" fmla="*/ 3549000 w 6377614"/>
              <a:gd name="connsiteY2" fmla="*/ 0 h 1628169"/>
              <a:gd name="connsiteX3" fmla="*/ 3549000 w 6377614"/>
              <a:gd name="connsiteY3" fmla="*/ 0 h 1628169"/>
              <a:gd name="connsiteX4" fmla="*/ 5070000 w 6377614"/>
              <a:gd name="connsiteY4" fmla="*/ 0 h 1628169"/>
              <a:gd name="connsiteX5" fmla="*/ 5812633 w 6377614"/>
              <a:gd name="connsiteY5" fmla="*/ 0 h 1628169"/>
              <a:gd name="connsiteX6" fmla="*/ 6084000 w 6377614"/>
              <a:gd name="connsiteY6" fmla="*/ 271367 h 1628169"/>
              <a:gd name="connsiteX7" fmla="*/ 6084000 w 6377614"/>
              <a:gd name="connsiteY7" fmla="*/ 271362 h 1628169"/>
              <a:gd name="connsiteX8" fmla="*/ 6377614 w 6377614"/>
              <a:gd name="connsiteY8" fmla="*/ 186881 h 1628169"/>
              <a:gd name="connsiteX9" fmla="*/ 6077650 w 6377614"/>
              <a:gd name="connsiteY9" fmla="*/ 449804 h 1628169"/>
              <a:gd name="connsiteX10" fmla="*/ 6084000 w 6377614"/>
              <a:gd name="connsiteY10" fmla="*/ 1356802 h 1628169"/>
              <a:gd name="connsiteX11" fmla="*/ 5812633 w 6377614"/>
              <a:gd name="connsiteY11" fmla="*/ 1628169 h 1628169"/>
              <a:gd name="connsiteX12" fmla="*/ 5070000 w 6377614"/>
              <a:gd name="connsiteY12" fmla="*/ 1628169 h 1628169"/>
              <a:gd name="connsiteX13" fmla="*/ 3549000 w 6377614"/>
              <a:gd name="connsiteY13" fmla="*/ 1628169 h 1628169"/>
              <a:gd name="connsiteX14" fmla="*/ 3549000 w 6377614"/>
              <a:gd name="connsiteY14" fmla="*/ 1628169 h 1628169"/>
              <a:gd name="connsiteX15" fmla="*/ 271367 w 6377614"/>
              <a:gd name="connsiteY15" fmla="*/ 1628169 h 1628169"/>
              <a:gd name="connsiteX16" fmla="*/ 0 w 6377614"/>
              <a:gd name="connsiteY16" fmla="*/ 1356802 h 1628169"/>
              <a:gd name="connsiteX17" fmla="*/ 0 w 6377614"/>
              <a:gd name="connsiteY17" fmla="*/ 678404 h 1628169"/>
              <a:gd name="connsiteX18" fmla="*/ 0 w 6377614"/>
              <a:gd name="connsiteY18" fmla="*/ 271362 h 1628169"/>
              <a:gd name="connsiteX19" fmla="*/ 0 w 6377614"/>
              <a:gd name="connsiteY19" fmla="*/ 271362 h 1628169"/>
              <a:gd name="connsiteX20" fmla="*/ 0 w 6377614"/>
              <a:gd name="connsiteY20" fmla="*/ 271367 h 1628169"/>
              <a:gd name="connsiteX0" fmla="*/ 0 w 6276014"/>
              <a:gd name="connsiteY0" fmla="*/ 271367 h 1628169"/>
              <a:gd name="connsiteX1" fmla="*/ 271367 w 6276014"/>
              <a:gd name="connsiteY1" fmla="*/ 0 h 1628169"/>
              <a:gd name="connsiteX2" fmla="*/ 3549000 w 6276014"/>
              <a:gd name="connsiteY2" fmla="*/ 0 h 1628169"/>
              <a:gd name="connsiteX3" fmla="*/ 3549000 w 6276014"/>
              <a:gd name="connsiteY3" fmla="*/ 0 h 1628169"/>
              <a:gd name="connsiteX4" fmla="*/ 5070000 w 6276014"/>
              <a:gd name="connsiteY4" fmla="*/ 0 h 1628169"/>
              <a:gd name="connsiteX5" fmla="*/ 5812633 w 6276014"/>
              <a:gd name="connsiteY5" fmla="*/ 0 h 1628169"/>
              <a:gd name="connsiteX6" fmla="*/ 6084000 w 6276014"/>
              <a:gd name="connsiteY6" fmla="*/ 271367 h 1628169"/>
              <a:gd name="connsiteX7" fmla="*/ 6084000 w 6276014"/>
              <a:gd name="connsiteY7" fmla="*/ 271362 h 1628169"/>
              <a:gd name="connsiteX8" fmla="*/ 6276014 w 6276014"/>
              <a:gd name="connsiteY8" fmla="*/ 485331 h 1628169"/>
              <a:gd name="connsiteX9" fmla="*/ 6077650 w 6276014"/>
              <a:gd name="connsiteY9" fmla="*/ 449804 h 1628169"/>
              <a:gd name="connsiteX10" fmla="*/ 6084000 w 6276014"/>
              <a:gd name="connsiteY10" fmla="*/ 1356802 h 1628169"/>
              <a:gd name="connsiteX11" fmla="*/ 5812633 w 6276014"/>
              <a:gd name="connsiteY11" fmla="*/ 1628169 h 1628169"/>
              <a:gd name="connsiteX12" fmla="*/ 5070000 w 6276014"/>
              <a:gd name="connsiteY12" fmla="*/ 1628169 h 1628169"/>
              <a:gd name="connsiteX13" fmla="*/ 3549000 w 6276014"/>
              <a:gd name="connsiteY13" fmla="*/ 1628169 h 1628169"/>
              <a:gd name="connsiteX14" fmla="*/ 3549000 w 6276014"/>
              <a:gd name="connsiteY14" fmla="*/ 1628169 h 1628169"/>
              <a:gd name="connsiteX15" fmla="*/ 271367 w 6276014"/>
              <a:gd name="connsiteY15" fmla="*/ 1628169 h 1628169"/>
              <a:gd name="connsiteX16" fmla="*/ 0 w 6276014"/>
              <a:gd name="connsiteY16" fmla="*/ 1356802 h 1628169"/>
              <a:gd name="connsiteX17" fmla="*/ 0 w 6276014"/>
              <a:gd name="connsiteY17" fmla="*/ 678404 h 1628169"/>
              <a:gd name="connsiteX18" fmla="*/ 0 w 6276014"/>
              <a:gd name="connsiteY18" fmla="*/ 271362 h 1628169"/>
              <a:gd name="connsiteX19" fmla="*/ 0 w 6276014"/>
              <a:gd name="connsiteY19" fmla="*/ 271362 h 1628169"/>
              <a:gd name="connsiteX20" fmla="*/ 0 w 6276014"/>
              <a:gd name="connsiteY20" fmla="*/ 271367 h 1628169"/>
              <a:gd name="connsiteX0" fmla="*/ 0 w 6283354"/>
              <a:gd name="connsiteY0" fmla="*/ 271367 h 1628169"/>
              <a:gd name="connsiteX1" fmla="*/ 271367 w 6283354"/>
              <a:gd name="connsiteY1" fmla="*/ 0 h 1628169"/>
              <a:gd name="connsiteX2" fmla="*/ 3549000 w 6283354"/>
              <a:gd name="connsiteY2" fmla="*/ 0 h 1628169"/>
              <a:gd name="connsiteX3" fmla="*/ 3549000 w 6283354"/>
              <a:gd name="connsiteY3" fmla="*/ 0 h 1628169"/>
              <a:gd name="connsiteX4" fmla="*/ 5070000 w 6283354"/>
              <a:gd name="connsiteY4" fmla="*/ 0 h 1628169"/>
              <a:gd name="connsiteX5" fmla="*/ 5812633 w 6283354"/>
              <a:gd name="connsiteY5" fmla="*/ 0 h 1628169"/>
              <a:gd name="connsiteX6" fmla="*/ 6084000 w 6283354"/>
              <a:gd name="connsiteY6" fmla="*/ 271367 h 1628169"/>
              <a:gd name="connsiteX7" fmla="*/ 6084000 w 6283354"/>
              <a:gd name="connsiteY7" fmla="*/ 271362 h 1628169"/>
              <a:gd name="connsiteX8" fmla="*/ 6283354 w 6283354"/>
              <a:gd name="connsiteY8" fmla="*/ 600291 h 1628169"/>
              <a:gd name="connsiteX9" fmla="*/ 6077650 w 6283354"/>
              <a:gd name="connsiteY9" fmla="*/ 449804 h 1628169"/>
              <a:gd name="connsiteX10" fmla="*/ 6084000 w 6283354"/>
              <a:gd name="connsiteY10" fmla="*/ 1356802 h 1628169"/>
              <a:gd name="connsiteX11" fmla="*/ 5812633 w 6283354"/>
              <a:gd name="connsiteY11" fmla="*/ 1628169 h 1628169"/>
              <a:gd name="connsiteX12" fmla="*/ 5070000 w 6283354"/>
              <a:gd name="connsiteY12" fmla="*/ 1628169 h 1628169"/>
              <a:gd name="connsiteX13" fmla="*/ 3549000 w 6283354"/>
              <a:gd name="connsiteY13" fmla="*/ 1628169 h 1628169"/>
              <a:gd name="connsiteX14" fmla="*/ 3549000 w 6283354"/>
              <a:gd name="connsiteY14" fmla="*/ 1628169 h 1628169"/>
              <a:gd name="connsiteX15" fmla="*/ 271367 w 6283354"/>
              <a:gd name="connsiteY15" fmla="*/ 1628169 h 1628169"/>
              <a:gd name="connsiteX16" fmla="*/ 0 w 6283354"/>
              <a:gd name="connsiteY16" fmla="*/ 1356802 h 1628169"/>
              <a:gd name="connsiteX17" fmla="*/ 0 w 6283354"/>
              <a:gd name="connsiteY17" fmla="*/ 678404 h 1628169"/>
              <a:gd name="connsiteX18" fmla="*/ 0 w 6283354"/>
              <a:gd name="connsiteY18" fmla="*/ 271362 h 1628169"/>
              <a:gd name="connsiteX19" fmla="*/ 0 w 6283354"/>
              <a:gd name="connsiteY19" fmla="*/ 271362 h 1628169"/>
              <a:gd name="connsiteX20" fmla="*/ 0 w 6283354"/>
              <a:gd name="connsiteY20" fmla="*/ 271367 h 1628169"/>
              <a:gd name="connsiteX0" fmla="*/ 0 w 6274037"/>
              <a:gd name="connsiteY0" fmla="*/ 271367 h 1628169"/>
              <a:gd name="connsiteX1" fmla="*/ 271367 w 6274037"/>
              <a:gd name="connsiteY1" fmla="*/ 0 h 1628169"/>
              <a:gd name="connsiteX2" fmla="*/ 3549000 w 6274037"/>
              <a:gd name="connsiteY2" fmla="*/ 0 h 1628169"/>
              <a:gd name="connsiteX3" fmla="*/ 3549000 w 6274037"/>
              <a:gd name="connsiteY3" fmla="*/ 0 h 1628169"/>
              <a:gd name="connsiteX4" fmla="*/ 5070000 w 6274037"/>
              <a:gd name="connsiteY4" fmla="*/ 0 h 1628169"/>
              <a:gd name="connsiteX5" fmla="*/ 5812633 w 6274037"/>
              <a:gd name="connsiteY5" fmla="*/ 0 h 1628169"/>
              <a:gd name="connsiteX6" fmla="*/ 6084000 w 6274037"/>
              <a:gd name="connsiteY6" fmla="*/ 271367 h 1628169"/>
              <a:gd name="connsiteX7" fmla="*/ 6084000 w 6274037"/>
              <a:gd name="connsiteY7" fmla="*/ 271362 h 1628169"/>
              <a:gd name="connsiteX8" fmla="*/ 6274037 w 6274037"/>
              <a:gd name="connsiteY8" fmla="*/ 491691 h 1628169"/>
              <a:gd name="connsiteX9" fmla="*/ 6077650 w 6274037"/>
              <a:gd name="connsiteY9" fmla="*/ 449804 h 1628169"/>
              <a:gd name="connsiteX10" fmla="*/ 6084000 w 6274037"/>
              <a:gd name="connsiteY10" fmla="*/ 1356802 h 1628169"/>
              <a:gd name="connsiteX11" fmla="*/ 5812633 w 6274037"/>
              <a:gd name="connsiteY11" fmla="*/ 1628169 h 1628169"/>
              <a:gd name="connsiteX12" fmla="*/ 5070000 w 6274037"/>
              <a:gd name="connsiteY12" fmla="*/ 1628169 h 1628169"/>
              <a:gd name="connsiteX13" fmla="*/ 3549000 w 6274037"/>
              <a:gd name="connsiteY13" fmla="*/ 1628169 h 1628169"/>
              <a:gd name="connsiteX14" fmla="*/ 3549000 w 6274037"/>
              <a:gd name="connsiteY14" fmla="*/ 1628169 h 1628169"/>
              <a:gd name="connsiteX15" fmla="*/ 271367 w 6274037"/>
              <a:gd name="connsiteY15" fmla="*/ 1628169 h 1628169"/>
              <a:gd name="connsiteX16" fmla="*/ 0 w 6274037"/>
              <a:gd name="connsiteY16" fmla="*/ 1356802 h 1628169"/>
              <a:gd name="connsiteX17" fmla="*/ 0 w 6274037"/>
              <a:gd name="connsiteY17" fmla="*/ 678404 h 1628169"/>
              <a:gd name="connsiteX18" fmla="*/ 0 w 6274037"/>
              <a:gd name="connsiteY18" fmla="*/ 271362 h 1628169"/>
              <a:gd name="connsiteX19" fmla="*/ 0 w 6274037"/>
              <a:gd name="connsiteY19" fmla="*/ 271362 h 1628169"/>
              <a:gd name="connsiteX20" fmla="*/ 0 w 6274037"/>
              <a:gd name="connsiteY20" fmla="*/ 271367 h 1628169"/>
              <a:gd name="connsiteX0" fmla="*/ 0 w 6274037"/>
              <a:gd name="connsiteY0" fmla="*/ 271367 h 1628169"/>
              <a:gd name="connsiteX1" fmla="*/ 271367 w 6274037"/>
              <a:gd name="connsiteY1" fmla="*/ 0 h 1628169"/>
              <a:gd name="connsiteX2" fmla="*/ 3549000 w 6274037"/>
              <a:gd name="connsiteY2" fmla="*/ 0 h 1628169"/>
              <a:gd name="connsiteX3" fmla="*/ 3549000 w 6274037"/>
              <a:gd name="connsiteY3" fmla="*/ 0 h 1628169"/>
              <a:gd name="connsiteX4" fmla="*/ 5070000 w 6274037"/>
              <a:gd name="connsiteY4" fmla="*/ 0 h 1628169"/>
              <a:gd name="connsiteX5" fmla="*/ 5812633 w 6274037"/>
              <a:gd name="connsiteY5" fmla="*/ 0 h 1628169"/>
              <a:gd name="connsiteX6" fmla="*/ 6084000 w 6274037"/>
              <a:gd name="connsiteY6" fmla="*/ 271367 h 1628169"/>
              <a:gd name="connsiteX7" fmla="*/ 6074684 w 6274037"/>
              <a:gd name="connsiteY7" fmla="*/ 180861 h 1628169"/>
              <a:gd name="connsiteX8" fmla="*/ 6274037 w 6274037"/>
              <a:gd name="connsiteY8" fmla="*/ 491691 h 1628169"/>
              <a:gd name="connsiteX9" fmla="*/ 6077650 w 6274037"/>
              <a:gd name="connsiteY9" fmla="*/ 449804 h 1628169"/>
              <a:gd name="connsiteX10" fmla="*/ 6084000 w 6274037"/>
              <a:gd name="connsiteY10" fmla="*/ 1356802 h 1628169"/>
              <a:gd name="connsiteX11" fmla="*/ 5812633 w 6274037"/>
              <a:gd name="connsiteY11" fmla="*/ 1628169 h 1628169"/>
              <a:gd name="connsiteX12" fmla="*/ 5070000 w 6274037"/>
              <a:gd name="connsiteY12" fmla="*/ 1628169 h 1628169"/>
              <a:gd name="connsiteX13" fmla="*/ 3549000 w 6274037"/>
              <a:gd name="connsiteY13" fmla="*/ 1628169 h 1628169"/>
              <a:gd name="connsiteX14" fmla="*/ 3549000 w 6274037"/>
              <a:gd name="connsiteY14" fmla="*/ 1628169 h 1628169"/>
              <a:gd name="connsiteX15" fmla="*/ 271367 w 6274037"/>
              <a:gd name="connsiteY15" fmla="*/ 1628169 h 1628169"/>
              <a:gd name="connsiteX16" fmla="*/ 0 w 6274037"/>
              <a:gd name="connsiteY16" fmla="*/ 1356802 h 1628169"/>
              <a:gd name="connsiteX17" fmla="*/ 0 w 6274037"/>
              <a:gd name="connsiteY17" fmla="*/ 678404 h 1628169"/>
              <a:gd name="connsiteX18" fmla="*/ 0 w 6274037"/>
              <a:gd name="connsiteY18" fmla="*/ 271362 h 1628169"/>
              <a:gd name="connsiteX19" fmla="*/ 0 w 6274037"/>
              <a:gd name="connsiteY19" fmla="*/ 271362 h 1628169"/>
              <a:gd name="connsiteX20" fmla="*/ 0 w 6274037"/>
              <a:gd name="connsiteY20" fmla="*/ 271367 h 1628169"/>
              <a:gd name="connsiteX0" fmla="*/ 0 w 6274037"/>
              <a:gd name="connsiteY0" fmla="*/ 271367 h 1628169"/>
              <a:gd name="connsiteX1" fmla="*/ 271367 w 6274037"/>
              <a:gd name="connsiteY1" fmla="*/ 0 h 1628169"/>
              <a:gd name="connsiteX2" fmla="*/ 3549000 w 6274037"/>
              <a:gd name="connsiteY2" fmla="*/ 0 h 1628169"/>
              <a:gd name="connsiteX3" fmla="*/ 3549000 w 6274037"/>
              <a:gd name="connsiteY3" fmla="*/ 0 h 1628169"/>
              <a:gd name="connsiteX4" fmla="*/ 5070000 w 6274037"/>
              <a:gd name="connsiteY4" fmla="*/ 0 h 1628169"/>
              <a:gd name="connsiteX5" fmla="*/ 5812633 w 6274037"/>
              <a:gd name="connsiteY5" fmla="*/ 0 h 1628169"/>
              <a:gd name="connsiteX6" fmla="*/ 6084000 w 6274037"/>
              <a:gd name="connsiteY6" fmla="*/ 271367 h 1628169"/>
              <a:gd name="connsiteX7" fmla="*/ 6074684 w 6274037"/>
              <a:gd name="connsiteY7" fmla="*/ 180861 h 1628169"/>
              <a:gd name="connsiteX8" fmla="*/ 6274037 w 6274037"/>
              <a:gd name="connsiteY8" fmla="*/ 491691 h 1628169"/>
              <a:gd name="connsiteX9" fmla="*/ 6077650 w 6274037"/>
              <a:gd name="connsiteY9" fmla="*/ 386454 h 1628169"/>
              <a:gd name="connsiteX10" fmla="*/ 6084000 w 6274037"/>
              <a:gd name="connsiteY10" fmla="*/ 1356802 h 1628169"/>
              <a:gd name="connsiteX11" fmla="*/ 5812633 w 6274037"/>
              <a:gd name="connsiteY11" fmla="*/ 1628169 h 1628169"/>
              <a:gd name="connsiteX12" fmla="*/ 5070000 w 6274037"/>
              <a:gd name="connsiteY12" fmla="*/ 1628169 h 1628169"/>
              <a:gd name="connsiteX13" fmla="*/ 3549000 w 6274037"/>
              <a:gd name="connsiteY13" fmla="*/ 1628169 h 1628169"/>
              <a:gd name="connsiteX14" fmla="*/ 3549000 w 6274037"/>
              <a:gd name="connsiteY14" fmla="*/ 1628169 h 1628169"/>
              <a:gd name="connsiteX15" fmla="*/ 271367 w 6274037"/>
              <a:gd name="connsiteY15" fmla="*/ 1628169 h 1628169"/>
              <a:gd name="connsiteX16" fmla="*/ 0 w 6274037"/>
              <a:gd name="connsiteY16" fmla="*/ 1356802 h 1628169"/>
              <a:gd name="connsiteX17" fmla="*/ 0 w 6274037"/>
              <a:gd name="connsiteY17" fmla="*/ 678404 h 1628169"/>
              <a:gd name="connsiteX18" fmla="*/ 0 w 6274037"/>
              <a:gd name="connsiteY18" fmla="*/ 271362 h 1628169"/>
              <a:gd name="connsiteX19" fmla="*/ 0 w 6274037"/>
              <a:gd name="connsiteY19" fmla="*/ 271362 h 1628169"/>
              <a:gd name="connsiteX20" fmla="*/ 0 w 6274037"/>
              <a:gd name="connsiteY20" fmla="*/ 271367 h 1628169"/>
              <a:gd name="connsiteX0" fmla="*/ 0 w 6255404"/>
              <a:gd name="connsiteY0" fmla="*/ 271367 h 1628169"/>
              <a:gd name="connsiteX1" fmla="*/ 271367 w 6255404"/>
              <a:gd name="connsiteY1" fmla="*/ 0 h 1628169"/>
              <a:gd name="connsiteX2" fmla="*/ 3549000 w 6255404"/>
              <a:gd name="connsiteY2" fmla="*/ 0 h 1628169"/>
              <a:gd name="connsiteX3" fmla="*/ 3549000 w 6255404"/>
              <a:gd name="connsiteY3" fmla="*/ 0 h 1628169"/>
              <a:gd name="connsiteX4" fmla="*/ 5070000 w 6255404"/>
              <a:gd name="connsiteY4" fmla="*/ 0 h 1628169"/>
              <a:gd name="connsiteX5" fmla="*/ 5812633 w 6255404"/>
              <a:gd name="connsiteY5" fmla="*/ 0 h 1628169"/>
              <a:gd name="connsiteX6" fmla="*/ 6084000 w 6255404"/>
              <a:gd name="connsiteY6" fmla="*/ 271367 h 1628169"/>
              <a:gd name="connsiteX7" fmla="*/ 6074684 w 6255404"/>
              <a:gd name="connsiteY7" fmla="*/ 180861 h 1628169"/>
              <a:gd name="connsiteX8" fmla="*/ 6255404 w 6255404"/>
              <a:gd name="connsiteY8" fmla="*/ 455490 h 1628169"/>
              <a:gd name="connsiteX9" fmla="*/ 6077650 w 6255404"/>
              <a:gd name="connsiteY9" fmla="*/ 386454 h 1628169"/>
              <a:gd name="connsiteX10" fmla="*/ 6084000 w 6255404"/>
              <a:gd name="connsiteY10" fmla="*/ 1356802 h 1628169"/>
              <a:gd name="connsiteX11" fmla="*/ 5812633 w 6255404"/>
              <a:gd name="connsiteY11" fmla="*/ 1628169 h 1628169"/>
              <a:gd name="connsiteX12" fmla="*/ 5070000 w 6255404"/>
              <a:gd name="connsiteY12" fmla="*/ 1628169 h 1628169"/>
              <a:gd name="connsiteX13" fmla="*/ 3549000 w 6255404"/>
              <a:gd name="connsiteY13" fmla="*/ 1628169 h 1628169"/>
              <a:gd name="connsiteX14" fmla="*/ 3549000 w 6255404"/>
              <a:gd name="connsiteY14" fmla="*/ 1628169 h 1628169"/>
              <a:gd name="connsiteX15" fmla="*/ 271367 w 6255404"/>
              <a:gd name="connsiteY15" fmla="*/ 1628169 h 1628169"/>
              <a:gd name="connsiteX16" fmla="*/ 0 w 6255404"/>
              <a:gd name="connsiteY16" fmla="*/ 1356802 h 1628169"/>
              <a:gd name="connsiteX17" fmla="*/ 0 w 6255404"/>
              <a:gd name="connsiteY17" fmla="*/ 678404 h 1628169"/>
              <a:gd name="connsiteX18" fmla="*/ 0 w 6255404"/>
              <a:gd name="connsiteY18" fmla="*/ 271362 h 1628169"/>
              <a:gd name="connsiteX19" fmla="*/ 0 w 6255404"/>
              <a:gd name="connsiteY19" fmla="*/ 271362 h 1628169"/>
              <a:gd name="connsiteX20" fmla="*/ 0 w 6255404"/>
              <a:gd name="connsiteY20" fmla="*/ 271367 h 1628169"/>
              <a:gd name="connsiteX0" fmla="*/ 0 w 6255404"/>
              <a:gd name="connsiteY0" fmla="*/ 271367 h 1628169"/>
              <a:gd name="connsiteX1" fmla="*/ 271367 w 6255404"/>
              <a:gd name="connsiteY1" fmla="*/ 0 h 1628169"/>
              <a:gd name="connsiteX2" fmla="*/ 3549000 w 6255404"/>
              <a:gd name="connsiteY2" fmla="*/ 0 h 1628169"/>
              <a:gd name="connsiteX3" fmla="*/ 3549000 w 6255404"/>
              <a:gd name="connsiteY3" fmla="*/ 0 h 1628169"/>
              <a:gd name="connsiteX4" fmla="*/ 5070000 w 6255404"/>
              <a:gd name="connsiteY4" fmla="*/ 0 h 1628169"/>
              <a:gd name="connsiteX5" fmla="*/ 5812633 w 6255404"/>
              <a:gd name="connsiteY5" fmla="*/ 0 h 1628169"/>
              <a:gd name="connsiteX6" fmla="*/ 6072355 w 6255404"/>
              <a:gd name="connsiteY6" fmla="*/ 217067 h 1628169"/>
              <a:gd name="connsiteX7" fmla="*/ 6074684 w 6255404"/>
              <a:gd name="connsiteY7" fmla="*/ 180861 h 1628169"/>
              <a:gd name="connsiteX8" fmla="*/ 6255404 w 6255404"/>
              <a:gd name="connsiteY8" fmla="*/ 455490 h 1628169"/>
              <a:gd name="connsiteX9" fmla="*/ 6077650 w 6255404"/>
              <a:gd name="connsiteY9" fmla="*/ 386454 h 1628169"/>
              <a:gd name="connsiteX10" fmla="*/ 6084000 w 6255404"/>
              <a:gd name="connsiteY10" fmla="*/ 1356802 h 1628169"/>
              <a:gd name="connsiteX11" fmla="*/ 5812633 w 6255404"/>
              <a:gd name="connsiteY11" fmla="*/ 1628169 h 1628169"/>
              <a:gd name="connsiteX12" fmla="*/ 5070000 w 6255404"/>
              <a:gd name="connsiteY12" fmla="*/ 1628169 h 1628169"/>
              <a:gd name="connsiteX13" fmla="*/ 3549000 w 6255404"/>
              <a:gd name="connsiteY13" fmla="*/ 1628169 h 1628169"/>
              <a:gd name="connsiteX14" fmla="*/ 3549000 w 6255404"/>
              <a:gd name="connsiteY14" fmla="*/ 1628169 h 1628169"/>
              <a:gd name="connsiteX15" fmla="*/ 271367 w 6255404"/>
              <a:gd name="connsiteY15" fmla="*/ 1628169 h 1628169"/>
              <a:gd name="connsiteX16" fmla="*/ 0 w 6255404"/>
              <a:gd name="connsiteY16" fmla="*/ 1356802 h 1628169"/>
              <a:gd name="connsiteX17" fmla="*/ 0 w 6255404"/>
              <a:gd name="connsiteY17" fmla="*/ 678404 h 1628169"/>
              <a:gd name="connsiteX18" fmla="*/ 0 w 6255404"/>
              <a:gd name="connsiteY18" fmla="*/ 271362 h 1628169"/>
              <a:gd name="connsiteX19" fmla="*/ 0 w 6255404"/>
              <a:gd name="connsiteY19" fmla="*/ 271362 h 1628169"/>
              <a:gd name="connsiteX20" fmla="*/ 0 w 6255404"/>
              <a:gd name="connsiteY20" fmla="*/ 271367 h 1628169"/>
              <a:gd name="connsiteX0" fmla="*/ 0 w 6255404"/>
              <a:gd name="connsiteY0" fmla="*/ 271367 h 1628169"/>
              <a:gd name="connsiteX1" fmla="*/ 271367 w 6255404"/>
              <a:gd name="connsiteY1" fmla="*/ 0 h 1628169"/>
              <a:gd name="connsiteX2" fmla="*/ 3549000 w 6255404"/>
              <a:gd name="connsiteY2" fmla="*/ 0 h 1628169"/>
              <a:gd name="connsiteX3" fmla="*/ 3549000 w 6255404"/>
              <a:gd name="connsiteY3" fmla="*/ 0 h 1628169"/>
              <a:gd name="connsiteX4" fmla="*/ 5070000 w 6255404"/>
              <a:gd name="connsiteY4" fmla="*/ 0 h 1628169"/>
              <a:gd name="connsiteX5" fmla="*/ 5812633 w 6255404"/>
              <a:gd name="connsiteY5" fmla="*/ 0 h 1628169"/>
              <a:gd name="connsiteX6" fmla="*/ 6072355 w 6255404"/>
              <a:gd name="connsiteY6" fmla="*/ 217067 h 1628169"/>
              <a:gd name="connsiteX7" fmla="*/ 6074684 w 6255404"/>
              <a:gd name="connsiteY7" fmla="*/ 217061 h 1628169"/>
              <a:gd name="connsiteX8" fmla="*/ 6255404 w 6255404"/>
              <a:gd name="connsiteY8" fmla="*/ 455490 h 1628169"/>
              <a:gd name="connsiteX9" fmla="*/ 6077650 w 6255404"/>
              <a:gd name="connsiteY9" fmla="*/ 386454 h 1628169"/>
              <a:gd name="connsiteX10" fmla="*/ 6084000 w 6255404"/>
              <a:gd name="connsiteY10" fmla="*/ 1356802 h 1628169"/>
              <a:gd name="connsiteX11" fmla="*/ 5812633 w 6255404"/>
              <a:gd name="connsiteY11" fmla="*/ 1628169 h 1628169"/>
              <a:gd name="connsiteX12" fmla="*/ 5070000 w 6255404"/>
              <a:gd name="connsiteY12" fmla="*/ 1628169 h 1628169"/>
              <a:gd name="connsiteX13" fmla="*/ 3549000 w 6255404"/>
              <a:gd name="connsiteY13" fmla="*/ 1628169 h 1628169"/>
              <a:gd name="connsiteX14" fmla="*/ 3549000 w 6255404"/>
              <a:gd name="connsiteY14" fmla="*/ 1628169 h 1628169"/>
              <a:gd name="connsiteX15" fmla="*/ 271367 w 6255404"/>
              <a:gd name="connsiteY15" fmla="*/ 1628169 h 1628169"/>
              <a:gd name="connsiteX16" fmla="*/ 0 w 6255404"/>
              <a:gd name="connsiteY16" fmla="*/ 1356802 h 1628169"/>
              <a:gd name="connsiteX17" fmla="*/ 0 w 6255404"/>
              <a:gd name="connsiteY17" fmla="*/ 678404 h 1628169"/>
              <a:gd name="connsiteX18" fmla="*/ 0 w 6255404"/>
              <a:gd name="connsiteY18" fmla="*/ 271362 h 1628169"/>
              <a:gd name="connsiteX19" fmla="*/ 0 w 6255404"/>
              <a:gd name="connsiteY19" fmla="*/ 271362 h 1628169"/>
              <a:gd name="connsiteX20" fmla="*/ 0 w 6255404"/>
              <a:gd name="connsiteY20" fmla="*/ 271367 h 1628169"/>
              <a:gd name="connsiteX0" fmla="*/ 0 w 6255404"/>
              <a:gd name="connsiteY0" fmla="*/ 271367 h 1628169"/>
              <a:gd name="connsiteX1" fmla="*/ 271367 w 6255404"/>
              <a:gd name="connsiteY1" fmla="*/ 0 h 1628169"/>
              <a:gd name="connsiteX2" fmla="*/ 3549000 w 6255404"/>
              <a:gd name="connsiteY2" fmla="*/ 0 h 1628169"/>
              <a:gd name="connsiteX3" fmla="*/ 3549000 w 6255404"/>
              <a:gd name="connsiteY3" fmla="*/ 0 h 1628169"/>
              <a:gd name="connsiteX4" fmla="*/ 5070000 w 6255404"/>
              <a:gd name="connsiteY4" fmla="*/ 0 h 1628169"/>
              <a:gd name="connsiteX5" fmla="*/ 5812633 w 6255404"/>
              <a:gd name="connsiteY5" fmla="*/ 0 h 1628169"/>
              <a:gd name="connsiteX6" fmla="*/ 6072355 w 6255404"/>
              <a:gd name="connsiteY6" fmla="*/ 217067 h 1628169"/>
              <a:gd name="connsiteX7" fmla="*/ 6074684 w 6255404"/>
              <a:gd name="connsiteY7" fmla="*/ 217061 h 1628169"/>
              <a:gd name="connsiteX8" fmla="*/ 6255404 w 6255404"/>
              <a:gd name="connsiteY8" fmla="*/ 455490 h 1628169"/>
              <a:gd name="connsiteX9" fmla="*/ 6075322 w 6255404"/>
              <a:gd name="connsiteY9" fmla="*/ 350254 h 1628169"/>
              <a:gd name="connsiteX10" fmla="*/ 6084000 w 6255404"/>
              <a:gd name="connsiteY10" fmla="*/ 1356802 h 1628169"/>
              <a:gd name="connsiteX11" fmla="*/ 5812633 w 6255404"/>
              <a:gd name="connsiteY11" fmla="*/ 1628169 h 1628169"/>
              <a:gd name="connsiteX12" fmla="*/ 5070000 w 6255404"/>
              <a:gd name="connsiteY12" fmla="*/ 1628169 h 1628169"/>
              <a:gd name="connsiteX13" fmla="*/ 3549000 w 6255404"/>
              <a:gd name="connsiteY13" fmla="*/ 1628169 h 1628169"/>
              <a:gd name="connsiteX14" fmla="*/ 3549000 w 6255404"/>
              <a:gd name="connsiteY14" fmla="*/ 1628169 h 1628169"/>
              <a:gd name="connsiteX15" fmla="*/ 271367 w 6255404"/>
              <a:gd name="connsiteY15" fmla="*/ 1628169 h 1628169"/>
              <a:gd name="connsiteX16" fmla="*/ 0 w 6255404"/>
              <a:gd name="connsiteY16" fmla="*/ 1356802 h 1628169"/>
              <a:gd name="connsiteX17" fmla="*/ 0 w 6255404"/>
              <a:gd name="connsiteY17" fmla="*/ 678404 h 1628169"/>
              <a:gd name="connsiteX18" fmla="*/ 0 w 6255404"/>
              <a:gd name="connsiteY18" fmla="*/ 271362 h 1628169"/>
              <a:gd name="connsiteX19" fmla="*/ 0 w 6255404"/>
              <a:gd name="connsiteY19" fmla="*/ 271362 h 1628169"/>
              <a:gd name="connsiteX20" fmla="*/ 0 w 6255404"/>
              <a:gd name="connsiteY20" fmla="*/ 271367 h 1628169"/>
              <a:gd name="connsiteX0" fmla="*/ 0 w 6255404"/>
              <a:gd name="connsiteY0" fmla="*/ 271367 h 1628169"/>
              <a:gd name="connsiteX1" fmla="*/ 271367 w 6255404"/>
              <a:gd name="connsiteY1" fmla="*/ 0 h 1628169"/>
              <a:gd name="connsiteX2" fmla="*/ 3549000 w 6255404"/>
              <a:gd name="connsiteY2" fmla="*/ 0 h 1628169"/>
              <a:gd name="connsiteX3" fmla="*/ 3549000 w 6255404"/>
              <a:gd name="connsiteY3" fmla="*/ 0 h 1628169"/>
              <a:gd name="connsiteX4" fmla="*/ 5070000 w 6255404"/>
              <a:gd name="connsiteY4" fmla="*/ 0 h 1628169"/>
              <a:gd name="connsiteX5" fmla="*/ 5812633 w 6255404"/>
              <a:gd name="connsiteY5" fmla="*/ 0 h 1628169"/>
              <a:gd name="connsiteX6" fmla="*/ 6072355 w 6255404"/>
              <a:gd name="connsiteY6" fmla="*/ 217067 h 1628169"/>
              <a:gd name="connsiteX7" fmla="*/ 6074684 w 6255404"/>
              <a:gd name="connsiteY7" fmla="*/ 266837 h 1628169"/>
              <a:gd name="connsiteX8" fmla="*/ 6255404 w 6255404"/>
              <a:gd name="connsiteY8" fmla="*/ 455490 h 1628169"/>
              <a:gd name="connsiteX9" fmla="*/ 6075322 w 6255404"/>
              <a:gd name="connsiteY9" fmla="*/ 350254 h 1628169"/>
              <a:gd name="connsiteX10" fmla="*/ 6084000 w 6255404"/>
              <a:gd name="connsiteY10" fmla="*/ 1356802 h 1628169"/>
              <a:gd name="connsiteX11" fmla="*/ 5812633 w 6255404"/>
              <a:gd name="connsiteY11" fmla="*/ 1628169 h 1628169"/>
              <a:gd name="connsiteX12" fmla="*/ 5070000 w 6255404"/>
              <a:gd name="connsiteY12" fmla="*/ 1628169 h 1628169"/>
              <a:gd name="connsiteX13" fmla="*/ 3549000 w 6255404"/>
              <a:gd name="connsiteY13" fmla="*/ 1628169 h 1628169"/>
              <a:gd name="connsiteX14" fmla="*/ 3549000 w 6255404"/>
              <a:gd name="connsiteY14" fmla="*/ 1628169 h 1628169"/>
              <a:gd name="connsiteX15" fmla="*/ 271367 w 6255404"/>
              <a:gd name="connsiteY15" fmla="*/ 1628169 h 1628169"/>
              <a:gd name="connsiteX16" fmla="*/ 0 w 6255404"/>
              <a:gd name="connsiteY16" fmla="*/ 1356802 h 1628169"/>
              <a:gd name="connsiteX17" fmla="*/ 0 w 6255404"/>
              <a:gd name="connsiteY17" fmla="*/ 678404 h 1628169"/>
              <a:gd name="connsiteX18" fmla="*/ 0 w 6255404"/>
              <a:gd name="connsiteY18" fmla="*/ 271362 h 1628169"/>
              <a:gd name="connsiteX19" fmla="*/ 0 w 6255404"/>
              <a:gd name="connsiteY19" fmla="*/ 271362 h 1628169"/>
              <a:gd name="connsiteX20" fmla="*/ 0 w 6255404"/>
              <a:gd name="connsiteY20" fmla="*/ 271367 h 1628169"/>
              <a:gd name="connsiteX0" fmla="*/ 0 w 6255404"/>
              <a:gd name="connsiteY0" fmla="*/ 271367 h 1628169"/>
              <a:gd name="connsiteX1" fmla="*/ 271367 w 6255404"/>
              <a:gd name="connsiteY1" fmla="*/ 0 h 1628169"/>
              <a:gd name="connsiteX2" fmla="*/ 3549000 w 6255404"/>
              <a:gd name="connsiteY2" fmla="*/ 0 h 1628169"/>
              <a:gd name="connsiteX3" fmla="*/ 3549000 w 6255404"/>
              <a:gd name="connsiteY3" fmla="*/ 0 h 1628169"/>
              <a:gd name="connsiteX4" fmla="*/ 5070000 w 6255404"/>
              <a:gd name="connsiteY4" fmla="*/ 0 h 1628169"/>
              <a:gd name="connsiteX5" fmla="*/ 5812633 w 6255404"/>
              <a:gd name="connsiteY5" fmla="*/ 0 h 1628169"/>
              <a:gd name="connsiteX6" fmla="*/ 6072355 w 6255404"/>
              <a:gd name="connsiteY6" fmla="*/ 217067 h 1628169"/>
              <a:gd name="connsiteX7" fmla="*/ 6074684 w 6255404"/>
              <a:gd name="connsiteY7" fmla="*/ 192109 h 1628169"/>
              <a:gd name="connsiteX8" fmla="*/ 6255404 w 6255404"/>
              <a:gd name="connsiteY8" fmla="*/ 455490 h 1628169"/>
              <a:gd name="connsiteX9" fmla="*/ 6075322 w 6255404"/>
              <a:gd name="connsiteY9" fmla="*/ 350254 h 1628169"/>
              <a:gd name="connsiteX10" fmla="*/ 6084000 w 6255404"/>
              <a:gd name="connsiteY10" fmla="*/ 1356802 h 1628169"/>
              <a:gd name="connsiteX11" fmla="*/ 5812633 w 6255404"/>
              <a:gd name="connsiteY11" fmla="*/ 1628169 h 1628169"/>
              <a:gd name="connsiteX12" fmla="*/ 5070000 w 6255404"/>
              <a:gd name="connsiteY12" fmla="*/ 1628169 h 1628169"/>
              <a:gd name="connsiteX13" fmla="*/ 3549000 w 6255404"/>
              <a:gd name="connsiteY13" fmla="*/ 1628169 h 1628169"/>
              <a:gd name="connsiteX14" fmla="*/ 3549000 w 6255404"/>
              <a:gd name="connsiteY14" fmla="*/ 1628169 h 1628169"/>
              <a:gd name="connsiteX15" fmla="*/ 271367 w 6255404"/>
              <a:gd name="connsiteY15" fmla="*/ 1628169 h 1628169"/>
              <a:gd name="connsiteX16" fmla="*/ 0 w 6255404"/>
              <a:gd name="connsiteY16" fmla="*/ 1356802 h 1628169"/>
              <a:gd name="connsiteX17" fmla="*/ 0 w 6255404"/>
              <a:gd name="connsiteY17" fmla="*/ 678404 h 1628169"/>
              <a:gd name="connsiteX18" fmla="*/ 0 w 6255404"/>
              <a:gd name="connsiteY18" fmla="*/ 271362 h 1628169"/>
              <a:gd name="connsiteX19" fmla="*/ 0 w 6255404"/>
              <a:gd name="connsiteY19" fmla="*/ 271362 h 1628169"/>
              <a:gd name="connsiteX20" fmla="*/ 0 w 6255404"/>
              <a:gd name="connsiteY20" fmla="*/ 271367 h 1628169"/>
              <a:gd name="connsiteX0" fmla="*/ 0 w 6283616"/>
              <a:gd name="connsiteY0" fmla="*/ 271367 h 1628169"/>
              <a:gd name="connsiteX1" fmla="*/ 271367 w 6283616"/>
              <a:gd name="connsiteY1" fmla="*/ 0 h 1628169"/>
              <a:gd name="connsiteX2" fmla="*/ 3549000 w 6283616"/>
              <a:gd name="connsiteY2" fmla="*/ 0 h 1628169"/>
              <a:gd name="connsiteX3" fmla="*/ 3549000 w 6283616"/>
              <a:gd name="connsiteY3" fmla="*/ 0 h 1628169"/>
              <a:gd name="connsiteX4" fmla="*/ 5070000 w 6283616"/>
              <a:gd name="connsiteY4" fmla="*/ 0 h 1628169"/>
              <a:gd name="connsiteX5" fmla="*/ 5812633 w 6283616"/>
              <a:gd name="connsiteY5" fmla="*/ 0 h 1628169"/>
              <a:gd name="connsiteX6" fmla="*/ 6072355 w 6283616"/>
              <a:gd name="connsiteY6" fmla="*/ 217067 h 1628169"/>
              <a:gd name="connsiteX7" fmla="*/ 6074684 w 6283616"/>
              <a:gd name="connsiteY7" fmla="*/ 192109 h 1628169"/>
              <a:gd name="connsiteX8" fmla="*/ 6283616 w 6283616"/>
              <a:gd name="connsiteY8" fmla="*/ 402741 h 1628169"/>
              <a:gd name="connsiteX9" fmla="*/ 6075322 w 6283616"/>
              <a:gd name="connsiteY9" fmla="*/ 350254 h 1628169"/>
              <a:gd name="connsiteX10" fmla="*/ 6084000 w 6283616"/>
              <a:gd name="connsiteY10" fmla="*/ 1356802 h 1628169"/>
              <a:gd name="connsiteX11" fmla="*/ 5812633 w 6283616"/>
              <a:gd name="connsiteY11" fmla="*/ 1628169 h 1628169"/>
              <a:gd name="connsiteX12" fmla="*/ 5070000 w 6283616"/>
              <a:gd name="connsiteY12" fmla="*/ 1628169 h 1628169"/>
              <a:gd name="connsiteX13" fmla="*/ 3549000 w 6283616"/>
              <a:gd name="connsiteY13" fmla="*/ 1628169 h 1628169"/>
              <a:gd name="connsiteX14" fmla="*/ 3549000 w 6283616"/>
              <a:gd name="connsiteY14" fmla="*/ 1628169 h 1628169"/>
              <a:gd name="connsiteX15" fmla="*/ 271367 w 6283616"/>
              <a:gd name="connsiteY15" fmla="*/ 1628169 h 1628169"/>
              <a:gd name="connsiteX16" fmla="*/ 0 w 6283616"/>
              <a:gd name="connsiteY16" fmla="*/ 1356802 h 1628169"/>
              <a:gd name="connsiteX17" fmla="*/ 0 w 6283616"/>
              <a:gd name="connsiteY17" fmla="*/ 678404 h 1628169"/>
              <a:gd name="connsiteX18" fmla="*/ 0 w 6283616"/>
              <a:gd name="connsiteY18" fmla="*/ 271362 h 1628169"/>
              <a:gd name="connsiteX19" fmla="*/ 0 w 6283616"/>
              <a:gd name="connsiteY19" fmla="*/ 271362 h 1628169"/>
              <a:gd name="connsiteX20" fmla="*/ 0 w 6283616"/>
              <a:gd name="connsiteY20" fmla="*/ 271367 h 1628169"/>
              <a:gd name="connsiteX0" fmla="*/ 0 w 6283616"/>
              <a:gd name="connsiteY0" fmla="*/ 271367 h 1628169"/>
              <a:gd name="connsiteX1" fmla="*/ 271367 w 6283616"/>
              <a:gd name="connsiteY1" fmla="*/ 0 h 1628169"/>
              <a:gd name="connsiteX2" fmla="*/ 3549000 w 6283616"/>
              <a:gd name="connsiteY2" fmla="*/ 0 h 1628169"/>
              <a:gd name="connsiteX3" fmla="*/ 3549000 w 6283616"/>
              <a:gd name="connsiteY3" fmla="*/ 0 h 1628169"/>
              <a:gd name="connsiteX4" fmla="*/ 5070000 w 6283616"/>
              <a:gd name="connsiteY4" fmla="*/ 0 h 1628169"/>
              <a:gd name="connsiteX5" fmla="*/ 5812633 w 6283616"/>
              <a:gd name="connsiteY5" fmla="*/ 0 h 1628169"/>
              <a:gd name="connsiteX6" fmla="*/ 6062951 w 6283616"/>
              <a:gd name="connsiteY6" fmla="*/ 190692 h 1628169"/>
              <a:gd name="connsiteX7" fmla="*/ 6074684 w 6283616"/>
              <a:gd name="connsiteY7" fmla="*/ 192109 h 1628169"/>
              <a:gd name="connsiteX8" fmla="*/ 6283616 w 6283616"/>
              <a:gd name="connsiteY8" fmla="*/ 402741 h 1628169"/>
              <a:gd name="connsiteX9" fmla="*/ 6075322 w 6283616"/>
              <a:gd name="connsiteY9" fmla="*/ 350254 h 1628169"/>
              <a:gd name="connsiteX10" fmla="*/ 6084000 w 6283616"/>
              <a:gd name="connsiteY10" fmla="*/ 1356802 h 1628169"/>
              <a:gd name="connsiteX11" fmla="*/ 5812633 w 6283616"/>
              <a:gd name="connsiteY11" fmla="*/ 1628169 h 1628169"/>
              <a:gd name="connsiteX12" fmla="*/ 5070000 w 6283616"/>
              <a:gd name="connsiteY12" fmla="*/ 1628169 h 1628169"/>
              <a:gd name="connsiteX13" fmla="*/ 3549000 w 6283616"/>
              <a:gd name="connsiteY13" fmla="*/ 1628169 h 1628169"/>
              <a:gd name="connsiteX14" fmla="*/ 3549000 w 6283616"/>
              <a:gd name="connsiteY14" fmla="*/ 1628169 h 1628169"/>
              <a:gd name="connsiteX15" fmla="*/ 271367 w 6283616"/>
              <a:gd name="connsiteY15" fmla="*/ 1628169 h 1628169"/>
              <a:gd name="connsiteX16" fmla="*/ 0 w 6283616"/>
              <a:gd name="connsiteY16" fmla="*/ 1356802 h 1628169"/>
              <a:gd name="connsiteX17" fmla="*/ 0 w 6283616"/>
              <a:gd name="connsiteY17" fmla="*/ 678404 h 1628169"/>
              <a:gd name="connsiteX18" fmla="*/ 0 w 6283616"/>
              <a:gd name="connsiteY18" fmla="*/ 271362 h 1628169"/>
              <a:gd name="connsiteX19" fmla="*/ 0 w 6283616"/>
              <a:gd name="connsiteY19" fmla="*/ 271362 h 1628169"/>
              <a:gd name="connsiteX20" fmla="*/ 0 w 6283616"/>
              <a:gd name="connsiteY20" fmla="*/ 271367 h 16281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283616" h="1628169">
                <a:moveTo>
                  <a:pt x="0" y="271367"/>
                </a:moveTo>
                <a:cubicBezTo>
                  <a:pt x="0" y="121495"/>
                  <a:pt x="121495" y="0"/>
                  <a:pt x="271367" y="0"/>
                </a:cubicBezTo>
                <a:lnTo>
                  <a:pt x="3549000" y="0"/>
                </a:lnTo>
                <a:lnTo>
                  <a:pt x="3549000" y="0"/>
                </a:lnTo>
                <a:lnTo>
                  <a:pt x="5070000" y="0"/>
                </a:lnTo>
                <a:lnTo>
                  <a:pt x="5812633" y="0"/>
                </a:lnTo>
                <a:cubicBezTo>
                  <a:pt x="5962505" y="0"/>
                  <a:pt x="6062951" y="40820"/>
                  <a:pt x="6062951" y="190692"/>
                </a:cubicBezTo>
                <a:lnTo>
                  <a:pt x="6074684" y="192109"/>
                </a:lnTo>
                <a:lnTo>
                  <a:pt x="6283616" y="402741"/>
                </a:lnTo>
                <a:lnTo>
                  <a:pt x="6075322" y="350254"/>
                </a:lnTo>
                <a:cubicBezTo>
                  <a:pt x="6075322" y="576387"/>
                  <a:pt x="6084000" y="1130669"/>
                  <a:pt x="6084000" y="1356802"/>
                </a:cubicBezTo>
                <a:cubicBezTo>
                  <a:pt x="6084000" y="1506674"/>
                  <a:pt x="5962505" y="1628169"/>
                  <a:pt x="5812633" y="1628169"/>
                </a:cubicBezTo>
                <a:lnTo>
                  <a:pt x="5070000" y="1628169"/>
                </a:lnTo>
                <a:lnTo>
                  <a:pt x="3549000" y="1628169"/>
                </a:lnTo>
                <a:lnTo>
                  <a:pt x="3549000" y="1628169"/>
                </a:lnTo>
                <a:lnTo>
                  <a:pt x="271367" y="1628169"/>
                </a:lnTo>
                <a:cubicBezTo>
                  <a:pt x="121495" y="1628169"/>
                  <a:pt x="0" y="1506674"/>
                  <a:pt x="0" y="1356802"/>
                </a:cubicBezTo>
                <a:lnTo>
                  <a:pt x="0" y="678404"/>
                </a:lnTo>
                <a:lnTo>
                  <a:pt x="0" y="271362"/>
                </a:lnTo>
                <a:lnTo>
                  <a:pt x="0" y="271362"/>
                </a:lnTo>
                <a:lnTo>
                  <a:pt x="0" y="271367"/>
                </a:lnTo>
                <a:close/>
              </a:path>
            </a:pathLst>
          </a:cu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sz="1000" dirty="0"/>
          </a:p>
        </p:txBody>
      </p:sp>
      <p:sp>
        <p:nvSpPr>
          <p:cNvPr id="3" name="タイトル 1"/>
          <p:cNvSpPr txBox="1">
            <a:spLocks/>
          </p:cNvSpPr>
          <p:nvPr/>
        </p:nvSpPr>
        <p:spPr>
          <a:xfrm>
            <a:off x="0" y="411"/>
            <a:ext cx="6852010" cy="707896"/>
          </a:xfrm>
          <a:prstGeom prst="rect">
            <a:avLst/>
          </a:prstGeom>
          <a:ln/>
        </p:spPr>
        <p:style>
          <a:lnRef idx="0">
            <a:schemeClr val="accent2"/>
          </a:lnRef>
          <a:fillRef idx="3">
            <a:schemeClr val="accent2"/>
          </a:fillRef>
          <a:effectRef idx="3">
            <a:schemeClr val="accent2"/>
          </a:effectRef>
          <a:fontRef idx="minor">
            <a:schemeClr val="lt1"/>
          </a:fontRef>
        </p:style>
        <p:txBody>
          <a:bodyP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r>
              <a:rPr lang="ja-JP" altLang="en-US" sz="2000" dirty="0">
                <a:solidFill>
                  <a:schemeClr val="bg1"/>
                </a:solidFill>
                <a:latin typeface="ＤＦ特太ゴシック体" panose="020B0509000000000000" pitchFamily="49" charset="-128"/>
                <a:ea typeface="ＤＦ特太ゴシック体" panose="020B0509000000000000" pitchFamily="49" charset="-128"/>
              </a:rPr>
              <a:t>令和８年度介護支援専門員法定研修の</a:t>
            </a:r>
            <a:endParaRPr lang="en-US" altLang="ja-JP" sz="2000" dirty="0">
              <a:solidFill>
                <a:schemeClr val="bg1"/>
              </a:solidFill>
              <a:latin typeface="ＤＦ特太ゴシック体" panose="020B0509000000000000" pitchFamily="49" charset="-128"/>
              <a:ea typeface="ＤＦ特太ゴシック体" panose="020B0509000000000000" pitchFamily="49" charset="-128"/>
            </a:endParaRPr>
          </a:p>
          <a:p>
            <a:pPr algn="l"/>
            <a:r>
              <a:rPr lang="ja-JP" altLang="en-US" sz="2000" dirty="0">
                <a:solidFill>
                  <a:schemeClr val="bg1"/>
                </a:solidFill>
                <a:latin typeface="ＤＦ特太ゴシック体" panose="020B0509000000000000" pitchFamily="49" charset="-128"/>
                <a:ea typeface="ＤＦ特太ゴシック体" panose="020B0509000000000000" pitchFamily="49" charset="-128"/>
              </a:rPr>
              <a:t>  年間スケジュール</a:t>
            </a:r>
            <a:r>
              <a:rPr lang="en-US" altLang="ja-JP" sz="2000" dirty="0">
                <a:solidFill>
                  <a:schemeClr val="bg1"/>
                </a:solidFill>
                <a:latin typeface="ＤＦ特太ゴシック体" panose="020B0509000000000000" pitchFamily="49" charset="-128"/>
                <a:ea typeface="ＤＦ特太ゴシック体" panose="020B0509000000000000" pitchFamily="49" charset="-128"/>
              </a:rPr>
              <a:t>(</a:t>
            </a:r>
            <a:r>
              <a:rPr lang="ja-JP" altLang="en-US" sz="2000" dirty="0">
                <a:solidFill>
                  <a:schemeClr val="bg1"/>
                </a:solidFill>
                <a:latin typeface="ＤＦ特太ゴシック体" panose="020B0509000000000000" pitchFamily="49" charset="-128"/>
                <a:ea typeface="ＤＦ特太ゴシック体" panose="020B0509000000000000" pitchFamily="49" charset="-128"/>
              </a:rPr>
              <a:t>予定</a:t>
            </a:r>
            <a:r>
              <a:rPr lang="en-US" altLang="ja-JP" sz="2000" dirty="0">
                <a:solidFill>
                  <a:schemeClr val="bg1"/>
                </a:solidFill>
                <a:latin typeface="ＤＦ特太ゴシック体" panose="020B0509000000000000" pitchFamily="49" charset="-128"/>
                <a:ea typeface="ＤＦ特太ゴシック体" panose="020B0509000000000000" pitchFamily="49" charset="-128"/>
              </a:rPr>
              <a:t>)</a:t>
            </a:r>
            <a:r>
              <a:rPr lang="ja-JP" altLang="en-US" sz="1800" dirty="0">
                <a:solidFill>
                  <a:schemeClr val="bg1"/>
                </a:solidFill>
                <a:latin typeface="ＤＦ特太ゴシック体" panose="020B0509000000000000" pitchFamily="49" charset="-128"/>
                <a:ea typeface="ＤＦ特太ゴシック体" panose="020B0509000000000000" pitchFamily="49" charset="-128"/>
              </a:rPr>
              <a:t>及び</a:t>
            </a:r>
            <a:r>
              <a:rPr lang="ja-JP" altLang="en-US" sz="2000" dirty="0">
                <a:solidFill>
                  <a:schemeClr val="bg1"/>
                </a:solidFill>
                <a:latin typeface="ＤＦ特太ゴシック体" panose="020B0509000000000000" pitchFamily="49" charset="-128"/>
                <a:ea typeface="ＤＦ特太ゴシック体" panose="020B0509000000000000" pitchFamily="49" charset="-128"/>
              </a:rPr>
              <a:t>研修申込手続きについて</a:t>
            </a:r>
          </a:p>
        </p:txBody>
      </p:sp>
      <p:sp>
        <p:nvSpPr>
          <p:cNvPr id="17" name="テキスト ボックス 16"/>
          <p:cNvSpPr txBox="1"/>
          <p:nvPr/>
        </p:nvSpPr>
        <p:spPr>
          <a:xfrm>
            <a:off x="116632" y="7615038"/>
            <a:ext cx="6136952" cy="1695320"/>
          </a:xfrm>
          <a:prstGeom prst="rect">
            <a:avLst/>
          </a:prstGeom>
          <a:noFill/>
        </p:spPr>
        <p:txBody>
          <a:bodyPr wrap="square" lIns="36000" tIns="45712" rIns="36000" bIns="45712" rtlCol="0">
            <a:spAutoFit/>
          </a:bodyPr>
          <a:lstStyle/>
          <a:p>
            <a:pPr>
              <a:lnSpc>
                <a:spcPct val="150000"/>
              </a:lnSpc>
            </a:pPr>
            <a:r>
              <a:rPr lang="ja-JP" altLang="en-US" sz="1200" b="1" dirty="0">
                <a:latin typeface="HGPｺﾞｼｯｸM" panose="020B0600000000000000" pitchFamily="50" charset="-128"/>
                <a:ea typeface="HGPｺﾞｼｯｸM" panose="020B0600000000000000" pitchFamily="50" charset="-128"/>
                <a:cs typeface="Meiryo UI" panose="020B0604030504040204" pitchFamily="50" charset="-128"/>
              </a:rPr>
              <a:t>① 県ﾎｰﾑﾍﾟｰｼﾞで，どの更新研修を受講すべきか，フローチャート等で確認してください。</a:t>
            </a:r>
            <a:endParaRPr lang="en-US" altLang="ja-JP" sz="1200" b="1" dirty="0">
              <a:latin typeface="HGPｺﾞｼｯｸM" panose="020B0600000000000000" pitchFamily="50" charset="-128"/>
              <a:ea typeface="HGPｺﾞｼｯｸM" panose="020B0600000000000000" pitchFamily="50" charset="-128"/>
              <a:cs typeface="Meiryo UI" panose="020B0604030504040204" pitchFamily="50" charset="-128"/>
            </a:endParaRPr>
          </a:p>
          <a:p>
            <a:pPr>
              <a:lnSpc>
                <a:spcPct val="150000"/>
              </a:lnSpc>
            </a:pPr>
            <a:r>
              <a:rPr lang="ja-JP" altLang="en-US" sz="1200" b="1" dirty="0">
                <a:latin typeface="HGPｺﾞｼｯｸM" panose="020B0600000000000000" pitchFamily="50" charset="-128"/>
                <a:ea typeface="HGPｺﾞｼｯｸM" panose="020B0600000000000000" pitchFamily="50" charset="-128"/>
                <a:cs typeface="Meiryo UI" panose="020B0604030504040204" pitchFamily="50" charset="-128"/>
              </a:rPr>
              <a:t>② 県ﾎｰﾑﾍﾟｰｼﾞで、</a:t>
            </a:r>
            <a:r>
              <a:rPr lang="ja-JP" altLang="en-US" sz="1200" b="1" u="sng" dirty="0">
                <a:solidFill>
                  <a:srgbClr val="002060"/>
                </a:solidFill>
                <a:latin typeface="HGPｺﾞｼｯｸM" panose="020B0600000000000000" pitchFamily="50" charset="-128"/>
                <a:ea typeface="HGPｺﾞｼｯｸM" panose="020B0600000000000000" pitchFamily="50" charset="-128"/>
                <a:cs typeface="Meiryo UI" panose="020B0604030504040204" pitchFamily="50" charset="-128"/>
              </a:rPr>
              <a:t>受講を希望する研修のｽｹｼﾞｭｰﾙを確認</a:t>
            </a:r>
            <a:r>
              <a:rPr lang="ja-JP" altLang="en-US" sz="1200" b="1" dirty="0">
                <a:latin typeface="HGPｺﾞｼｯｸM" panose="020B0600000000000000" pitchFamily="50" charset="-128"/>
                <a:ea typeface="HGPｺﾞｼｯｸM" panose="020B0600000000000000" pitchFamily="50" charset="-128"/>
                <a:cs typeface="Meiryo UI" panose="020B0604030504040204" pitchFamily="50" charset="-128"/>
              </a:rPr>
              <a:t>してください。</a:t>
            </a:r>
            <a:r>
              <a:rPr lang="en-US" altLang="ja-JP" sz="800" b="1" dirty="0">
                <a:latin typeface="HGPｺﾞｼｯｸM" panose="020B0600000000000000" pitchFamily="50" charset="-128"/>
                <a:ea typeface="HGPｺﾞｼｯｸM" panose="020B0600000000000000" pitchFamily="50" charset="-128"/>
                <a:cs typeface="Meiryo UI" panose="020B0604030504040204" pitchFamily="50" charset="-128"/>
              </a:rPr>
              <a:t>※</a:t>
            </a:r>
            <a:r>
              <a:rPr lang="ja-JP" altLang="en-US" sz="800" b="1" dirty="0">
                <a:latin typeface="HGPｺﾞｼｯｸM" panose="020B0600000000000000" pitchFamily="50" charset="-128"/>
                <a:ea typeface="HGPｺﾞｼｯｸM" panose="020B0600000000000000" pitchFamily="50" charset="-128"/>
                <a:cs typeface="Meiryo UI" panose="020B0604030504040204" pitchFamily="50" charset="-128"/>
              </a:rPr>
              <a:t>毎年，前年度末</a:t>
            </a:r>
            <a:r>
              <a:rPr lang="en-US" altLang="ja-JP" sz="800" b="1" dirty="0">
                <a:latin typeface="HGPｺﾞｼｯｸM" panose="020B0600000000000000" pitchFamily="50" charset="-128"/>
                <a:ea typeface="HGPｺﾞｼｯｸM" panose="020B0600000000000000" pitchFamily="50" charset="-128"/>
                <a:cs typeface="Meiryo UI" panose="020B0604030504040204" pitchFamily="50" charset="-128"/>
              </a:rPr>
              <a:t>(3</a:t>
            </a:r>
            <a:r>
              <a:rPr lang="ja-JP" altLang="en-US" sz="800" b="1" dirty="0">
                <a:latin typeface="HGPｺﾞｼｯｸM" panose="020B0600000000000000" pitchFamily="50" charset="-128"/>
                <a:ea typeface="HGPｺﾞｼｯｸM" panose="020B0600000000000000" pitchFamily="50" charset="-128"/>
                <a:cs typeface="Meiryo UI" panose="020B0604030504040204" pitchFamily="50" charset="-128"/>
              </a:rPr>
              <a:t>月</a:t>
            </a:r>
            <a:r>
              <a:rPr lang="en-US" altLang="ja-JP" sz="800" b="1" dirty="0">
                <a:latin typeface="HGPｺﾞｼｯｸM" panose="020B0600000000000000" pitchFamily="50" charset="-128"/>
                <a:ea typeface="HGPｺﾞｼｯｸM" panose="020B0600000000000000" pitchFamily="50" charset="-128"/>
                <a:cs typeface="Meiryo UI" panose="020B0604030504040204" pitchFamily="50" charset="-128"/>
              </a:rPr>
              <a:t>)</a:t>
            </a:r>
            <a:r>
              <a:rPr lang="ja-JP" altLang="en-US" sz="800" b="1" dirty="0">
                <a:latin typeface="HGPｺﾞｼｯｸM" panose="020B0600000000000000" pitchFamily="50" charset="-128"/>
                <a:ea typeface="HGPｺﾞｼｯｸM" panose="020B0600000000000000" pitchFamily="50" charset="-128"/>
                <a:cs typeface="Meiryo UI" panose="020B0604030504040204" pitchFamily="50" charset="-128"/>
              </a:rPr>
              <a:t>頃に掲載</a:t>
            </a:r>
            <a:endParaRPr lang="en-US" altLang="ja-JP" sz="800" b="1" dirty="0">
              <a:latin typeface="HGPｺﾞｼｯｸM" panose="020B0600000000000000" pitchFamily="50" charset="-128"/>
              <a:ea typeface="HGPｺﾞｼｯｸM" panose="020B0600000000000000" pitchFamily="50" charset="-128"/>
              <a:cs typeface="Meiryo UI" panose="020B0604030504040204" pitchFamily="50" charset="-128"/>
            </a:endParaRPr>
          </a:p>
          <a:p>
            <a:pPr>
              <a:lnSpc>
                <a:spcPct val="150000"/>
              </a:lnSpc>
            </a:pPr>
            <a:endParaRPr lang="en-US" altLang="ja-JP" sz="200" b="1" dirty="0">
              <a:latin typeface="HGPｺﾞｼｯｸM" panose="020B0600000000000000" pitchFamily="50" charset="-128"/>
              <a:ea typeface="HGPｺﾞｼｯｸM" panose="020B0600000000000000" pitchFamily="50" charset="-128"/>
              <a:cs typeface="Meiryo UI" panose="020B0604030504040204" pitchFamily="50" charset="-128"/>
            </a:endParaRPr>
          </a:p>
          <a:p>
            <a:pPr>
              <a:lnSpc>
                <a:spcPct val="150000"/>
              </a:lnSpc>
            </a:pPr>
            <a:endParaRPr lang="en-US" altLang="ja-JP" sz="200" b="1" dirty="0">
              <a:latin typeface="HGPｺﾞｼｯｸM" panose="020B0600000000000000" pitchFamily="50" charset="-128"/>
              <a:ea typeface="HGPｺﾞｼｯｸM" panose="020B0600000000000000" pitchFamily="50" charset="-128"/>
              <a:cs typeface="Meiryo UI" panose="020B0604030504040204" pitchFamily="50" charset="-128"/>
            </a:endParaRPr>
          </a:p>
          <a:p>
            <a:pPr>
              <a:lnSpc>
                <a:spcPts val="800"/>
              </a:lnSpc>
            </a:pPr>
            <a:r>
              <a:rPr lang="ja-JP" altLang="en-US" sz="1000" b="1" dirty="0">
                <a:latin typeface="HGPｺﾞｼｯｸM" panose="020B0600000000000000" pitchFamily="50" charset="-128"/>
                <a:ea typeface="HGPｺﾞｼｯｸM" panose="020B0600000000000000" pitchFamily="50" charset="-128"/>
                <a:cs typeface="Meiryo UI" panose="020B0604030504040204" pitchFamily="50" charset="-128"/>
              </a:rPr>
              <a:t>　　</a:t>
            </a:r>
            <a:r>
              <a:rPr lang="ja-JP" altLang="en-US" sz="1000" b="1" dirty="0">
                <a:solidFill>
                  <a:srgbClr val="0070C0"/>
                </a:solidFill>
                <a:latin typeface="HGPｺﾞｼｯｸM" panose="020B0600000000000000" pitchFamily="50" charset="-128"/>
                <a:ea typeface="HGPｺﾞｼｯｸM" panose="020B0600000000000000" pitchFamily="50" charset="-128"/>
                <a:cs typeface="Meiryo UI" panose="020B0604030504040204" pitchFamily="50" charset="-128"/>
              </a:rPr>
              <a:t>①②は，前年度末には，必ず県ﾎｰﾑﾍﾟｰｼﾞで確認をしておいてください。</a:t>
            </a:r>
            <a:endParaRPr lang="en-US" altLang="ja-JP" sz="1000" b="1" dirty="0">
              <a:solidFill>
                <a:srgbClr val="0070C0"/>
              </a:solidFill>
              <a:latin typeface="HGPｺﾞｼｯｸM" panose="020B0600000000000000" pitchFamily="50" charset="-128"/>
              <a:ea typeface="HGPｺﾞｼｯｸM" panose="020B0600000000000000" pitchFamily="50" charset="-128"/>
              <a:cs typeface="Meiryo UI" panose="020B0604030504040204" pitchFamily="50" charset="-128"/>
            </a:endParaRPr>
          </a:p>
          <a:p>
            <a:pPr>
              <a:lnSpc>
                <a:spcPts val="1600"/>
              </a:lnSpc>
            </a:pPr>
            <a:endParaRPr lang="en-US" altLang="ja-JP" sz="1000" b="1" dirty="0">
              <a:solidFill>
                <a:srgbClr val="0070C0"/>
              </a:solidFill>
              <a:latin typeface="HGPｺﾞｼｯｸM" panose="020B0600000000000000" pitchFamily="50" charset="-128"/>
              <a:ea typeface="HGPｺﾞｼｯｸM" panose="020B0600000000000000" pitchFamily="50" charset="-128"/>
              <a:cs typeface="Meiryo UI" panose="020B0604030504040204" pitchFamily="50" charset="-128"/>
            </a:endParaRPr>
          </a:p>
          <a:p>
            <a:pPr>
              <a:lnSpc>
                <a:spcPts val="800"/>
              </a:lnSpc>
            </a:pPr>
            <a:r>
              <a:rPr lang="ja-JP" altLang="en-US" sz="1000" b="1" dirty="0">
                <a:solidFill>
                  <a:srgbClr val="0070C0"/>
                </a:solidFill>
                <a:latin typeface="HGPｺﾞｼｯｸM" panose="020B0600000000000000" pitchFamily="50" charset="-128"/>
                <a:ea typeface="HGPｺﾞｼｯｸM" panose="020B0600000000000000" pitchFamily="50" charset="-128"/>
                <a:cs typeface="Meiryo UI" panose="020B0604030504040204" pitchFamily="50" charset="-128"/>
              </a:rPr>
              <a:t>　　受講を希望する研修の開催要綱の掲載日になりましたら，</a:t>
            </a:r>
            <a:endParaRPr lang="en-US" altLang="ja-JP" sz="1000" b="1" dirty="0">
              <a:solidFill>
                <a:srgbClr val="0070C0"/>
              </a:solidFill>
              <a:latin typeface="HGPｺﾞｼｯｸM" panose="020B0600000000000000" pitchFamily="50" charset="-128"/>
              <a:ea typeface="HGPｺﾞｼｯｸM" panose="020B0600000000000000" pitchFamily="50" charset="-128"/>
              <a:cs typeface="Meiryo UI" panose="020B0604030504040204" pitchFamily="50" charset="-128"/>
            </a:endParaRPr>
          </a:p>
          <a:p>
            <a:pPr>
              <a:lnSpc>
                <a:spcPts val="500"/>
              </a:lnSpc>
            </a:pPr>
            <a:endParaRPr lang="en-US" altLang="ja-JP" sz="400" b="1" dirty="0">
              <a:latin typeface="HGPｺﾞｼｯｸM" panose="020B0600000000000000" pitchFamily="50" charset="-128"/>
              <a:ea typeface="HGPｺﾞｼｯｸM" panose="020B0600000000000000" pitchFamily="50" charset="-128"/>
              <a:cs typeface="Meiryo UI" panose="020B0604030504040204" pitchFamily="50" charset="-128"/>
            </a:endParaRPr>
          </a:p>
          <a:p>
            <a:pPr>
              <a:lnSpc>
                <a:spcPts val="800"/>
              </a:lnSpc>
            </a:pPr>
            <a:endParaRPr lang="en-US" altLang="ja-JP" sz="1000" b="1" dirty="0">
              <a:solidFill>
                <a:srgbClr val="0070C0"/>
              </a:solidFill>
              <a:latin typeface="HGPｺﾞｼｯｸM" panose="020B0600000000000000" pitchFamily="50" charset="-128"/>
              <a:ea typeface="HGPｺﾞｼｯｸM" panose="020B0600000000000000" pitchFamily="50" charset="-128"/>
              <a:cs typeface="Meiryo UI" panose="020B0604030504040204" pitchFamily="50" charset="-128"/>
            </a:endParaRPr>
          </a:p>
          <a:p>
            <a:pPr>
              <a:lnSpc>
                <a:spcPts val="800"/>
              </a:lnSpc>
            </a:pPr>
            <a:r>
              <a:rPr lang="ja-JP" altLang="en-US" sz="1200" b="1" dirty="0">
                <a:latin typeface="HGPｺﾞｼｯｸM" panose="020B0600000000000000" pitchFamily="50" charset="-128"/>
                <a:ea typeface="HGPｺﾞｼｯｸM" panose="020B0600000000000000" pitchFamily="50" charset="-128"/>
                <a:cs typeface="Meiryo UI" panose="020B0604030504040204" pitchFamily="50" charset="-128"/>
              </a:rPr>
              <a:t>③ 受講を希望する研修の</a:t>
            </a:r>
            <a:r>
              <a:rPr lang="ja-JP" altLang="en-US" sz="1200" b="1" u="sng" dirty="0">
                <a:solidFill>
                  <a:srgbClr val="002060"/>
                </a:solidFill>
                <a:latin typeface="HGPｺﾞｼｯｸM" panose="020B0600000000000000" pitchFamily="50" charset="-128"/>
                <a:ea typeface="HGPｺﾞｼｯｸM" panose="020B0600000000000000" pitchFamily="50" charset="-128"/>
                <a:cs typeface="Meiryo UI" panose="020B0604030504040204" pitchFamily="50" charset="-128"/>
              </a:rPr>
              <a:t>実施機関のﾎｰﾑﾍﾟｰｼﾞから、開催要綱をダウンロード</a:t>
            </a:r>
            <a:r>
              <a:rPr lang="ja-JP" altLang="en-US" sz="1200" b="1" dirty="0">
                <a:latin typeface="HGPｺﾞｼｯｸM" panose="020B0600000000000000" pitchFamily="50" charset="-128"/>
                <a:ea typeface="HGPｺﾞｼｯｸM" panose="020B0600000000000000" pitchFamily="50" charset="-128"/>
                <a:cs typeface="Meiryo UI" panose="020B0604030504040204" pitchFamily="50" charset="-128"/>
              </a:rPr>
              <a:t>してください。</a:t>
            </a:r>
            <a:endParaRPr lang="en-US" altLang="ja-JP" sz="1200" dirty="0">
              <a:latin typeface="HGPｺﾞｼｯｸM" panose="020B0600000000000000" pitchFamily="50" charset="-128"/>
              <a:ea typeface="HGPｺﾞｼｯｸM" panose="020B0600000000000000" pitchFamily="50" charset="-128"/>
              <a:cs typeface="Meiryo UI" panose="020B0604030504040204" pitchFamily="50" charset="-128"/>
            </a:endParaRPr>
          </a:p>
          <a:p>
            <a:pPr>
              <a:lnSpc>
                <a:spcPct val="150000"/>
              </a:lnSpc>
            </a:pPr>
            <a:r>
              <a:rPr lang="ja-JP" altLang="en-US" sz="1200" b="1" dirty="0">
                <a:latin typeface="HGPｺﾞｼｯｸM" panose="020B0600000000000000" pitchFamily="50" charset="-128"/>
                <a:ea typeface="HGPｺﾞｼｯｸM" panose="020B0600000000000000" pitchFamily="50" charset="-128"/>
                <a:cs typeface="Meiryo UI" panose="020B0604030504040204" pitchFamily="50" charset="-128"/>
              </a:rPr>
              <a:t>④ 開催要綱に記載された受講要件、申込方法等を確認し、</a:t>
            </a:r>
            <a:r>
              <a:rPr lang="ja-JP" altLang="en-US" sz="1200" b="1" u="sng" dirty="0">
                <a:solidFill>
                  <a:srgbClr val="002060"/>
                </a:solidFill>
                <a:latin typeface="HGPｺﾞｼｯｸM" panose="020B0600000000000000" pitchFamily="50" charset="-128"/>
                <a:ea typeface="HGPｺﾞｼｯｸM" panose="020B0600000000000000" pitchFamily="50" charset="-128"/>
                <a:cs typeface="Meiryo UI" panose="020B0604030504040204" pitchFamily="50" charset="-128"/>
              </a:rPr>
              <a:t>申込期限内に手続き</a:t>
            </a:r>
            <a:r>
              <a:rPr lang="ja-JP" altLang="en-US" sz="1200" b="1" u="sng" dirty="0">
                <a:latin typeface="HGPｺﾞｼｯｸM" panose="020B0600000000000000" pitchFamily="50" charset="-128"/>
                <a:ea typeface="HGPｺﾞｼｯｸM" panose="020B0600000000000000" pitchFamily="50" charset="-128"/>
                <a:cs typeface="Meiryo UI" panose="020B0604030504040204" pitchFamily="50" charset="-128"/>
              </a:rPr>
              <a:t>をしてください。</a:t>
            </a:r>
            <a:endParaRPr lang="en-US" altLang="ja-JP" sz="1200" b="1" dirty="0">
              <a:latin typeface="HGPｺﾞｼｯｸM" panose="020B0600000000000000" pitchFamily="50" charset="-128"/>
              <a:ea typeface="HGPｺﾞｼｯｸM" panose="020B0600000000000000" pitchFamily="50" charset="-128"/>
              <a:cs typeface="Meiryo UI" panose="020B0604030504040204" pitchFamily="50" charset="-128"/>
            </a:endParaRPr>
          </a:p>
        </p:txBody>
      </p:sp>
      <p:sp>
        <p:nvSpPr>
          <p:cNvPr id="5" name="テキスト ボックス 4"/>
          <p:cNvSpPr txBox="1"/>
          <p:nvPr/>
        </p:nvSpPr>
        <p:spPr>
          <a:xfrm>
            <a:off x="0" y="4255486"/>
            <a:ext cx="6876000" cy="461665"/>
          </a:xfrm>
          <a:prstGeom prst="rect">
            <a:avLst/>
          </a:prstGeom>
          <a:solidFill>
            <a:srgbClr val="FFFF00"/>
          </a:solidFill>
          <a:ln>
            <a:noFill/>
          </a:ln>
        </p:spPr>
        <p:txBody>
          <a:bodyPr wrap="square" rtlCol="0" anchor="ctr">
            <a:spAutoFit/>
          </a:bodyPr>
          <a:lstStyle/>
          <a:p>
            <a:r>
              <a:rPr kumimoji="1" lang="en-US" altLang="ja-JP" sz="1200" b="1" dirty="0">
                <a:solidFill>
                  <a:srgbClr val="FF0000"/>
                </a:solidFill>
                <a:latin typeface="ＤＨＰ平成ゴシックW5" panose="020B0500000000000000" pitchFamily="50" charset="-128"/>
                <a:ea typeface="ＤＨＰ平成ゴシックW5" panose="020B0500000000000000" pitchFamily="50" charset="-128"/>
              </a:rPr>
              <a:t>※</a:t>
            </a:r>
            <a:r>
              <a:rPr kumimoji="1" lang="ja-JP" altLang="en-US" sz="1200" b="1" dirty="0">
                <a:solidFill>
                  <a:srgbClr val="FF0000"/>
                </a:solidFill>
                <a:latin typeface="ＤＨＰ平成ゴシックW5" panose="020B0500000000000000" pitchFamily="50" charset="-128"/>
                <a:ea typeface="ＤＨＰ平成ゴシックW5" panose="020B0500000000000000" pitchFamily="50" charset="-128"/>
              </a:rPr>
              <a:t>　新型コロナウイルス感染症の感染状況によっては，開催要綱掲載日や研修日程等が変更になることがあります。随時，県や研修実施機関のホームページを</a:t>
            </a:r>
            <a:r>
              <a:rPr lang="ja-JP" altLang="en-US" sz="1200" b="1" dirty="0">
                <a:solidFill>
                  <a:srgbClr val="FF0000"/>
                </a:solidFill>
                <a:latin typeface="ＤＨＰ平成ゴシックW5" panose="020B0500000000000000" pitchFamily="50" charset="-128"/>
                <a:ea typeface="ＤＨＰ平成ゴシックW5" panose="020B0500000000000000" pitchFamily="50" charset="-128"/>
              </a:rPr>
              <a:t>御確認ください。</a:t>
            </a:r>
            <a:endParaRPr kumimoji="1" lang="ja-JP" altLang="en-US" sz="1200" b="1" dirty="0">
              <a:solidFill>
                <a:srgbClr val="FF0000"/>
              </a:solidFill>
              <a:latin typeface="ＤＨＰ平成ゴシックW5" panose="020B0500000000000000" pitchFamily="50" charset="-128"/>
              <a:ea typeface="ＤＨＰ平成ゴシックW5" panose="020B0500000000000000" pitchFamily="50" charset="-128"/>
            </a:endParaRPr>
          </a:p>
        </p:txBody>
      </p:sp>
      <p:sp>
        <p:nvSpPr>
          <p:cNvPr id="10" name="テキスト ボックス 9"/>
          <p:cNvSpPr txBox="1"/>
          <p:nvPr/>
        </p:nvSpPr>
        <p:spPr>
          <a:xfrm>
            <a:off x="2760" y="696147"/>
            <a:ext cx="6849250" cy="338554"/>
          </a:xfrm>
          <a:prstGeom prst="rect">
            <a:avLst/>
          </a:prstGeom>
          <a:solidFill>
            <a:schemeClr val="tx2"/>
          </a:solidFill>
          <a:ln>
            <a:noFill/>
          </a:ln>
        </p:spPr>
        <p:style>
          <a:lnRef idx="2">
            <a:schemeClr val="accent3"/>
          </a:lnRef>
          <a:fillRef idx="1">
            <a:schemeClr val="lt1"/>
          </a:fillRef>
          <a:effectRef idx="0">
            <a:schemeClr val="accent3"/>
          </a:effectRef>
          <a:fontRef idx="minor">
            <a:schemeClr val="dk1"/>
          </a:fontRef>
        </p:style>
        <p:txBody>
          <a:bodyPr wrap="square" rtlCol="0" anchor="ctr">
            <a:spAutoFit/>
          </a:bodyPr>
          <a:lstStyle/>
          <a:p>
            <a:r>
              <a:rPr lang="ja-JP" altLang="en-US" sz="1600" dirty="0">
                <a:solidFill>
                  <a:schemeClr val="bg1"/>
                </a:solidFill>
                <a:latin typeface="ＤＨＰ特太ゴシック体" panose="020B0500000000000000" pitchFamily="50" charset="-128"/>
                <a:ea typeface="ＤＨＰ特太ゴシック体" panose="020B0500000000000000" pitchFamily="50" charset="-128"/>
              </a:rPr>
              <a:t>●令和８年度介護支援専門員法定研修の年間スケジュール</a:t>
            </a:r>
            <a:r>
              <a:rPr lang="en-US" altLang="ja-JP" sz="1600" dirty="0">
                <a:solidFill>
                  <a:schemeClr val="bg1"/>
                </a:solidFill>
                <a:latin typeface="ＤＨＰ特太ゴシック体" panose="020B0500000000000000" pitchFamily="50" charset="-128"/>
                <a:ea typeface="ＤＨＰ特太ゴシック体" panose="020B0500000000000000" pitchFamily="50" charset="-128"/>
              </a:rPr>
              <a:t>(</a:t>
            </a:r>
            <a:r>
              <a:rPr lang="ja-JP" altLang="en-US" sz="1600" dirty="0">
                <a:solidFill>
                  <a:schemeClr val="bg1"/>
                </a:solidFill>
                <a:latin typeface="ＤＨＰ特太ゴシック体" panose="020B0500000000000000" pitchFamily="50" charset="-128"/>
                <a:ea typeface="ＤＨＰ特太ゴシック体" panose="020B0500000000000000" pitchFamily="50" charset="-128"/>
              </a:rPr>
              <a:t>予定</a:t>
            </a:r>
            <a:r>
              <a:rPr lang="en-US" altLang="ja-JP" sz="1600" dirty="0">
                <a:solidFill>
                  <a:schemeClr val="bg1"/>
                </a:solidFill>
                <a:latin typeface="ＤＨＰ特太ゴシック体" panose="020B0500000000000000" pitchFamily="50" charset="-128"/>
                <a:ea typeface="ＤＨＰ特太ゴシック体" panose="020B0500000000000000" pitchFamily="50" charset="-128"/>
              </a:rPr>
              <a:t>)</a:t>
            </a:r>
            <a:endParaRPr kumimoji="1" lang="ja-JP" altLang="en-US" sz="1600" dirty="0">
              <a:solidFill>
                <a:schemeClr val="bg1"/>
              </a:solidFill>
              <a:latin typeface="ＤＨＰ特太ゴシック体" panose="020B0500000000000000" pitchFamily="50" charset="-128"/>
              <a:ea typeface="ＤＨＰ特太ゴシック体" panose="020B0500000000000000" pitchFamily="50" charset="-128"/>
            </a:endParaRPr>
          </a:p>
        </p:txBody>
      </p:sp>
      <p:sp>
        <p:nvSpPr>
          <p:cNvPr id="11" name="テキスト ボックス 10"/>
          <p:cNvSpPr txBox="1"/>
          <p:nvPr/>
        </p:nvSpPr>
        <p:spPr>
          <a:xfrm>
            <a:off x="0" y="4758235"/>
            <a:ext cx="6876000" cy="345091"/>
          </a:xfrm>
          <a:prstGeom prst="rect">
            <a:avLst/>
          </a:prstGeom>
          <a:solidFill>
            <a:schemeClr val="tx2"/>
          </a:solidFill>
          <a:ln>
            <a:noFill/>
          </a:ln>
        </p:spPr>
        <p:style>
          <a:lnRef idx="2">
            <a:schemeClr val="accent5"/>
          </a:lnRef>
          <a:fillRef idx="1">
            <a:schemeClr val="lt1"/>
          </a:fillRef>
          <a:effectRef idx="0">
            <a:schemeClr val="accent5"/>
          </a:effectRef>
          <a:fontRef idx="minor">
            <a:schemeClr val="dk1"/>
          </a:fontRef>
        </p:style>
        <p:txBody>
          <a:bodyPr wrap="square" rtlCol="0" anchor="ctr">
            <a:spAutoFit/>
          </a:bodyPr>
          <a:lstStyle/>
          <a:p>
            <a:r>
              <a:rPr lang="ja-JP" altLang="en-US" sz="1600" dirty="0">
                <a:solidFill>
                  <a:schemeClr val="bg1"/>
                </a:solidFill>
                <a:latin typeface="ＤＨＰ特太ゴシック体" panose="020B0500000000000000" pitchFamily="50" charset="-128"/>
                <a:ea typeface="ＤＨＰ特太ゴシック体" panose="020B0500000000000000" pitchFamily="50" charset="-128"/>
              </a:rPr>
              <a:t>●研修申込の手続きについて</a:t>
            </a:r>
            <a:endParaRPr kumimoji="1" lang="ja-JP" altLang="en-US" sz="1600" dirty="0">
              <a:solidFill>
                <a:schemeClr val="bg1"/>
              </a:solidFill>
              <a:latin typeface="ＤＨＰ特太ゴシック体" panose="020B0500000000000000" pitchFamily="50" charset="-128"/>
              <a:ea typeface="ＤＨＰ特太ゴシック体" panose="020B0500000000000000" pitchFamily="50" charset="-128"/>
            </a:endParaRPr>
          </a:p>
        </p:txBody>
      </p:sp>
      <p:pic>
        <p:nvPicPr>
          <p:cNvPr id="1068" name="Picture 44" descr="C:\Users\00299210\Desktop\suit_man_laugh.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00081" y="7995233"/>
            <a:ext cx="893390" cy="1548000"/>
          </a:xfrm>
          <a:prstGeom prst="rect">
            <a:avLst/>
          </a:prstGeom>
          <a:noFill/>
          <a:extLst>
            <a:ext uri="{909E8E84-426E-40DD-AFC4-6F175D3DCCD1}">
              <a14:hiddenFill xmlns:a14="http://schemas.microsoft.com/office/drawing/2010/main">
                <a:solidFill>
                  <a:srgbClr val="FFFFFF"/>
                </a:solidFill>
              </a14:hiddenFill>
            </a:ext>
          </a:extLst>
        </p:spPr>
      </p:pic>
      <p:sp>
        <p:nvSpPr>
          <p:cNvPr id="35" name="下矢印 34"/>
          <p:cNvSpPr/>
          <p:nvPr/>
        </p:nvSpPr>
        <p:spPr>
          <a:xfrm>
            <a:off x="1484784" y="8438147"/>
            <a:ext cx="468000" cy="108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a:extLst>
              <a:ext uri="{FF2B5EF4-FFF2-40B4-BE49-F238E27FC236}">
                <a16:creationId xmlns:a16="http://schemas.microsoft.com/office/drawing/2014/main" id="{B476B2E4-66BC-F681-F56A-2C931FAF7382}"/>
              </a:ext>
            </a:extLst>
          </p:cNvPr>
          <p:cNvPicPr>
            <a:picLocks noChangeAspect="1"/>
          </p:cNvPicPr>
          <p:nvPr/>
        </p:nvPicPr>
        <p:blipFill>
          <a:blip r:embed="rId3"/>
          <a:stretch>
            <a:fillRect/>
          </a:stretch>
        </p:blipFill>
        <p:spPr>
          <a:xfrm>
            <a:off x="184063" y="5144410"/>
            <a:ext cx="6489873" cy="2389890"/>
          </a:xfrm>
          <a:prstGeom prst="rect">
            <a:avLst/>
          </a:prstGeom>
        </p:spPr>
      </p:pic>
      <p:pic>
        <p:nvPicPr>
          <p:cNvPr id="28" name="図 27">
            <a:extLst>
              <a:ext uri="{FF2B5EF4-FFF2-40B4-BE49-F238E27FC236}">
                <a16:creationId xmlns:a16="http://schemas.microsoft.com/office/drawing/2014/main" id="{DA1D7C8F-3DBB-A693-4DD3-BE64F5FB22AD}"/>
              </a:ext>
            </a:extLst>
          </p:cNvPr>
          <p:cNvPicPr>
            <a:picLocks noChangeAspect="1"/>
          </p:cNvPicPr>
          <p:nvPr/>
        </p:nvPicPr>
        <p:blipFill>
          <a:blip r:embed="rId4"/>
          <a:stretch>
            <a:fillRect/>
          </a:stretch>
        </p:blipFill>
        <p:spPr>
          <a:xfrm>
            <a:off x="218988" y="1095375"/>
            <a:ext cx="6393960" cy="3165336"/>
          </a:xfrm>
          <a:prstGeom prst="rect">
            <a:avLst/>
          </a:prstGeom>
        </p:spPr>
      </p:pic>
    </p:spTree>
    <p:extLst>
      <p:ext uri="{BB962C8B-B14F-4D97-AF65-F5344CB8AC3E}">
        <p14:creationId xmlns:p14="http://schemas.microsoft.com/office/powerpoint/2010/main" val="3862929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9641" y="318731"/>
            <a:ext cx="6858000" cy="923314"/>
          </a:xfrm>
          <a:prstGeom prst="rect">
            <a:avLst/>
          </a:prstGeom>
          <a:noFill/>
        </p:spPr>
        <p:txBody>
          <a:bodyPr wrap="square" lIns="91424" tIns="45712" rIns="91424" bIns="45712" rtlCol="0">
            <a:spAutoFit/>
          </a:bodyPr>
          <a:lstStyle/>
          <a:p>
            <a:pPr>
              <a:lnSpc>
                <a:spcPct val="150000"/>
              </a:lnSpc>
            </a:pPr>
            <a:r>
              <a:rPr lang="ja-JP" altLang="en-US" sz="1200" dirty="0">
                <a:latin typeface="HG丸ｺﾞｼｯｸM-PRO" panose="020F0600000000000000" pitchFamily="50" charset="-128"/>
                <a:ea typeface="HG丸ｺﾞｼｯｸM-PRO" panose="020F0600000000000000" pitchFamily="50" charset="-128"/>
              </a:rPr>
              <a:t>●　更新を希望しない場合は，</a:t>
            </a:r>
            <a:r>
              <a:rPr lang="ja-JP" altLang="en-US" sz="1200" b="1" u="sng" dirty="0">
                <a:latin typeface="HG丸ｺﾞｼｯｸM-PRO" panose="020F0600000000000000" pitchFamily="50" charset="-128"/>
                <a:ea typeface="HG丸ｺﾞｼｯｸM-PRO" panose="020F0600000000000000" pitchFamily="50" charset="-128"/>
              </a:rPr>
              <a:t>手続きは不要</a:t>
            </a:r>
            <a:r>
              <a:rPr lang="ja-JP" altLang="en-US" sz="1200" dirty="0">
                <a:latin typeface="HG丸ｺﾞｼｯｸM-PRO" panose="020F0600000000000000" pitchFamily="50" charset="-128"/>
                <a:ea typeface="HG丸ｺﾞｼｯｸM-PRO" panose="020F0600000000000000" pitchFamily="50" charset="-128"/>
              </a:rPr>
              <a:t>です。</a:t>
            </a:r>
            <a:endParaRPr lang="en-US" altLang="ja-JP" sz="1200" dirty="0">
              <a:latin typeface="HG丸ｺﾞｼｯｸM-PRO" panose="020F0600000000000000" pitchFamily="50" charset="-128"/>
              <a:ea typeface="HG丸ｺﾞｼｯｸM-PRO" panose="020F0600000000000000" pitchFamily="50" charset="-128"/>
            </a:endParaRPr>
          </a:p>
          <a:p>
            <a:pPr>
              <a:lnSpc>
                <a:spcPct val="150000"/>
              </a:lnSpc>
            </a:pPr>
            <a:r>
              <a:rPr lang="ja-JP" altLang="en-US" sz="1200" dirty="0">
                <a:latin typeface="HG丸ｺﾞｼｯｸM-PRO" panose="020F0600000000000000" pitchFamily="50" charset="-128"/>
                <a:ea typeface="HG丸ｺﾞｼｯｸM-PRO" panose="020F0600000000000000" pitchFamily="50" charset="-128"/>
              </a:rPr>
              <a:t>●　</a:t>
            </a:r>
            <a:r>
              <a:rPr lang="en-US" altLang="ja-JP" sz="1200" u="sng" dirty="0">
                <a:latin typeface="HG丸ｺﾞｼｯｸM-PRO" panose="020F0600000000000000" pitchFamily="50" charset="-128"/>
                <a:ea typeface="HG丸ｺﾞｼｯｸM-PRO" panose="020F0600000000000000" pitchFamily="50" charset="-128"/>
              </a:rPr>
              <a:t>｢</a:t>
            </a:r>
            <a:r>
              <a:rPr lang="ja-JP" altLang="en-US" sz="1200" u="sng" dirty="0">
                <a:latin typeface="HG丸ｺﾞｼｯｸM-PRO" panose="020F0600000000000000" pitchFamily="50" charset="-128"/>
                <a:ea typeface="HG丸ｺﾞｼｯｸM-PRO" panose="020F0600000000000000" pitchFamily="50" charset="-128"/>
              </a:rPr>
              <a:t>介護支援専門員証</a:t>
            </a:r>
            <a:r>
              <a:rPr lang="en-US" altLang="ja-JP" sz="1200" u="sng" dirty="0">
                <a:latin typeface="HG丸ｺﾞｼｯｸM-PRO" panose="020F0600000000000000" pitchFamily="50" charset="-128"/>
                <a:ea typeface="HG丸ｺﾞｼｯｸM-PRO" panose="020F0600000000000000" pitchFamily="50" charset="-128"/>
              </a:rPr>
              <a:t>｣</a:t>
            </a:r>
            <a:r>
              <a:rPr lang="ja-JP" altLang="en-US" sz="1200" u="sng" dirty="0">
                <a:latin typeface="HG丸ｺﾞｼｯｸM-PRO" panose="020F0600000000000000" pitchFamily="50" charset="-128"/>
                <a:ea typeface="HG丸ｺﾞｼｯｸM-PRO" panose="020F0600000000000000" pitchFamily="50" charset="-128"/>
              </a:rPr>
              <a:t>の有効期間満了日までに、該当の更新研修を受講し、更新申請手続きを</a:t>
            </a:r>
            <a:endParaRPr lang="en-US" altLang="ja-JP" sz="1200" u="sng" dirty="0">
              <a:latin typeface="HG丸ｺﾞｼｯｸM-PRO" panose="020F0600000000000000" pitchFamily="50" charset="-128"/>
              <a:ea typeface="HG丸ｺﾞｼｯｸM-PRO" panose="020F0600000000000000" pitchFamily="50" charset="-128"/>
            </a:endParaRPr>
          </a:p>
          <a:p>
            <a:pPr>
              <a:lnSpc>
                <a:spcPct val="150000"/>
              </a:lnSpc>
            </a:pPr>
            <a:r>
              <a:rPr lang="ja-JP" altLang="en-US" sz="1200" dirty="0">
                <a:latin typeface="HG丸ｺﾞｼｯｸM-PRO" panose="020F0600000000000000" pitchFamily="50" charset="-128"/>
                <a:ea typeface="HG丸ｺﾞｼｯｸM-PRO" panose="020F0600000000000000" pitchFamily="50" charset="-128"/>
              </a:rPr>
              <a:t>　</a:t>
            </a:r>
            <a:r>
              <a:rPr lang="ja-JP" altLang="en-US" sz="1200" u="sng" dirty="0">
                <a:latin typeface="HG丸ｺﾞｼｯｸM-PRO" panose="020F0600000000000000" pitchFamily="50" charset="-128"/>
                <a:ea typeface="HG丸ｺﾞｼｯｸM-PRO" panose="020F0600000000000000" pitchFamily="50" charset="-128"/>
              </a:rPr>
              <a:t>終えなければ、</a:t>
            </a:r>
            <a:r>
              <a:rPr lang="en-US" altLang="ja-JP" sz="1200" u="sng" dirty="0">
                <a:latin typeface="HG丸ｺﾞｼｯｸM-PRO" panose="020F0600000000000000" pitchFamily="50" charset="-128"/>
                <a:ea typeface="HG丸ｺﾞｼｯｸM-PRO" panose="020F0600000000000000" pitchFamily="50" charset="-128"/>
              </a:rPr>
              <a:t>｢</a:t>
            </a:r>
            <a:r>
              <a:rPr lang="ja-JP" altLang="en-US" sz="1200" u="sng" dirty="0">
                <a:latin typeface="HG丸ｺﾞｼｯｸM-PRO" panose="020F0600000000000000" pitchFamily="50" charset="-128"/>
                <a:ea typeface="HG丸ｺﾞｼｯｸM-PRO" panose="020F0600000000000000" pitchFamily="50" charset="-128"/>
              </a:rPr>
              <a:t>介護支援専門員証</a:t>
            </a:r>
            <a:r>
              <a:rPr lang="en-US" altLang="ja-JP" sz="1200" u="sng" dirty="0">
                <a:latin typeface="HG丸ｺﾞｼｯｸM-PRO" panose="020F0600000000000000" pitchFamily="50" charset="-128"/>
                <a:ea typeface="HG丸ｺﾞｼｯｸM-PRO" panose="020F0600000000000000" pitchFamily="50" charset="-128"/>
              </a:rPr>
              <a:t>｣</a:t>
            </a:r>
            <a:r>
              <a:rPr lang="ja-JP" altLang="en-US" sz="1200" u="sng" dirty="0">
                <a:latin typeface="HG丸ｺﾞｼｯｸM-PRO" panose="020F0600000000000000" pitchFamily="50" charset="-128"/>
                <a:ea typeface="HG丸ｺﾞｼｯｸM-PRO" panose="020F0600000000000000" pitchFamily="50" charset="-128"/>
              </a:rPr>
              <a:t>は</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失効</a:t>
            </a:r>
            <a:r>
              <a:rPr lang="ja-JP" altLang="en-US" sz="1200" u="sng" dirty="0">
                <a:latin typeface="HG丸ｺﾞｼｯｸM-PRO" panose="020F0600000000000000" pitchFamily="50" charset="-128"/>
                <a:ea typeface="HG丸ｺﾞｼｯｸM-PRO" panose="020F0600000000000000" pitchFamily="50" charset="-128"/>
              </a:rPr>
              <a:t>します</a:t>
            </a:r>
            <a:r>
              <a:rPr lang="ja-JP" altLang="en-US" sz="1200" dirty="0">
                <a:latin typeface="HG丸ｺﾞｼｯｸM-PRO" panose="020F0600000000000000" pitchFamily="50" charset="-128"/>
                <a:ea typeface="HG丸ｺﾞｼｯｸM-PRO" panose="020F0600000000000000" pitchFamily="50" charset="-128"/>
              </a:rPr>
              <a:t>。</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9" name="テキスト ボックス 8"/>
          <p:cNvSpPr txBox="1"/>
          <p:nvPr/>
        </p:nvSpPr>
        <p:spPr>
          <a:xfrm>
            <a:off x="-8077" y="1"/>
            <a:ext cx="6863730" cy="318731"/>
          </a:xfrm>
          <a:prstGeom prst="rect">
            <a:avLst/>
          </a:prstGeom>
          <a:solidFill>
            <a:srgbClr val="FFFF00"/>
          </a:solidFill>
          <a:ln>
            <a:noFill/>
          </a:ln>
        </p:spPr>
        <p:txBody>
          <a:bodyPr wrap="square" rtlCol="0" anchor="ctr">
            <a:spAutoFit/>
          </a:bodyPr>
          <a:lstStyle/>
          <a:p>
            <a:r>
              <a:rPr kumimoji="1" lang="ja-JP" altLang="en-US" sz="1400" b="1" dirty="0">
                <a:latin typeface="ＤＨＰ平成ゴシックW5" panose="020B0500000000000000" pitchFamily="50" charset="-128"/>
                <a:ea typeface="ＤＨＰ平成ゴシックW5" panose="020B0500000000000000" pitchFamily="50" charset="-128"/>
              </a:rPr>
              <a:t>２　更新研修の受講を希望しない場合</a:t>
            </a:r>
          </a:p>
        </p:txBody>
      </p:sp>
      <p:sp>
        <p:nvSpPr>
          <p:cNvPr id="10" name="テキスト ボックス 9"/>
          <p:cNvSpPr txBox="1"/>
          <p:nvPr/>
        </p:nvSpPr>
        <p:spPr>
          <a:xfrm>
            <a:off x="-9525" y="1379035"/>
            <a:ext cx="6876000" cy="318731"/>
          </a:xfrm>
          <a:prstGeom prst="rect">
            <a:avLst/>
          </a:prstGeom>
          <a:solidFill>
            <a:srgbClr val="FFFF00"/>
          </a:solidFill>
          <a:ln>
            <a:noFill/>
          </a:ln>
        </p:spPr>
        <p:txBody>
          <a:bodyPr wrap="square" rtlCol="0" anchor="ctr">
            <a:spAutoFit/>
          </a:bodyPr>
          <a:lstStyle/>
          <a:p>
            <a:r>
              <a:rPr lang="ja-JP" altLang="en-US" sz="1400" b="1" dirty="0">
                <a:latin typeface="ＤＨＰ平成ゴシックW5" panose="020B0500000000000000" pitchFamily="50" charset="-128"/>
                <a:ea typeface="ＤＨＰ平成ゴシックW5" panose="020B0500000000000000" pitchFamily="50" charset="-128"/>
              </a:rPr>
              <a:t>３　</a:t>
            </a:r>
            <a:r>
              <a:rPr kumimoji="1" lang="ja-JP" altLang="en-US" sz="1400" b="1" dirty="0">
                <a:latin typeface="ＤＨＰ平成ゴシックW5" panose="020B0500000000000000" pitchFamily="50" charset="-128"/>
                <a:ea typeface="ＤＨＰ平成ゴシックW5" panose="020B0500000000000000" pitchFamily="50" charset="-128"/>
              </a:rPr>
              <a:t>介護支援専門員証を失効後、再度介護支援専門員として業務に就きたい場合</a:t>
            </a:r>
          </a:p>
        </p:txBody>
      </p:sp>
      <p:sp>
        <p:nvSpPr>
          <p:cNvPr id="6" name="テキスト ボックス 5"/>
          <p:cNvSpPr txBox="1"/>
          <p:nvPr/>
        </p:nvSpPr>
        <p:spPr>
          <a:xfrm>
            <a:off x="-2456" y="1697765"/>
            <a:ext cx="6885384" cy="658795"/>
          </a:xfrm>
          <a:prstGeom prst="rect">
            <a:avLst/>
          </a:prstGeom>
          <a:noFill/>
        </p:spPr>
        <p:txBody>
          <a:bodyPr wrap="square" lIns="91424" tIns="45712" rIns="91424" bIns="45712" rtlCol="0">
            <a:spAutoFit/>
          </a:bodyPr>
          <a:lstStyle/>
          <a:p>
            <a:pPr>
              <a:lnSpc>
                <a:spcPct val="150000"/>
              </a:lnSpc>
            </a:pPr>
            <a:r>
              <a:rPr lang="ja-JP" altLang="en-US" sz="1200" dirty="0">
                <a:latin typeface="HG丸ｺﾞｼｯｸM-PRO" panose="020F0600000000000000" pitchFamily="50" charset="-128"/>
                <a:ea typeface="HG丸ｺﾞｼｯｸM-PRO" panose="020F0600000000000000" pitchFamily="50" charset="-128"/>
              </a:rPr>
              <a:t>●　</a:t>
            </a:r>
            <a:r>
              <a:rPr lang="en-US" altLang="ja-JP" sz="1200" u="sng" dirty="0">
                <a:latin typeface="HG丸ｺﾞｼｯｸM-PRO" panose="020F0600000000000000" pitchFamily="50" charset="-128"/>
                <a:ea typeface="HG丸ｺﾞｼｯｸM-PRO" panose="020F0600000000000000" pitchFamily="50" charset="-128"/>
              </a:rPr>
              <a:t>｢</a:t>
            </a:r>
            <a:r>
              <a:rPr lang="ja-JP" altLang="en-US" sz="1200" b="1" u="sng" dirty="0">
                <a:latin typeface="HG丸ｺﾞｼｯｸM-PRO" panose="020F0600000000000000" pitchFamily="50" charset="-128"/>
                <a:ea typeface="HG丸ｺﾞｼｯｸM-PRO" panose="020F0600000000000000" pitchFamily="50" charset="-128"/>
              </a:rPr>
              <a:t>介護支援専門員再研修</a:t>
            </a:r>
            <a:r>
              <a:rPr lang="en-US" altLang="ja-JP" sz="1200" u="sng" dirty="0">
                <a:latin typeface="HG丸ｺﾞｼｯｸM-PRO" panose="020F0600000000000000" pitchFamily="50" charset="-128"/>
                <a:ea typeface="HG丸ｺﾞｼｯｸM-PRO" panose="020F0600000000000000" pitchFamily="50" charset="-128"/>
              </a:rPr>
              <a:t>(</a:t>
            </a:r>
            <a:r>
              <a:rPr lang="ja-JP" altLang="en-US" sz="1200" u="sng" dirty="0">
                <a:latin typeface="HG丸ｺﾞｼｯｸM-PRO" panose="020F0600000000000000" pitchFamily="50" charset="-128"/>
                <a:ea typeface="HG丸ｺﾞｼｯｸM-PRO" panose="020F0600000000000000" pitchFamily="50" charset="-128"/>
              </a:rPr>
              <a:t>年１回開催</a:t>
            </a:r>
            <a:r>
              <a:rPr lang="en-US" altLang="ja-JP" sz="1200" u="sng" dirty="0">
                <a:latin typeface="HG丸ｺﾞｼｯｸM-PRO" panose="020F0600000000000000" pitchFamily="50" charset="-128"/>
                <a:ea typeface="HG丸ｺﾞｼｯｸM-PRO" panose="020F0600000000000000" pitchFamily="50" charset="-128"/>
              </a:rPr>
              <a:t>)</a:t>
            </a:r>
            <a:r>
              <a:rPr lang="ja-JP" altLang="en-US" sz="1200" u="sng"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を受講の上、</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介護支援専門員証</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の交付申請を行い、</a:t>
            </a:r>
            <a:endParaRPr lang="en-US" altLang="ja-JP" sz="1200" dirty="0">
              <a:latin typeface="HG丸ｺﾞｼｯｸM-PRO" panose="020F0600000000000000" pitchFamily="50" charset="-128"/>
              <a:ea typeface="HG丸ｺﾞｼｯｸM-PRO" panose="020F0600000000000000" pitchFamily="50" charset="-128"/>
            </a:endParaRPr>
          </a:p>
          <a:p>
            <a:pPr>
              <a:lnSpc>
                <a:spcPct val="150000"/>
              </a:lnSpc>
            </a:pPr>
            <a:r>
              <a:rPr lang="ja-JP" altLang="en-US" sz="1200" dirty="0">
                <a:latin typeface="HG丸ｺﾞｼｯｸM-PRO" panose="020F0600000000000000" pitchFamily="50" charset="-128"/>
                <a:ea typeface="HG丸ｺﾞｼｯｸM-PRO" panose="020F0600000000000000" pitchFamily="50" charset="-128"/>
              </a:rPr>
              <a:t>　新たな証の交付を受ければ、介護支援専門員として業務に就くことが可能です。</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11" name="角丸四角形 10"/>
          <p:cNvSpPr/>
          <p:nvPr/>
        </p:nvSpPr>
        <p:spPr>
          <a:xfrm>
            <a:off x="44624" y="3168734"/>
            <a:ext cx="6768000" cy="4086266"/>
          </a:xfrm>
          <a:prstGeom prst="roundRect">
            <a:avLst>
              <a:gd name="adj" fmla="val 13669"/>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nSpc>
                <a:spcPts val="1100"/>
              </a:lnSpc>
            </a:pP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研修受講者は、</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各自、介護支援専門員証の有効期間が切れる前に更新申請手</a:t>
            </a:r>
            <a:endParaRPr lang="en-US" altLang="ja-JP" sz="1400" b="1" u="sng" dirty="0">
              <a:solidFill>
                <a:srgbClr val="FF0000"/>
              </a:solidFill>
              <a:latin typeface="HG丸ｺﾞｼｯｸM-PRO" panose="020F0600000000000000" pitchFamily="50" charset="-128"/>
              <a:ea typeface="HG丸ｺﾞｼｯｸM-PRO" panose="020F0600000000000000" pitchFamily="50" charset="-128"/>
            </a:endParaRPr>
          </a:p>
          <a:p>
            <a:r>
              <a:rPr lang="ja-JP" altLang="en-US" sz="1400" b="1" dirty="0">
                <a:solidFill>
                  <a:srgbClr val="FF0000"/>
                </a:solidFill>
                <a:latin typeface="HG丸ｺﾞｼｯｸM-PRO" panose="020F0600000000000000" pitchFamily="50" charset="-128"/>
                <a:ea typeface="HG丸ｺﾞｼｯｸM-PRO" panose="020F0600000000000000" pitchFamily="50" charset="-128"/>
              </a:rPr>
              <a:t>　</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続きを終えるよう、研修の受講要件や申込み時期</a:t>
            </a:r>
            <a:r>
              <a:rPr lang="en-US" altLang="ja-JP" sz="1400" b="1" u="sng" dirty="0">
                <a:solidFill>
                  <a:srgbClr val="FF0000"/>
                </a:solidFill>
                <a:latin typeface="HG丸ｺﾞｼｯｸM-PRO" panose="020F0600000000000000" pitchFamily="50" charset="-128"/>
                <a:ea typeface="HG丸ｺﾞｼｯｸM-PRO" panose="020F0600000000000000" pitchFamily="50" charset="-128"/>
              </a:rPr>
              <a:t>(</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期限</a:t>
            </a:r>
            <a:r>
              <a:rPr lang="en-US" altLang="ja-JP" sz="1400" b="1" u="sng" dirty="0">
                <a:solidFill>
                  <a:srgbClr val="FF0000"/>
                </a:solidFill>
                <a:latin typeface="HG丸ｺﾞｼｯｸM-PRO" panose="020F0600000000000000" pitchFamily="50" charset="-128"/>
                <a:ea typeface="HG丸ｺﾞｼｯｸM-PRO" panose="020F0600000000000000" pitchFamily="50" charset="-128"/>
              </a:rPr>
              <a:t>)</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を確認</a:t>
            </a:r>
            <a:r>
              <a:rPr lang="ja-JP" altLang="en-US" sz="1400" dirty="0">
                <a:solidFill>
                  <a:schemeClr val="tx1"/>
                </a:solidFill>
                <a:latin typeface="HG丸ｺﾞｼｯｸM-PRO" panose="020F0600000000000000" pitchFamily="50" charset="-128"/>
                <a:ea typeface="HG丸ｺﾞｼｯｸM-PRO" panose="020F0600000000000000" pitchFamily="50" charset="-128"/>
              </a:rPr>
              <a:t>の上、計画的に</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更新研修を受講してください！</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なお、介護支援専門員証の有効期間満了日までに更新研修を受講していても、</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b="1" dirty="0">
                <a:solidFill>
                  <a:schemeClr val="tx1"/>
                </a:solidFill>
                <a:latin typeface="HG丸ｺﾞｼｯｸM-PRO" panose="020F0600000000000000" pitchFamily="50" charset="-128"/>
                <a:ea typeface="HG丸ｺﾞｼｯｸM-PRO" panose="020F0600000000000000" pitchFamily="50" charset="-128"/>
              </a:rPr>
              <a:t>　</a:t>
            </a:r>
            <a:r>
              <a:rPr lang="ja-JP" altLang="en-US" sz="1400" b="1" u="sng" dirty="0">
                <a:solidFill>
                  <a:schemeClr val="tx1"/>
                </a:solidFill>
                <a:latin typeface="HG丸ｺﾞｼｯｸM-PRO" panose="020F0600000000000000" pitchFamily="50" charset="-128"/>
                <a:ea typeface="HG丸ｺﾞｼｯｸM-PRO" panose="020F0600000000000000" pitchFamily="50" charset="-128"/>
              </a:rPr>
              <a:t>更新の申請手続き</a:t>
            </a:r>
            <a:r>
              <a:rPr lang="ja-JP" altLang="en-US" sz="1400" u="sng" dirty="0">
                <a:solidFill>
                  <a:schemeClr val="tx1"/>
                </a:solidFill>
                <a:latin typeface="HG丸ｺﾞｼｯｸM-PRO" panose="020F0600000000000000" pitchFamily="50" charset="-128"/>
                <a:ea typeface="HG丸ｺﾞｼｯｸM-PRO" panose="020F0600000000000000" pitchFamily="50" charset="-128"/>
              </a:rPr>
              <a:t>を行わないと、</a:t>
            </a:r>
            <a:r>
              <a:rPr lang="ja-JP" altLang="en-US" sz="1400" b="1" u="sng" dirty="0">
                <a:solidFill>
                  <a:schemeClr val="tx1"/>
                </a:solidFill>
                <a:latin typeface="HG丸ｺﾞｼｯｸM-PRO" panose="020F0600000000000000" pitchFamily="50" charset="-128"/>
                <a:ea typeface="HG丸ｺﾞｼｯｸM-PRO" panose="020F0600000000000000" pitchFamily="50" charset="-128"/>
              </a:rPr>
              <a:t>失効</a:t>
            </a:r>
            <a:r>
              <a:rPr lang="ja-JP" altLang="en-US" sz="1400" u="sng" dirty="0">
                <a:solidFill>
                  <a:schemeClr val="tx1"/>
                </a:solidFill>
                <a:latin typeface="HG丸ｺﾞｼｯｸM-PRO" panose="020F0600000000000000" pitchFamily="50" charset="-128"/>
                <a:ea typeface="HG丸ｺﾞｼｯｸM-PRO" panose="020F0600000000000000" pitchFamily="50" charset="-128"/>
              </a:rPr>
              <a:t>します</a:t>
            </a:r>
            <a:r>
              <a:rPr lang="ja-JP" altLang="en-US" sz="1400" dirty="0">
                <a:solidFill>
                  <a:schemeClr val="tx1"/>
                </a:solidFill>
                <a:latin typeface="HG丸ｺﾞｼｯｸM-PRO" panose="020F0600000000000000" pitchFamily="50" charset="-128"/>
                <a:ea typeface="HG丸ｺﾞｼｯｸM-PRO" panose="020F0600000000000000" pitchFamily="50" charset="-128"/>
              </a:rPr>
              <a:t>。</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更新を行わず、証を失効された方は、</a:t>
            </a:r>
            <a:r>
              <a:rPr lang="ja-JP" altLang="en-US" sz="1400" u="sng" dirty="0">
                <a:solidFill>
                  <a:schemeClr val="tx1"/>
                </a:solidFill>
                <a:latin typeface="HG丸ｺﾞｼｯｸM-PRO" panose="020F0600000000000000" pitchFamily="50" charset="-128"/>
                <a:ea typeface="HG丸ｺﾞｼｯｸM-PRO" panose="020F0600000000000000" pitchFamily="50" charset="-128"/>
              </a:rPr>
              <a:t>介護支援専門員としての登録はその</a:t>
            </a:r>
            <a:r>
              <a:rPr lang="ja-JP" altLang="en-US" sz="1400" u="sng" dirty="0" err="1">
                <a:solidFill>
                  <a:schemeClr val="tx1"/>
                </a:solidFill>
                <a:latin typeface="HG丸ｺﾞｼｯｸM-PRO" panose="020F0600000000000000" pitchFamily="50" charset="-128"/>
                <a:ea typeface="HG丸ｺﾞｼｯｸM-PRO" panose="020F0600000000000000" pitchFamily="50" charset="-128"/>
              </a:rPr>
              <a:t>ま</a:t>
            </a:r>
            <a:endParaRPr lang="en-US" altLang="ja-JP" sz="1400" u="sng"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ja-JP" altLang="en-US" sz="1400" u="sng" dirty="0">
                <a:solidFill>
                  <a:schemeClr val="tx1"/>
                </a:solidFill>
                <a:latin typeface="HG丸ｺﾞｼｯｸM-PRO" panose="020F0600000000000000" pitchFamily="50" charset="-128"/>
                <a:ea typeface="HG丸ｺﾞｼｯｸM-PRO" panose="020F0600000000000000" pitchFamily="50" charset="-128"/>
              </a:rPr>
              <a:t>まですが、失効期間中は</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介護支援専門員としての業務を行うことができません</a:t>
            </a:r>
            <a:endParaRPr lang="en-US" altLang="ja-JP" sz="1400" b="1" u="sng" dirty="0">
              <a:solidFill>
                <a:srgbClr val="FF0000"/>
              </a:solidFill>
              <a:latin typeface="HG丸ｺﾞｼｯｸM-PRO" panose="020F0600000000000000" pitchFamily="50" charset="-128"/>
              <a:ea typeface="HG丸ｺﾞｼｯｸM-PRO" panose="020F0600000000000000" pitchFamily="50" charset="-128"/>
            </a:endParaRPr>
          </a:p>
          <a:p>
            <a:r>
              <a:rPr lang="ja-JP" altLang="en-US" sz="1400" b="1" dirty="0">
                <a:solidFill>
                  <a:srgbClr val="FF0000"/>
                </a:solidFill>
                <a:latin typeface="HG丸ｺﾞｼｯｸM-PRO" panose="020F0600000000000000" pitchFamily="50" charset="-128"/>
                <a:ea typeface="HG丸ｺﾞｼｯｸM-PRO" panose="020F0600000000000000" pitchFamily="50" charset="-128"/>
              </a:rPr>
              <a:t>　</a:t>
            </a:r>
            <a:r>
              <a:rPr lang="ja-JP" altLang="en-US" sz="1400" dirty="0">
                <a:solidFill>
                  <a:schemeClr val="tx1"/>
                </a:solidFill>
                <a:latin typeface="HG丸ｺﾞｼｯｸM-PRO" panose="020F0600000000000000" pitchFamily="50" charset="-128"/>
                <a:ea typeface="HG丸ｺﾞｼｯｸM-PRO" panose="020F0600000000000000" pitchFamily="50" charset="-128"/>
              </a:rPr>
              <a:t>のでご注意ください。</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7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研修受講者は、事業所等の管理者へご自身の研修受講時期をお伝えください。</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200" u="sng"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ja-JP" altLang="en-US" sz="1400" u="sng" dirty="0">
                <a:solidFill>
                  <a:schemeClr val="tx1"/>
                </a:solidFill>
                <a:latin typeface="HG丸ｺﾞｼｯｸM-PRO" panose="020F0600000000000000" pitchFamily="50" charset="-128"/>
                <a:ea typeface="HG丸ｺﾞｼｯｸM-PRO" panose="020F0600000000000000" pitchFamily="50" charset="-128"/>
              </a:rPr>
              <a:t>管理者は、施設等の人員配置基準等を考え、職員の更新研修が計画的に受講</a:t>
            </a:r>
            <a:endParaRPr lang="en-US" altLang="ja-JP" sz="1400" u="sng"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ja-JP" altLang="en-US" sz="1400" u="sng" dirty="0">
                <a:solidFill>
                  <a:schemeClr val="tx1"/>
                </a:solidFill>
                <a:latin typeface="HG丸ｺﾞｼｯｸM-PRO" panose="020F0600000000000000" pitchFamily="50" charset="-128"/>
                <a:ea typeface="HG丸ｺﾞｼｯｸM-PRO" panose="020F0600000000000000" pitchFamily="50" charset="-128"/>
              </a:rPr>
              <a:t>できるように調整ください。</a:t>
            </a:r>
            <a:endParaRPr lang="en-US" altLang="ja-JP" sz="1400" u="sng" dirty="0">
              <a:solidFill>
                <a:schemeClr val="tx1"/>
              </a:solidFill>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58157" y="3006527"/>
            <a:ext cx="3324957" cy="360000"/>
          </a:xfrm>
          <a:prstGeom prst="rect">
            <a:avLst/>
          </a:prstGeom>
          <a:solidFill>
            <a:srgbClr val="FF0000"/>
          </a:solidFill>
          <a:ln/>
        </p:spPr>
        <p:style>
          <a:lnRef idx="1">
            <a:schemeClr val="accent2"/>
          </a:lnRef>
          <a:fillRef idx="2">
            <a:schemeClr val="accent2"/>
          </a:fillRef>
          <a:effectRef idx="1">
            <a:schemeClr val="accent2"/>
          </a:effectRef>
          <a:fontRef idx="minor">
            <a:schemeClr val="dk1"/>
          </a:fontRef>
        </p:style>
        <p:txBody>
          <a:bodyPr wrap="square" lIns="72000" tIns="0" rIns="72000" bIns="0" rtlCol="0">
            <a:spAutoFit/>
          </a:bodyPr>
          <a:lstStyle/>
          <a:p>
            <a:pPr algn="ctr"/>
            <a:r>
              <a:rPr kumimoji="1" lang="ja-JP" altLang="en-US" sz="2400" dirty="0">
                <a:solidFill>
                  <a:schemeClr val="bg1"/>
                </a:solidFill>
                <a:latin typeface="ＤＦ特太ゴシック体" panose="020B0509000000000000" pitchFamily="49" charset="-128"/>
                <a:ea typeface="ＤＦ特太ゴシック体" panose="020B0509000000000000" pitchFamily="49" charset="-128"/>
              </a:rPr>
              <a:t>ご注意ください</a:t>
            </a:r>
            <a:r>
              <a:rPr kumimoji="1" lang="en-US" altLang="ja-JP" sz="2400" dirty="0">
                <a:solidFill>
                  <a:schemeClr val="bg1"/>
                </a:solidFill>
                <a:latin typeface="ＤＦ特太ゴシック体" panose="020B0509000000000000" pitchFamily="49" charset="-128"/>
                <a:ea typeface="ＤＦ特太ゴシック体" panose="020B0509000000000000" pitchFamily="49" charset="-128"/>
              </a:rPr>
              <a:t>!!</a:t>
            </a:r>
            <a:r>
              <a:rPr kumimoji="1" lang="ja-JP" altLang="en-US" sz="2400" dirty="0">
                <a:solidFill>
                  <a:schemeClr val="bg1"/>
                </a:solidFill>
                <a:latin typeface="ＤＦ特太ゴシック体" panose="020B0509000000000000" pitchFamily="49" charset="-128"/>
                <a:ea typeface="ＤＦ特太ゴシック体" panose="020B0509000000000000" pitchFamily="49" charset="-128"/>
              </a:rPr>
              <a:t>　</a:t>
            </a:r>
            <a:endParaRPr kumimoji="1" lang="en-US" altLang="ja-JP" sz="2400"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12" name="正方形/長方形 11"/>
          <p:cNvSpPr/>
          <p:nvPr/>
        </p:nvSpPr>
        <p:spPr>
          <a:xfrm>
            <a:off x="241295" y="5394527"/>
            <a:ext cx="6428067" cy="708344"/>
          </a:xfrm>
          <a:prstGeom prst="rect">
            <a:avLst/>
          </a:prstGeom>
          <a:solidFill>
            <a:schemeClr val="accent1">
              <a:lumMod val="20000"/>
              <a:lumOff val="80000"/>
            </a:schemeClr>
          </a:solidFill>
          <a:ln/>
        </p:spPr>
        <p:style>
          <a:lnRef idx="1">
            <a:schemeClr val="accent5"/>
          </a:lnRef>
          <a:fillRef idx="2">
            <a:schemeClr val="accent5"/>
          </a:fillRef>
          <a:effectRef idx="1">
            <a:schemeClr val="accent5"/>
          </a:effectRef>
          <a:fontRef idx="minor">
            <a:schemeClr val="dk1"/>
          </a:fontRef>
        </p:style>
        <p:txBody>
          <a:bodyPr lIns="72000" rIns="72000" rtlCol="0" anchor="ctr"/>
          <a:lstStyle/>
          <a:p>
            <a:pPr lvl="0"/>
            <a:r>
              <a:rPr lang="en-US" altLang="ja-JP" sz="1300" dirty="0">
                <a:solidFill>
                  <a:prstClr val="black"/>
                </a:solidFill>
                <a:latin typeface="HG丸ｺﾞｼｯｸM-PRO" panose="020F0600000000000000" pitchFamily="50" charset="-128"/>
                <a:ea typeface="HG丸ｺﾞｼｯｸM-PRO" panose="020F0600000000000000" pitchFamily="50" charset="-128"/>
              </a:rPr>
              <a:t>※</a:t>
            </a:r>
            <a:r>
              <a:rPr lang="ja-JP" altLang="en-US" sz="1300" dirty="0">
                <a:solidFill>
                  <a:prstClr val="black"/>
                </a:solidFill>
                <a:latin typeface="HG丸ｺﾞｼｯｸM-PRO" panose="020F0600000000000000" pitchFamily="50" charset="-128"/>
                <a:ea typeface="HG丸ｺﾞｼｯｸM-PRO" panose="020F0600000000000000" pitchFamily="50" charset="-128"/>
              </a:rPr>
              <a:t>「介護支援専門員証</a:t>
            </a:r>
            <a:r>
              <a:rPr lang="en-US" altLang="ja-JP" sz="1300" dirty="0">
                <a:solidFill>
                  <a:prstClr val="black"/>
                </a:solidFill>
                <a:latin typeface="HG丸ｺﾞｼｯｸM-PRO" panose="020F0600000000000000" pitchFamily="50" charset="-128"/>
                <a:ea typeface="HG丸ｺﾞｼｯｸM-PRO" panose="020F0600000000000000" pitchFamily="50" charset="-128"/>
              </a:rPr>
              <a:t>｣</a:t>
            </a:r>
            <a:r>
              <a:rPr lang="ja-JP" altLang="en-US" sz="1300" dirty="0">
                <a:solidFill>
                  <a:prstClr val="black"/>
                </a:solidFill>
                <a:latin typeface="HG丸ｺﾞｼｯｸM-PRO" panose="020F0600000000000000" pitchFamily="50" charset="-128"/>
                <a:ea typeface="HG丸ｺﾞｼｯｸM-PRO" panose="020F0600000000000000" pitchFamily="50" charset="-128"/>
              </a:rPr>
              <a:t>の失効期間中に介護支援専門員の業務を行った場合は、介護</a:t>
            </a:r>
            <a:endParaRPr lang="en-US" altLang="ja-JP" sz="1300" dirty="0">
              <a:solidFill>
                <a:prstClr val="black"/>
              </a:solidFill>
              <a:latin typeface="HG丸ｺﾞｼｯｸM-PRO" panose="020F0600000000000000" pitchFamily="50" charset="-128"/>
              <a:ea typeface="HG丸ｺﾞｼｯｸM-PRO" panose="020F0600000000000000" pitchFamily="50" charset="-128"/>
            </a:endParaRPr>
          </a:p>
          <a:p>
            <a:pPr lvl="0"/>
            <a:r>
              <a:rPr lang="ja-JP" altLang="en-US" sz="1300" dirty="0">
                <a:solidFill>
                  <a:prstClr val="black"/>
                </a:solidFill>
                <a:latin typeface="HG丸ｺﾞｼｯｸM-PRO" panose="020F0600000000000000" pitchFamily="50" charset="-128"/>
                <a:ea typeface="HG丸ｺﾞｼｯｸM-PRO" panose="020F0600000000000000" pitchFamily="50" charset="-128"/>
              </a:rPr>
              <a:t>　保険法第６９条の３９第３項第３号の介護支援専門員の登録消除に該当し、その後</a:t>
            </a:r>
            <a:endParaRPr lang="en-US" altLang="ja-JP" sz="1300" dirty="0">
              <a:solidFill>
                <a:prstClr val="black"/>
              </a:solidFill>
              <a:latin typeface="HG丸ｺﾞｼｯｸM-PRO" panose="020F0600000000000000" pitchFamily="50" charset="-128"/>
              <a:ea typeface="HG丸ｺﾞｼｯｸM-PRO" panose="020F0600000000000000" pitchFamily="50" charset="-128"/>
            </a:endParaRPr>
          </a:p>
          <a:p>
            <a:pPr lvl="0"/>
            <a:r>
              <a:rPr lang="ja-JP" altLang="en-US" sz="1300" dirty="0">
                <a:solidFill>
                  <a:prstClr val="black"/>
                </a:solidFill>
                <a:latin typeface="HG丸ｺﾞｼｯｸM-PRO" panose="020F0600000000000000" pitchFamily="50" charset="-128"/>
                <a:ea typeface="HG丸ｺﾞｼｯｸM-PRO" panose="020F0600000000000000" pitchFamily="50" charset="-128"/>
              </a:rPr>
              <a:t>　５年間は、介護支援専門員として登録できませんので、ご注意ください。</a:t>
            </a:r>
            <a:endParaRPr kumimoji="1" lang="ja-JP" altLang="en-US" sz="1300" dirty="0"/>
          </a:p>
        </p:txBody>
      </p:sp>
      <p:sp>
        <p:nvSpPr>
          <p:cNvPr id="14" name="テキスト ボックス 13"/>
          <p:cNvSpPr txBox="1"/>
          <p:nvPr/>
        </p:nvSpPr>
        <p:spPr>
          <a:xfrm>
            <a:off x="116632" y="7454598"/>
            <a:ext cx="5472608" cy="1923931"/>
          </a:xfrm>
          <a:prstGeom prst="wedgeRoundRectCallout">
            <a:avLst>
              <a:gd name="adj1" fmla="val 54338"/>
              <a:gd name="adj2" fmla="val 25425"/>
              <a:gd name="adj3" fmla="val 16667"/>
            </a:avLst>
          </a:prstGeom>
          <a:solidFill>
            <a:srgbClr val="FFFF66"/>
          </a:solidFill>
          <a:ln w="28575">
            <a:solidFill>
              <a:schemeClr val="tx1"/>
            </a:solidFill>
          </a:ln>
        </p:spPr>
        <p:txBody>
          <a:bodyPr wrap="square" lIns="72000" tIns="0" rIns="0" bIns="0" rtlCol="0">
            <a:spAutoFit/>
          </a:bodyPr>
          <a:lstStyle/>
          <a:p>
            <a:r>
              <a:rPr lang="ja-JP" altLang="en-US" sz="1400" dirty="0">
                <a:latin typeface="HGPｺﾞｼｯｸM" panose="020B0600000000000000" pitchFamily="50" charset="-128"/>
                <a:ea typeface="HGPｺﾞｼｯｸM" panose="020B0600000000000000" pitchFamily="50" charset="-128"/>
              </a:rPr>
              <a:t>ご自身の介護支援専門員証の有効期間満了日はいつですか？</a:t>
            </a:r>
            <a:endParaRPr lang="en-US" altLang="ja-JP" sz="1400" dirty="0">
              <a:latin typeface="HGPｺﾞｼｯｸM" panose="020B0600000000000000" pitchFamily="50" charset="-128"/>
              <a:ea typeface="HGPｺﾞｼｯｸM" panose="020B0600000000000000" pitchFamily="50" charset="-128"/>
            </a:endParaRPr>
          </a:p>
          <a:p>
            <a:pPr>
              <a:lnSpc>
                <a:spcPts val="600"/>
              </a:lnSpc>
            </a:pPr>
            <a:endParaRPr lang="en-US" altLang="ja-JP" sz="1400" dirty="0">
              <a:latin typeface="HGPｺﾞｼｯｸM" panose="020B0600000000000000" pitchFamily="50" charset="-128"/>
              <a:ea typeface="HGPｺﾞｼｯｸM" panose="020B0600000000000000" pitchFamily="50" charset="-128"/>
            </a:endParaRPr>
          </a:p>
          <a:p>
            <a:r>
              <a:rPr lang="ja-JP" altLang="en-US" sz="1400" dirty="0">
                <a:latin typeface="HGPｺﾞｼｯｸM" panose="020B0600000000000000" pitchFamily="50" charset="-128"/>
                <a:ea typeface="HGPｺﾞｼｯｸM" panose="020B0600000000000000" pitchFamily="50" charset="-128"/>
              </a:rPr>
              <a:t>例えば、有効期間満了日が、</a:t>
            </a:r>
            <a:r>
              <a:rPr lang="ja-JP" altLang="en-US" sz="1400" b="1" u="sng" dirty="0">
                <a:latin typeface="HGPｺﾞｼｯｸM" panose="020B0600000000000000" pitchFamily="50" charset="-128"/>
                <a:ea typeface="HGPｺﾞｼｯｸM" panose="020B0600000000000000" pitchFamily="50" charset="-128"/>
              </a:rPr>
              <a:t>令和</a:t>
            </a:r>
            <a:r>
              <a:rPr lang="en-US" altLang="ja-JP" sz="1400" b="1" u="sng" dirty="0">
                <a:latin typeface="HGPｺﾞｼｯｸM" panose="020B0600000000000000" pitchFamily="50" charset="-128"/>
                <a:ea typeface="HGPｺﾞｼｯｸM" panose="020B0600000000000000" pitchFamily="50" charset="-128"/>
              </a:rPr>
              <a:t>10</a:t>
            </a:r>
            <a:r>
              <a:rPr lang="ja-JP" altLang="en-US" sz="1400" b="1" u="sng" dirty="0">
                <a:latin typeface="HGPｺﾞｼｯｸM" panose="020B0600000000000000" pitchFamily="50" charset="-128"/>
                <a:ea typeface="HGPｺﾞｼｯｸM" panose="020B0600000000000000" pitchFamily="50" charset="-128"/>
              </a:rPr>
              <a:t>年</a:t>
            </a:r>
            <a:r>
              <a:rPr lang="en-US" altLang="ja-JP" sz="1400" b="1" u="sng" dirty="0">
                <a:latin typeface="HGPｺﾞｼｯｸM" panose="020B0600000000000000" pitchFamily="50" charset="-128"/>
                <a:ea typeface="HGPｺﾞｼｯｸM" panose="020B0600000000000000" pitchFamily="50" charset="-128"/>
              </a:rPr>
              <a:t>3</a:t>
            </a:r>
            <a:r>
              <a:rPr lang="ja-JP" altLang="en-US" sz="1400" b="1" u="sng" dirty="0">
                <a:latin typeface="HGPｺﾞｼｯｸM" panose="020B0600000000000000" pitchFamily="50" charset="-128"/>
                <a:ea typeface="HGPｺﾞｼｯｸM" panose="020B0600000000000000" pitchFamily="50" charset="-128"/>
              </a:rPr>
              <a:t>月</a:t>
            </a:r>
            <a:r>
              <a:rPr lang="en-US" altLang="ja-JP" sz="1400" b="1" u="sng" dirty="0">
                <a:latin typeface="HGPｺﾞｼｯｸM" panose="020B0600000000000000" pitchFamily="50" charset="-128"/>
                <a:ea typeface="HGPｺﾞｼｯｸM" panose="020B0600000000000000" pitchFamily="50" charset="-128"/>
              </a:rPr>
              <a:t>1</a:t>
            </a:r>
            <a:r>
              <a:rPr lang="ja-JP" altLang="en-US" sz="1400" b="1" u="sng" dirty="0">
                <a:latin typeface="HGPｺﾞｼｯｸM" panose="020B0600000000000000" pitchFamily="50" charset="-128"/>
                <a:ea typeface="HGPｺﾞｼｯｸM" panose="020B0600000000000000" pitchFamily="50" charset="-128"/>
              </a:rPr>
              <a:t>日</a:t>
            </a:r>
            <a:r>
              <a:rPr lang="en-US" altLang="ja-JP" sz="1400" b="1" u="sng" dirty="0">
                <a:latin typeface="HGPｺﾞｼｯｸM" panose="020B0600000000000000" pitchFamily="50" charset="-128"/>
                <a:ea typeface="HGPｺﾞｼｯｸM" panose="020B0600000000000000" pitchFamily="50" charset="-128"/>
              </a:rPr>
              <a:t>(</a:t>
            </a:r>
            <a:r>
              <a:rPr lang="ja-JP" altLang="en-US" sz="1400" b="1" u="sng" dirty="0">
                <a:latin typeface="HGPｺﾞｼｯｸM" panose="020B0600000000000000" pitchFamily="50" charset="-128"/>
                <a:ea typeface="HGPｺﾞｼｯｸM" panose="020B0600000000000000" pitchFamily="50" charset="-128"/>
              </a:rPr>
              <a:t>令和９年度</a:t>
            </a:r>
            <a:r>
              <a:rPr lang="en-US" altLang="ja-JP" sz="1400" b="1" u="sng" dirty="0">
                <a:latin typeface="HGPｺﾞｼｯｸM" panose="020B0600000000000000" pitchFamily="50" charset="-128"/>
                <a:ea typeface="HGPｺﾞｼｯｸM" panose="020B0600000000000000" pitchFamily="50" charset="-128"/>
              </a:rPr>
              <a:t>)</a:t>
            </a:r>
            <a:r>
              <a:rPr lang="ja-JP" altLang="en-US" sz="1400" b="1" u="sng" dirty="0">
                <a:latin typeface="HGPｺﾞｼｯｸM" panose="020B0600000000000000" pitchFamily="50" charset="-128"/>
                <a:ea typeface="HGPｺﾞｼｯｸM" panose="020B0600000000000000" pitchFamily="50" charset="-128"/>
              </a:rPr>
              <a:t>の方</a:t>
            </a:r>
            <a:r>
              <a:rPr lang="ja-JP" altLang="en-US" sz="1400" u="sng" dirty="0">
                <a:latin typeface="HGPｺﾞｼｯｸM" panose="020B0600000000000000" pitchFamily="50" charset="-128"/>
                <a:ea typeface="HGPｺﾞｼｯｸM" panose="020B0600000000000000" pitchFamily="50" charset="-128"/>
              </a:rPr>
              <a:t>は、</a:t>
            </a:r>
            <a:endParaRPr lang="en-US" altLang="ja-JP" sz="1400" u="sng" dirty="0">
              <a:latin typeface="HGPｺﾞｼｯｸM" panose="020B0600000000000000" pitchFamily="50" charset="-128"/>
              <a:ea typeface="HGPｺﾞｼｯｸM" panose="020B0600000000000000" pitchFamily="50" charset="-128"/>
            </a:endParaRPr>
          </a:p>
          <a:p>
            <a:r>
              <a:rPr lang="ja-JP" altLang="en-US" sz="1400" b="1" u="sng" dirty="0">
                <a:latin typeface="HGPｺﾞｼｯｸM" panose="020B0600000000000000" pitchFamily="50" charset="-128"/>
                <a:ea typeface="HGPｺﾞｼｯｸM" panose="020B0600000000000000" pitchFamily="50" charset="-128"/>
              </a:rPr>
              <a:t>令和８年度の更新研修の受講対象者</a:t>
            </a:r>
            <a:r>
              <a:rPr lang="ja-JP" altLang="en-US" sz="1400" dirty="0">
                <a:latin typeface="HGPｺﾞｼｯｸM" panose="020B0600000000000000" pitchFamily="50" charset="-128"/>
                <a:ea typeface="HGPｺﾞｼｯｸM" panose="020B0600000000000000" pitchFamily="50" charset="-128"/>
              </a:rPr>
              <a:t>です。</a:t>
            </a:r>
            <a:endParaRPr lang="en-US" altLang="ja-JP" sz="1400" dirty="0">
              <a:latin typeface="HGPｺﾞｼｯｸM" panose="020B0600000000000000" pitchFamily="50" charset="-128"/>
              <a:ea typeface="HGPｺﾞｼｯｸM" panose="020B0600000000000000" pitchFamily="50" charset="-128"/>
            </a:endParaRPr>
          </a:p>
          <a:p>
            <a:pPr>
              <a:lnSpc>
                <a:spcPts val="600"/>
              </a:lnSpc>
            </a:pPr>
            <a:endParaRPr lang="en-US" altLang="ja-JP" sz="1400" dirty="0">
              <a:latin typeface="HGPｺﾞｼｯｸM" panose="020B0600000000000000" pitchFamily="50" charset="-128"/>
              <a:ea typeface="HGPｺﾞｼｯｸM" panose="020B0600000000000000" pitchFamily="50" charset="-128"/>
            </a:endParaRPr>
          </a:p>
          <a:p>
            <a:r>
              <a:rPr lang="ja-JP" altLang="en-US" sz="1400" dirty="0">
                <a:latin typeface="HGPｺﾞｼｯｸM" panose="020B0600000000000000" pitchFamily="50" charset="-128"/>
                <a:ea typeface="HGPｺﾞｼｯｸM" panose="020B0600000000000000" pitchFamily="50" charset="-128"/>
              </a:rPr>
              <a:t>令和８年度の更新研修スケジュール等については、</a:t>
            </a:r>
            <a:endParaRPr lang="en-US" altLang="ja-JP" sz="1400" dirty="0">
              <a:latin typeface="HGPｺﾞｼｯｸM" panose="020B0600000000000000" pitchFamily="50" charset="-128"/>
              <a:ea typeface="HGPｺﾞｼｯｸM" panose="020B0600000000000000" pitchFamily="50" charset="-128"/>
            </a:endParaRPr>
          </a:p>
          <a:p>
            <a:r>
              <a:rPr lang="ja-JP" altLang="en-US" sz="1400" b="1" dirty="0">
                <a:latin typeface="HGPｺﾞｼｯｸM" panose="020B0600000000000000" pitchFamily="50" charset="-128"/>
                <a:ea typeface="HGPｺﾞｼｯｸM" panose="020B0600000000000000" pitchFamily="50" charset="-128"/>
              </a:rPr>
              <a:t>令和８年３月下旬頃に、県ホームページへ掲載します。</a:t>
            </a:r>
            <a:endParaRPr lang="en-US" altLang="ja-JP" sz="1400" b="1" dirty="0">
              <a:latin typeface="HGPｺﾞｼｯｸM" panose="020B0600000000000000" pitchFamily="50" charset="-128"/>
              <a:ea typeface="HGPｺﾞｼｯｸM" panose="020B0600000000000000" pitchFamily="50" charset="-128"/>
            </a:endParaRPr>
          </a:p>
          <a:p>
            <a:pPr>
              <a:lnSpc>
                <a:spcPts val="600"/>
              </a:lnSpc>
            </a:pPr>
            <a:endParaRPr lang="en-US" altLang="ja-JP" sz="1400" dirty="0">
              <a:latin typeface="HGPｺﾞｼｯｸM" panose="020B0600000000000000" pitchFamily="50" charset="-128"/>
              <a:ea typeface="HGPｺﾞｼｯｸM" panose="020B0600000000000000" pitchFamily="50" charset="-128"/>
            </a:endParaRPr>
          </a:p>
          <a:p>
            <a:r>
              <a:rPr lang="ja-JP" altLang="en-US" sz="1400" dirty="0">
                <a:latin typeface="HGPｺﾞｼｯｸM" panose="020B0600000000000000" pitchFamily="50" charset="-128"/>
                <a:ea typeface="HGPｺﾞｼｯｸM" panose="020B0600000000000000" pitchFamily="50" charset="-128"/>
              </a:rPr>
              <a:t>事前に申込時期や、開催時期等をご確認いただき、申込漏れのないようご注意ください。</a:t>
            </a:r>
            <a:endParaRPr lang="en-US" altLang="ja-JP" sz="1400" dirty="0">
              <a:latin typeface="HGPｺﾞｼｯｸM" panose="020B0600000000000000" pitchFamily="50" charset="-128"/>
              <a:ea typeface="HGPｺﾞｼｯｸM" panose="020B0600000000000000" pitchFamily="50" charset="-128"/>
            </a:endParaRP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60632" y="7774036"/>
            <a:ext cx="1188639" cy="1658644"/>
          </a:xfrm>
          <a:prstGeom prst="rect">
            <a:avLst/>
          </a:prstGeom>
        </p:spPr>
      </p:pic>
      <p:sp>
        <p:nvSpPr>
          <p:cNvPr id="13" name="テキスト ボックス 12"/>
          <p:cNvSpPr txBox="1"/>
          <p:nvPr/>
        </p:nvSpPr>
        <p:spPr>
          <a:xfrm>
            <a:off x="0" y="2565817"/>
            <a:ext cx="6858000" cy="350603"/>
          </a:xfrm>
          <a:prstGeom prst="rect">
            <a:avLst/>
          </a:prstGeom>
          <a:solidFill>
            <a:schemeClr val="tx2"/>
          </a:solidFill>
          <a:ln>
            <a:noFill/>
          </a:ln>
        </p:spPr>
        <p:txBody>
          <a:bodyPr wrap="square" rtlCol="0" anchor="ctr">
            <a:spAutoFit/>
          </a:bodyPr>
          <a:lstStyle/>
          <a:p>
            <a:r>
              <a:rPr lang="ja-JP" altLang="en-US" sz="1600" dirty="0">
                <a:solidFill>
                  <a:schemeClr val="bg1"/>
                </a:solidFill>
                <a:latin typeface="ＤＨＰ特太ゴシック体" panose="020B0500000000000000" pitchFamily="50" charset="-128"/>
                <a:ea typeface="ＤＨＰ特太ゴシック体" panose="020B0500000000000000" pitchFamily="50" charset="-128"/>
              </a:rPr>
              <a:t>●介護支援専門員及び管理者の皆様へ</a:t>
            </a:r>
            <a:endParaRPr kumimoji="1" lang="ja-JP" altLang="en-US" sz="1600" dirty="0">
              <a:solidFill>
                <a:schemeClr val="bg1"/>
              </a:solidFill>
              <a:latin typeface="ＤＨＰ特太ゴシック体" panose="020B0500000000000000" pitchFamily="50" charset="-128"/>
              <a:ea typeface="ＤＨＰ特太ゴシック体" panose="020B0500000000000000" pitchFamily="50" charset="-128"/>
            </a:endParaRPr>
          </a:p>
        </p:txBody>
      </p:sp>
    </p:spTree>
    <p:extLst>
      <p:ext uri="{BB962C8B-B14F-4D97-AF65-F5344CB8AC3E}">
        <p14:creationId xmlns:p14="http://schemas.microsoft.com/office/powerpoint/2010/main" val="4463274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1565</TotalTime>
  <Words>675</Words>
  <Application>Microsoft Office PowerPoint</Application>
  <PresentationFormat>ユーザー設定</PresentationFormat>
  <Paragraphs>56</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ＤＦ特太ゴシック体</vt:lpstr>
      <vt:lpstr>ＤＨＰ特太ゴシック体</vt:lpstr>
      <vt:lpstr>ＤＨＰ平成ゴシックW5</vt:lpstr>
      <vt:lpstr>HGPｺﾞｼｯｸM</vt:lpstr>
      <vt:lpstr>HG丸ｺﾞｼｯｸM-PRO</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鹿児島県</dc:creator>
  <cp:lastModifiedBy>戸川 美枝</cp:lastModifiedBy>
  <cp:revision>117</cp:revision>
  <cp:lastPrinted>2022-03-28T04:55:22Z</cp:lastPrinted>
  <dcterms:created xsi:type="dcterms:W3CDTF">2017-10-03T07:54:43Z</dcterms:created>
  <dcterms:modified xsi:type="dcterms:W3CDTF">2026-03-18T02:06:14Z</dcterms:modified>
</cp:coreProperties>
</file>