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CCCC"/>
    <a:srgbClr val="F9AB6B"/>
    <a:srgbClr val="FBCBA3"/>
    <a:srgbClr val="99CCFF"/>
    <a:srgbClr val="FF9966"/>
    <a:srgbClr val="FF9933"/>
    <a:srgbClr val="FFFF66"/>
    <a:srgbClr val="FF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3634" autoAdjust="0"/>
  </p:normalViewPr>
  <p:slideViewPr>
    <p:cSldViewPr>
      <p:cViewPr>
        <p:scale>
          <a:sx n="100" d="100"/>
          <a:sy n="100" d="100"/>
        </p:scale>
        <p:origin x="3102" y="12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934" y="90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50529" cy="497524"/>
          </a:xfrm>
          <a:prstGeom prst="rect">
            <a:avLst/>
          </a:prstGeom>
        </p:spPr>
        <p:txBody>
          <a:bodyPr vert="horz" lIns="91503" tIns="45752" rIns="91503" bIns="4575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03" tIns="45752" rIns="91503" bIns="45752" rtlCol="0"/>
          <a:lstStyle>
            <a:lvl1pPr algn="r">
              <a:defRPr sz="1200"/>
            </a:lvl1pPr>
          </a:lstStyle>
          <a:p>
            <a:fld id="{E2C20512-1754-4ACC-878F-27DD4E2879C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40231"/>
            <a:ext cx="2950529" cy="497523"/>
          </a:xfrm>
          <a:prstGeom prst="rect">
            <a:avLst/>
          </a:prstGeom>
        </p:spPr>
        <p:txBody>
          <a:bodyPr vert="horz" lIns="91503" tIns="45752" rIns="91503" bIns="45752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主任介護支援専門員更新研修を受講することにより，証も更新され，証の有効期間と主任の有効期間の一元管理が可能となります。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082" y="9440231"/>
            <a:ext cx="2950529" cy="497523"/>
          </a:xfrm>
          <a:prstGeom prst="rect">
            <a:avLst/>
          </a:prstGeom>
        </p:spPr>
        <p:txBody>
          <a:bodyPr vert="horz" lIns="91503" tIns="45752" rIns="91503" bIns="45752" rtlCol="0" anchor="b"/>
          <a:lstStyle>
            <a:lvl1pPr algn="r">
              <a:defRPr sz="1200"/>
            </a:lvl1pPr>
          </a:lstStyle>
          <a:p>
            <a:fld id="{49782270-911A-4C01-8A24-D8757EFA6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33169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50375" cy="497367"/>
          </a:xfrm>
          <a:prstGeom prst="rect">
            <a:avLst/>
          </a:prstGeom>
        </p:spPr>
        <p:txBody>
          <a:bodyPr vert="horz" lIns="92171" tIns="46085" rIns="92171" bIns="4608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2" y="1"/>
            <a:ext cx="2950374" cy="497367"/>
          </a:xfrm>
          <a:prstGeom prst="rect">
            <a:avLst/>
          </a:prstGeom>
        </p:spPr>
        <p:txBody>
          <a:bodyPr vert="horz" lIns="92171" tIns="46085" rIns="92171" bIns="46085" rtlCol="0"/>
          <a:lstStyle>
            <a:lvl1pPr algn="r">
              <a:defRPr sz="1200"/>
            </a:lvl1pPr>
          </a:lstStyle>
          <a:p>
            <a:fld id="{9753DA32-2078-405A-A6A4-6089A293AEF9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71" tIns="46085" rIns="92171" bIns="4608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1" y="4720990"/>
            <a:ext cx="5446723" cy="4473102"/>
          </a:xfrm>
          <a:prstGeom prst="rect">
            <a:avLst/>
          </a:prstGeom>
        </p:spPr>
        <p:txBody>
          <a:bodyPr vert="horz" lIns="92171" tIns="46085" rIns="92171" bIns="4608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376"/>
            <a:ext cx="2950375" cy="497366"/>
          </a:xfrm>
          <a:prstGeom prst="rect">
            <a:avLst/>
          </a:prstGeom>
        </p:spPr>
        <p:txBody>
          <a:bodyPr vert="horz" lIns="92171" tIns="46085" rIns="92171" bIns="46085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主任介護支援専門員更新研修を受講することにより，証も更新され，証の有効期間と主任の有効期間の一元管理が可能となります。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2" y="9440376"/>
            <a:ext cx="2950374" cy="497366"/>
          </a:xfrm>
          <a:prstGeom prst="rect">
            <a:avLst/>
          </a:prstGeom>
        </p:spPr>
        <p:txBody>
          <a:bodyPr vert="horz" lIns="92171" tIns="46085" rIns="92171" bIns="46085" rtlCol="0" anchor="b"/>
          <a:lstStyle>
            <a:lvl1pPr algn="r">
              <a:defRPr sz="1200"/>
            </a:lvl1pPr>
          </a:lstStyle>
          <a:p>
            <a:fld id="{998D57C4-0FD4-486C-BC67-B1F1014EF5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28154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5329"/>
            <a:r>
              <a:rPr kumimoji="1" lang="en-US" altLang="ja-JP" dirty="0"/>
              <a:t>※</a:t>
            </a:r>
            <a:r>
              <a:rPr lang="ja-JP" altLang="en-US" dirty="0"/>
              <a:t>主任介護支援専門員更新研修を受講することにより、証も更新され、証の有効期間と主任の有効期間の一元管理が可能となります。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主任介護支援専門員更新研修を受講することにより，証も更新され，証の有効期間と主任の有効期間の一元管理が可能となります。</a:t>
            </a:r>
          </a:p>
        </p:txBody>
      </p:sp>
    </p:spTree>
    <p:extLst>
      <p:ext uri="{BB962C8B-B14F-4D97-AF65-F5344CB8AC3E}">
        <p14:creationId xmlns:p14="http://schemas.microsoft.com/office/powerpoint/2010/main" val="2461156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A821-BDF8-4166-91BD-C24EEA1296B5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9190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3BDD7-1F05-4AB2-986B-C3E7AD64CC35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521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C2098-9BE9-4619-B839-3F6B7F8D4B67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89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D6F9-D9E4-4EBE-8B83-A08DF1525CE1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65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BE2-78E7-4FC1-8910-C2E14A65E621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36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55ED-E2E5-42D8-86A0-69094B7DDA28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972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43A3-61A5-4DDC-8A5E-88142AAAD85F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128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654A-E957-4623-881D-DAF8E2EA98AE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05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4F896-4862-44B9-9D96-8DCF58AA19BD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353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38C4-9D16-4CBF-8CD7-A572E313CEAA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767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86EA-AC7C-4A03-9192-2F92F1BDDE2E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865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D0A53-66B3-44EC-8F1C-D81A722966F9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※</a:t>
            </a:r>
            <a:r>
              <a:rPr kumimoji="1" lang="ja-JP" altLang="en-US"/>
              <a:t>主任介護支援専門員更新研修を受講することにより、証も更新され、証の有効期間と主任の有効期間の一元管理が可能となります。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E3125-5C30-400F-8FB8-5675AE7FF3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54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正方形/長方形 94"/>
          <p:cNvSpPr/>
          <p:nvPr/>
        </p:nvSpPr>
        <p:spPr>
          <a:xfrm>
            <a:off x="67438" y="5220072"/>
            <a:ext cx="6169874" cy="90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矢印コネクタ 59"/>
          <p:cNvCxnSpPr/>
          <p:nvPr/>
        </p:nvCxnSpPr>
        <p:spPr>
          <a:xfrm flipH="1">
            <a:off x="5429891" y="5110721"/>
            <a:ext cx="1284" cy="1364587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横巻き 3"/>
          <p:cNvSpPr/>
          <p:nvPr/>
        </p:nvSpPr>
        <p:spPr>
          <a:xfrm>
            <a:off x="67438" y="387293"/>
            <a:ext cx="6583589" cy="1728192"/>
          </a:xfrm>
          <a:prstGeom prst="horizontalScroll">
            <a:avLst>
              <a:gd name="adj" fmla="val 8787"/>
            </a:avLst>
          </a:prstGeom>
          <a:solidFill>
            <a:srgbClr val="FBCBA3"/>
          </a:solidFill>
          <a:ln w="12700">
            <a:solidFill>
              <a:schemeClr val="tx1"/>
            </a:solidFill>
          </a:ln>
          <a:effectLst>
            <a:outerShdw blurRad="50800" dist="1016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t"/>
          <a:lstStyle/>
          <a:p>
            <a:r>
              <a:rPr lang="en-US" altLang="ja-JP" sz="10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0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重要</a:t>
            </a:r>
            <a:r>
              <a:rPr lang="en-US" altLang="ja-JP" sz="10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】※</a:t>
            </a:r>
            <a:r>
              <a:rPr lang="ja-JP" altLang="en-US" sz="10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必ずお読みください！！！</a:t>
            </a:r>
            <a:endParaRPr lang="en-US" altLang="ja-JP" sz="10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●主任介護支援専門員更新研修（以下「主任更新研修」という。）は，主任介護支援専門員修了証明書の有効　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期間が満了する</a:t>
            </a:r>
            <a:r>
              <a:rPr lang="ja-JP" altLang="en-US" sz="1000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概ね２年以内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に受講してください。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●主任更新研修は，</a:t>
            </a:r>
            <a:r>
              <a:rPr lang="ja-JP" altLang="en-US" sz="1000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介護支援専門員証（以下「証」という。）の有効期間満了日までに修了する必要がありま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000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す。</a:t>
            </a:r>
            <a:endParaRPr lang="en-US" altLang="ja-JP" sz="1000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●主任更新研修を修了する前に証の有効期間が満了する方は，主任更新研修受講前に受講した更新研修（専　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門研修</a:t>
            </a:r>
            <a:r>
              <a:rPr lang="en-US" altLang="ja-JP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Ⅱ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）において，証の更新手続きが必要です。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●主任更新研修の修了をもって，証の更新手続きが出来ます。</a:t>
            </a:r>
            <a:r>
              <a:rPr lang="ja-JP" altLang="en-US" sz="1000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証の有効期間と主任の有効期間の一元管理が可</a:t>
            </a:r>
            <a:endParaRPr lang="en-US" altLang="ja-JP" sz="1000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能となります。</a:t>
            </a:r>
            <a:endParaRPr lang="en-US" altLang="ja-JP" sz="1000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05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2395" y="11977"/>
            <a:ext cx="6845605" cy="44528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65306" tIns="32653" rIns="65306" bIns="32653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主任介護支援専門員更新研修受講フロー図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48085" y="3191860"/>
            <a:ext cx="289318" cy="342943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はい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260648" y="2771841"/>
            <a:ext cx="3513827" cy="360039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2650" rIns="36000" bIns="3265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指導事例の提出等及び</a:t>
            </a:r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hlinkClick r:id="rId3" action="ppaction://hlinksldjump"/>
              </a:rPr>
              <a:t>受講要件</a:t>
            </a:r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を満たしていますか？</a:t>
            </a:r>
          </a:p>
        </p:txBody>
      </p:sp>
      <p:cxnSp>
        <p:nvCxnSpPr>
          <p:cNvPr id="11" name="直線矢印コネクタ 10"/>
          <p:cNvCxnSpPr/>
          <p:nvPr/>
        </p:nvCxnSpPr>
        <p:spPr>
          <a:xfrm>
            <a:off x="2042220" y="2308892"/>
            <a:ext cx="0" cy="462949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2156965" y="2368848"/>
            <a:ext cx="289318" cy="342943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はい</a:t>
            </a:r>
          </a:p>
        </p:txBody>
      </p:sp>
      <p:cxnSp>
        <p:nvCxnSpPr>
          <p:cNvPr id="19" name="直線矢印コネクタ 18"/>
          <p:cNvCxnSpPr/>
          <p:nvPr/>
        </p:nvCxnSpPr>
        <p:spPr>
          <a:xfrm>
            <a:off x="5537806" y="2308892"/>
            <a:ext cx="0" cy="462857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角丸四角形 5"/>
          <p:cNvSpPr/>
          <p:nvPr/>
        </p:nvSpPr>
        <p:spPr>
          <a:xfrm>
            <a:off x="784224" y="2047636"/>
            <a:ext cx="5328481" cy="334497"/>
          </a:xfrm>
          <a:prstGeom prst="round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5301" tIns="32650" rIns="65301" bIns="3265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主任介護支援専門員更新研修を受講しますか？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76516" y="2794290"/>
            <a:ext cx="2160000" cy="625582"/>
          </a:xfrm>
          <a:prstGeom prst="rect">
            <a:avLst/>
          </a:prstGeom>
          <a:solidFill>
            <a:srgbClr val="FFCCCC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00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証の有効期間内に</a:t>
            </a:r>
            <a:r>
              <a:rPr lang="ja-JP" altLang="en-US" sz="1000" b="1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「専門研修</a:t>
            </a:r>
            <a:r>
              <a:rPr lang="en-US" altLang="ja-JP" sz="1000" b="1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Ⅱ</a:t>
            </a:r>
            <a:r>
              <a:rPr lang="ja-JP" altLang="en-US" sz="1000" b="1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」</a:t>
            </a:r>
            <a:r>
              <a:rPr lang="ja-JP" altLang="en-US" sz="1000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により「証」の更新を行ってください。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460249" y="3459036"/>
            <a:ext cx="2425135" cy="89694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en-US" altLang="ja-JP" sz="900" dirty="0">
                <a:latin typeface="ＤＨＰ平成明朝体W3" panose="02020300000000000000" pitchFamily="18" charset="-128"/>
                <a:ea typeface="ＤＨＰ平成明朝体W3" panose="02020300000000000000" pitchFamily="18" charset="-128"/>
              </a:rPr>
              <a:t>※</a:t>
            </a:r>
            <a:r>
              <a:rPr lang="ja-JP" altLang="en-US" sz="900" dirty="0">
                <a:latin typeface="ＤＨＰ平成明朝体W3" panose="02020300000000000000" pitchFamily="18" charset="-128"/>
                <a:ea typeface="ＤＨＰ平成明朝体W3" panose="02020300000000000000" pitchFamily="18" charset="-128"/>
              </a:rPr>
              <a:t>主任更新研修を受講しない場合、主任介護支援専門員の有効期間満了後は、主任介護支援専門員ではなくなります。</a:t>
            </a:r>
            <a:endParaRPr lang="en-US" altLang="ja-JP" sz="900" dirty="0">
              <a:latin typeface="ＤＨＰ平成明朝体W3" panose="02020300000000000000" pitchFamily="18" charset="-128"/>
              <a:ea typeface="ＤＨＰ平成明朝体W3" panose="02020300000000000000" pitchFamily="18" charset="-128"/>
            </a:endParaRPr>
          </a:p>
          <a:p>
            <a:r>
              <a:rPr lang="ja-JP" altLang="en-US" sz="900" dirty="0">
                <a:latin typeface="ＤＨＰ平成明朝体W3" panose="02020300000000000000" pitchFamily="18" charset="-128"/>
                <a:ea typeface="ＤＨＰ平成明朝体W3" panose="02020300000000000000" pitchFamily="18" charset="-128"/>
              </a:rPr>
              <a:t>　</a:t>
            </a:r>
            <a:r>
              <a:rPr lang="ja-JP" altLang="en-US" sz="900" u="sng" dirty="0">
                <a:latin typeface="ＤＨＰ平成明朝体W3" panose="02020300000000000000" pitchFamily="18" charset="-128"/>
                <a:ea typeface="ＤＨＰ平成明朝体W3" panose="02020300000000000000" pitchFamily="18" charset="-128"/>
              </a:rPr>
              <a:t>再度、主任介護支援専門員になるには、主任介護支援専門員研修を受講する必要があります。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721588" y="2616206"/>
            <a:ext cx="578636" cy="204443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いいえ</a:t>
            </a:r>
          </a:p>
        </p:txBody>
      </p:sp>
      <p:cxnSp>
        <p:nvCxnSpPr>
          <p:cNvPr id="25" name="直線矢印コネクタ 24"/>
          <p:cNvCxnSpPr>
            <a:stCxn id="7" idx="3"/>
          </p:cNvCxnSpPr>
          <p:nvPr/>
        </p:nvCxnSpPr>
        <p:spPr>
          <a:xfrm>
            <a:off x="3774475" y="2951861"/>
            <a:ext cx="778906" cy="0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5607105" y="2375485"/>
            <a:ext cx="270387" cy="515665"/>
          </a:xfrm>
          <a:prstGeom prst="rect">
            <a:avLst/>
          </a:prstGeom>
          <a:noFill/>
        </p:spPr>
        <p:txBody>
          <a:bodyPr vert="eaVert" wrap="square" lIns="65306" tIns="32653" rIns="65306" bIns="32653" rtlCol="0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いいえ</a:t>
            </a:r>
          </a:p>
        </p:txBody>
      </p:sp>
      <p:sp>
        <p:nvSpPr>
          <p:cNvPr id="34" name="角丸四角形 33"/>
          <p:cNvSpPr/>
          <p:nvPr/>
        </p:nvSpPr>
        <p:spPr>
          <a:xfrm>
            <a:off x="789264" y="4750619"/>
            <a:ext cx="1008000" cy="396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</a:p>
        </p:txBody>
      </p:sp>
      <p:sp>
        <p:nvSpPr>
          <p:cNvPr id="35" name="角丸四角形 34"/>
          <p:cNvSpPr/>
          <p:nvPr/>
        </p:nvSpPr>
        <p:spPr>
          <a:xfrm>
            <a:off x="2123683" y="4737073"/>
            <a:ext cx="1008000" cy="396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</a:t>
            </a:r>
          </a:p>
        </p:txBody>
      </p:sp>
      <p:sp>
        <p:nvSpPr>
          <p:cNvPr id="36" name="角丸四角形 35"/>
          <p:cNvSpPr/>
          <p:nvPr/>
        </p:nvSpPr>
        <p:spPr>
          <a:xfrm>
            <a:off x="4975527" y="4746749"/>
            <a:ext cx="1008000" cy="396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</a:t>
            </a:r>
          </a:p>
        </p:txBody>
      </p:sp>
      <p:sp>
        <p:nvSpPr>
          <p:cNvPr id="37" name="角丸四角形 36"/>
          <p:cNvSpPr/>
          <p:nvPr/>
        </p:nvSpPr>
        <p:spPr>
          <a:xfrm>
            <a:off x="3582074" y="4751935"/>
            <a:ext cx="1008000" cy="396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4778050" y="8316235"/>
            <a:ext cx="1080000" cy="619846"/>
          </a:xfrm>
          <a:prstGeom prst="rect">
            <a:avLst/>
          </a:prstGeom>
          <a:solidFill>
            <a:srgbClr val="FFCCCC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希望年度に</a:t>
            </a:r>
            <a:endParaRPr lang="en-US" altLang="ja-JP" sz="1000" dirty="0">
              <a:solidFill>
                <a:schemeClr val="tx1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主任更新受講</a:t>
            </a:r>
            <a:endParaRPr lang="en-US" altLang="ja-JP" sz="1000" b="1" dirty="0">
              <a:solidFill>
                <a:schemeClr val="tx1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3" name="雲 42"/>
          <p:cNvSpPr/>
          <p:nvPr/>
        </p:nvSpPr>
        <p:spPr>
          <a:xfrm>
            <a:off x="2542595" y="7961447"/>
            <a:ext cx="1826602" cy="1135749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51422" rIns="0" bIns="0" rtlCol="0" anchor="ctr" anchorCtr="0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主任介護支援専門員更新研修</a:t>
            </a:r>
            <a:r>
              <a:rPr lang="ja-JP" altLang="en-US" sz="1000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修了日から５年間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の有効期間が設けられています！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4" name="上矢印 43"/>
          <p:cNvSpPr/>
          <p:nvPr/>
        </p:nvSpPr>
        <p:spPr>
          <a:xfrm rot="5400000">
            <a:off x="2075544" y="8509889"/>
            <a:ext cx="491179" cy="232539"/>
          </a:xfrm>
          <a:prstGeom prst="up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上矢印 44"/>
          <p:cNvSpPr/>
          <p:nvPr/>
        </p:nvSpPr>
        <p:spPr>
          <a:xfrm rot="16200000">
            <a:off x="4307792" y="8509888"/>
            <a:ext cx="491179" cy="232539"/>
          </a:xfrm>
          <a:prstGeom prst="up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直線矢印コネクタ 47"/>
          <p:cNvCxnSpPr>
            <a:cxnSpLocks/>
          </p:cNvCxnSpPr>
          <p:nvPr/>
        </p:nvCxnSpPr>
        <p:spPr>
          <a:xfrm>
            <a:off x="1234089" y="4419935"/>
            <a:ext cx="4215096" cy="6973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>
            <a:off x="1234731" y="4386796"/>
            <a:ext cx="0" cy="360000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/>
          <p:nvPr/>
        </p:nvCxnSpPr>
        <p:spPr>
          <a:xfrm>
            <a:off x="2612969" y="4433164"/>
            <a:ext cx="0" cy="324000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>
            <a:off x="4072132" y="4439992"/>
            <a:ext cx="0" cy="324000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/>
          <p:nvPr/>
        </p:nvCxnSpPr>
        <p:spPr>
          <a:xfrm flipH="1">
            <a:off x="1234089" y="5147629"/>
            <a:ext cx="1284" cy="1364825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/>
          <p:cNvCxnSpPr/>
          <p:nvPr/>
        </p:nvCxnSpPr>
        <p:spPr>
          <a:xfrm flipH="1">
            <a:off x="2609962" y="5130467"/>
            <a:ext cx="1216" cy="1370000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/>
          <p:nvPr/>
        </p:nvCxnSpPr>
        <p:spPr>
          <a:xfrm>
            <a:off x="5304479" y="7812359"/>
            <a:ext cx="0" cy="468000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flipH="1">
            <a:off x="4057056" y="5150456"/>
            <a:ext cx="1286" cy="1359170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4548455" y="7452588"/>
            <a:ext cx="1544841" cy="468000"/>
          </a:xfrm>
          <a:prstGeom prst="rect">
            <a:avLst/>
          </a:prstGeom>
          <a:solidFill>
            <a:srgbClr val="FFCCCC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更新研修</a:t>
            </a:r>
            <a:r>
              <a:rPr lang="en-US" altLang="ja-JP" sz="1000" b="1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(</a:t>
            </a:r>
            <a:r>
              <a:rPr lang="ja-JP" altLang="en-US" sz="1000" b="1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専門研修</a:t>
            </a:r>
            <a:r>
              <a:rPr lang="en-US" altLang="ja-JP" sz="1000" b="1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Ⅱ)</a:t>
            </a:r>
          </a:p>
          <a:p>
            <a:pPr algn="ctr"/>
            <a:r>
              <a:rPr lang="ja-JP" altLang="en-US" sz="1000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を受講し，証を更新</a:t>
            </a:r>
            <a:endParaRPr lang="en-US" altLang="ja-JP" sz="1000" dirty="0">
              <a:solidFill>
                <a:schemeClr val="tx1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817270" y="5376599"/>
            <a:ext cx="1006146" cy="565776"/>
          </a:xfrm>
          <a:prstGeom prst="roundRect">
            <a:avLst/>
          </a:prstGeom>
          <a:solidFill>
            <a:srgbClr val="FFFF6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８又は</a:t>
            </a:r>
            <a:r>
              <a:rPr lang="en-US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９</a:t>
            </a:r>
            <a:endParaRPr lang="en-US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2146946" y="5380387"/>
            <a:ext cx="1005429" cy="565714"/>
          </a:xfrm>
          <a:prstGeom prst="roundRect">
            <a:avLst/>
          </a:prstGeom>
          <a:solidFill>
            <a:srgbClr val="FFFF6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９又は</a:t>
            </a:r>
            <a:r>
              <a:rPr lang="en-US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R10</a:t>
            </a:r>
          </a:p>
        </p:txBody>
      </p:sp>
      <p:sp>
        <p:nvSpPr>
          <p:cNvPr id="32" name="角丸四角形 31"/>
          <p:cNvSpPr/>
          <p:nvPr/>
        </p:nvSpPr>
        <p:spPr>
          <a:xfrm>
            <a:off x="3492408" y="5376630"/>
            <a:ext cx="1097666" cy="565714"/>
          </a:xfrm>
          <a:prstGeom prst="roundRect">
            <a:avLst/>
          </a:prstGeom>
          <a:solidFill>
            <a:srgbClr val="FFFF6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en-US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R10</a:t>
            </a: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又は</a:t>
            </a:r>
            <a:r>
              <a:rPr lang="en-US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R11</a:t>
            </a:r>
          </a:p>
          <a:p>
            <a:pPr algn="ctr"/>
            <a:endParaRPr lang="en-US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72" name="直線矢印コネクタ 71"/>
          <p:cNvCxnSpPr/>
          <p:nvPr/>
        </p:nvCxnSpPr>
        <p:spPr>
          <a:xfrm flipH="1">
            <a:off x="3658703" y="6646334"/>
            <a:ext cx="1" cy="319591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/>
          <p:nvPr/>
        </p:nvCxnSpPr>
        <p:spPr>
          <a:xfrm>
            <a:off x="1617331" y="6948264"/>
            <a:ext cx="3672000" cy="0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/>
          <p:cNvCxnSpPr/>
          <p:nvPr/>
        </p:nvCxnSpPr>
        <p:spPr>
          <a:xfrm>
            <a:off x="5296552" y="6921657"/>
            <a:ext cx="4656" cy="547624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/>
          <p:nvPr/>
        </p:nvCxnSpPr>
        <p:spPr>
          <a:xfrm>
            <a:off x="1648446" y="6921656"/>
            <a:ext cx="0" cy="1332000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角丸四角形 37"/>
          <p:cNvSpPr/>
          <p:nvPr/>
        </p:nvSpPr>
        <p:spPr>
          <a:xfrm>
            <a:off x="44623" y="6228184"/>
            <a:ext cx="6676171" cy="41815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2650" rIns="36000" bIns="3265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上段「主任更新受講可能年度」のうち、受講希望年度は、</a:t>
            </a:r>
            <a:r>
              <a:rPr lang="ja-JP" altLang="en-US" sz="105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「証」の有効期間満了年度より</a:t>
            </a:r>
            <a:r>
              <a:rPr lang="ja-JP" altLang="en-US" sz="105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先</a:t>
            </a:r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に到来しますか？</a:t>
            </a: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96576" y="5253985"/>
            <a:ext cx="439664" cy="830183"/>
          </a:xfrm>
          <a:prstGeom prst="rect">
            <a:avLst/>
          </a:prstGeom>
          <a:solidFill>
            <a:schemeClr val="bg1"/>
          </a:solidFill>
          <a:ln w="19050">
            <a:noFill/>
          </a:ln>
          <a:effectLst/>
        </p:spPr>
        <p:txBody>
          <a:bodyPr vert="eaVert" wrap="square" lIns="65306" tIns="32653" rIns="65306" bIns="32653" rtlCol="0">
            <a:spAutoFit/>
          </a:bodyPr>
          <a:lstStyle/>
          <a:p>
            <a:pPr algn="ctr"/>
            <a:r>
              <a:rPr lang="ja-JP" altLang="en-US" sz="10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主任更新</a:t>
            </a:r>
            <a:endParaRPr lang="en-US" altLang="ja-JP" sz="1000" b="1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0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受講可能年度</a:t>
            </a: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1166226" y="6856592"/>
            <a:ext cx="524517" cy="204443"/>
          </a:xfrm>
          <a:prstGeom prst="rect">
            <a:avLst/>
          </a:prstGeom>
          <a:noFill/>
        </p:spPr>
        <p:txBody>
          <a:bodyPr vert="horz" wrap="square" lIns="0" tIns="32653" rIns="0" bIns="32653" rtlCol="0">
            <a:spAutoFit/>
          </a:bodyPr>
          <a:lstStyle/>
          <a:p>
            <a:pPr algn="ctr"/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はい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5431175" y="6863704"/>
            <a:ext cx="446097" cy="204443"/>
          </a:xfrm>
          <a:prstGeom prst="rect">
            <a:avLst/>
          </a:prstGeom>
          <a:noFill/>
        </p:spPr>
        <p:txBody>
          <a:bodyPr vert="horz" wrap="square" lIns="0" tIns="32653" rIns="0" bIns="32653" rtlCol="0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いいえ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右矢印 1"/>
          <p:cNvSpPr/>
          <p:nvPr/>
        </p:nvSpPr>
        <p:spPr>
          <a:xfrm>
            <a:off x="530464" y="5468978"/>
            <a:ext cx="158176" cy="436115"/>
          </a:xfrm>
          <a:prstGeom prst="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5419216" y="7035588"/>
            <a:ext cx="1034120" cy="312165"/>
          </a:xfrm>
          <a:prstGeom prst="rect">
            <a:avLst/>
          </a:prstGeom>
          <a:noFill/>
        </p:spPr>
        <p:txBody>
          <a:bodyPr vert="horz" wrap="square" lIns="0" tIns="32653" rIns="0" bIns="32653" rtlCol="0">
            <a:spAutoFit/>
          </a:bodyPr>
          <a:lstStyle/>
          <a:p>
            <a:r>
              <a:rPr lang="en-US" altLang="ja-JP" sz="800" dirty="0">
                <a:latin typeface="ＤＨＰ平成明朝体W3" panose="02020300000000000000" pitchFamily="18" charset="-128"/>
                <a:ea typeface="ＤＨＰ平成明朝体W3" panose="02020300000000000000" pitchFamily="18" charset="-128"/>
              </a:rPr>
              <a:t>※</a:t>
            </a:r>
            <a:r>
              <a:rPr lang="ja-JP" altLang="en-US" sz="800" dirty="0">
                <a:latin typeface="ＤＨＰ平成明朝体W3" panose="02020300000000000000" pitchFamily="18" charset="-128"/>
                <a:ea typeface="ＤＨＰ平成明朝体W3" panose="02020300000000000000" pitchFamily="18" charset="-128"/>
              </a:rPr>
              <a:t>受講希望年度が</a:t>
            </a:r>
            <a:endParaRPr lang="en-US" altLang="ja-JP" sz="800" dirty="0">
              <a:latin typeface="ＤＨＰ平成明朝体W3" panose="02020300000000000000" pitchFamily="18" charset="-128"/>
              <a:ea typeface="ＤＨＰ平成明朝体W3" panose="02020300000000000000" pitchFamily="18" charset="-128"/>
            </a:endParaRPr>
          </a:p>
          <a:p>
            <a:r>
              <a:rPr lang="ja-JP" altLang="en-US" sz="800" dirty="0">
                <a:latin typeface="ＤＨＰ平成明朝体W3" panose="02020300000000000000" pitchFamily="18" charset="-128"/>
                <a:ea typeface="ＤＨＰ平成明朝体W3" panose="02020300000000000000" pitchFamily="18" charset="-128"/>
              </a:rPr>
              <a:t>　同年度 又は 後</a:t>
            </a:r>
            <a:endParaRPr lang="en-US" altLang="ja-JP" sz="800" dirty="0">
              <a:latin typeface="ＤＨＰ平成明朝体W3" panose="02020300000000000000" pitchFamily="18" charset="-128"/>
              <a:ea typeface="ＤＨＰ平成明朝体W3" panose="02020300000000000000" pitchFamily="18" charset="-128"/>
            </a:endParaRPr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1000903" y="7039751"/>
            <a:ext cx="608931" cy="312165"/>
          </a:xfrm>
          <a:prstGeom prst="rect">
            <a:avLst/>
          </a:prstGeom>
          <a:noFill/>
        </p:spPr>
        <p:txBody>
          <a:bodyPr vert="horz" wrap="square" lIns="0" tIns="32653" rIns="0" bIns="32653" rtlCol="0">
            <a:spAutoFit/>
          </a:bodyPr>
          <a:lstStyle/>
          <a:p>
            <a:r>
              <a:rPr lang="en-US" altLang="ja-JP" sz="800" dirty="0">
                <a:latin typeface="ＤＨＰ平成明朝体W3" panose="02020300000000000000" pitchFamily="18" charset="-128"/>
                <a:ea typeface="ＤＨＰ平成明朝体W3" panose="02020300000000000000" pitchFamily="18" charset="-128"/>
              </a:rPr>
              <a:t>※</a:t>
            </a:r>
            <a:r>
              <a:rPr lang="ja-JP" altLang="en-US" sz="800" dirty="0">
                <a:latin typeface="ＤＨＰ平成明朝体W3" panose="02020300000000000000" pitchFamily="18" charset="-128"/>
                <a:ea typeface="ＤＨＰ平成明朝体W3" panose="02020300000000000000" pitchFamily="18" charset="-128"/>
              </a:rPr>
              <a:t>受講希望</a:t>
            </a:r>
            <a:endParaRPr lang="en-US" altLang="ja-JP" sz="800" dirty="0">
              <a:latin typeface="ＤＨＰ平成明朝体W3" panose="02020300000000000000" pitchFamily="18" charset="-128"/>
              <a:ea typeface="ＤＨＰ平成明朝体W3" panose="02020300000000000000" pitchFamily="18" charset="-128"/>
            </a:endParaRPr>
          </a:p>
          <a:p>
            <a:r>
              <a:rPr lang="ja-JP" altLang="en-US" sz="800" dirty="0">
                <a:latin typeface="ＤＨＰ平成明朝体W3" panose="02020300000000000000" pitchFamily="18" charset="-128"/>
                <a:ea typeface="ＤＨＰ平成明朝体W3" panose="02020300000000000000" pitchFamily="18" charset="-128"/>
              </a:rPr>
              <a:t>　年度が先</a:t>
            </a:r>
            <a:endParaRPr lang="en-US" altLang="ja-JP" sz="800" dirty="0">
              <a:latin typeface="ＤＨＰ平成明朝体W3" panose="02020300000000000000" pitchFamily="18" charset="-128"/>
              <a:ea typeface="ＤＨＰ平成明朝体W3" panose="02020300000000000000" pitchFamily="18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1166226" y="8307339"/>
            <a:ext cx="1080000" cy="619846"/>
          </a:xfrm>
          <a:prstGeom prst="rect">
            <a:avLst/>
          </a:prstGeom>
          <a:solidFill>
            <a:srgbClr val="FFCCCC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希望年度に</a:t>
            </a:r>
            <a:endParaRPr lang="en-US" altLang="ja-JP" sz="1000" dirty="0">
              <a:solidFill>
                <a:schemeClr val="tx1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主任更新受講</a:t>
            </a:r>
            <a:endParaRPr lang="en-US" altLang="ja-JP" sz="1000" b="1" dirty="0">
              <a:solidFill>
                <a:schemeClr val="tx1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144" name="円形吹き出し 143"/>
          <p:cNvSpPr/>
          <p:nvPr/>
        </p:nvSpPr>
        <p:spPr>
          <a:xfrm>
            <a:off x="32829" y="7260714"/>
            <a:ext cx="1307940" cy="972071"/>
          </a:xfrm>
          <a:prstGeom prst="wedgeEllipseCallout">
            <a:avLst>
              <a:gd name="adj1" fmla="val 34247"/>
              <a:gd name="adj2" fmla="val 6622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ja-JP" altLang="en-US" sz="1000" dirty="0"/>
              <a:t>主任更新研修</a:t>
            </a:r>
            <a:endParaRPr lang="en-US" altLang="ja-JP" sz="1000" dirty="0"/>
          </a:p>
          <a:p>
            <a:pPr algn="ctr"/>
            <a:r>
              <a:rPr lang="ja-JP" altLang="en-US" sz="1000" dirty="0"/>
              <a:t>の受講により</a:t>
            </a:r>
            <a:endParaRPr lang="en-US" altLang="ja-JP" sz="1000" dirty="0"/>
          </a:p>
          <a:p>
            <a:pPr algn="ctr"/>
            <a:r>
              <a:rPr kumimoji="1" lang="ja-JP" altLang="en-US" sz="1000" b="1" u="sng" dirty="0"/>
              <a:t>更新研修</a:t>
            </a:r>
            <a:endParaRPr kumimoji="1" lang="en-US" altLang="ja-JP" sz="1000" b="1" u="sng" dirty="0"/>
          </a:p>
          <a:p>
            <a:pPr algn="ctr"/>
            <a:r>
              <a:rPr kumimoji="1" lang="en-US" altLang="ja-JP" sz="1000" b="1" u="sng" dirty="0"/>
              <a:t>(</a:t>
            </a:r>
            <a:r>
              <a:rPr kumimoji="1" lang="ja-JP" altLang="en-US" sz="1000" b="1" u="sng" dirty="0"/>
              <a:t>専門研修</a:t>
            </a:r>
            <a:r>
              <a:rPr kumimoji="1" lang="en-US" altLang="ja-JP" sz="1000" b="1" u="sng" dirty="0"/>
              <a:t>Ⅱ)</a:t>
            </a:r>
          </a:p>
          <a:p>
            <a:pPr algn="ctr"/>
            <a:r>
              <a:rPr lang="ja-JP" altLang="en-US" sz="1000" b="1" u="sng" dirty="0"/>
              <a:t>の受講を</a:t>
            </a:r>
            <a:r>
              <a:rPr lang="ja-JP" altLang="en-US" sz="1000" b="1" u="sng" dirty="0">
                <a:solidFill>
                  <a:srgbClr val="FF0000"/>
                </a:solidFill>
              </a:rPr>
              <a:t>免除</a:t>
            </a:r>
            <a:endParaRPr kumimoji="1" lang="ja-JP" altLang="en-US" sz="1000" b="1" u="sng" dirty="0">
              <a:solidFill>
                <a:srgbClr val="FF0000"/>
              </a:solidFill>
            </a:endParaRPr>
          </a:p>
        </p:txBody>
      </p:sp>
      <p:cxnSp>
        <p:nvCxnSpPr>
          <p:cNvPr id="59" name="直線矢印コネクタ 58"/>
          <p:cNvCxnSpPr>
            <a:cxnSpLocks/>
          </p:cNvCxnSpPr>
          <p:nvPr/>
        </p:nvCxnSpPr>
        <p:spPr>
          <a:xfrm>
            <a:off x="5419216" y="4450360"/>
            <a:ext cx="0" cy="306804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/>
          <p:nvPr/>
        </p:nvCxnSpPr>
        <p:spPr>
          <a:xfrm>
            <a:off x="2042220" y="3131880"/>
            <a:ext cx="0" cy="462949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 flipH="1">
            <a:off x="2042220" y="4036385"/>
            <a:ext cx="1" cy="396779"/>
          </a:xfrm>
          <a:prstGeom prst="straightConnector1">
            <a:avLst/>
          </a:prstGeom>
          <a:ln w="635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角丸四角形 7"/>
          <p:cNvSpPr/>
          <p:nvPr/>
        </p:nvSpPr>
        <p:spPr>
          <a:xfrm>
            <a:off x="275213" y="3594789"/>
            <a:ext cx="3887613" cy="47315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2650" rIns="36000" bIns="3265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主任介護支援専門員研修又は</a:t>
            </a:r>
            <a:endParaRPr lang="en-US" altLang="ja-JP" sz="105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主任介護支援専門員更新研修を修了した年度はいつですか？</a:t>
            </a:r>
          </a:p>
        </p:txBody>
      </p:sp>
      <p:sp>
        <p:nvSpPr>
          <p:cNvPr id="73" name="角丸四角形 72"/>
          <p:cNvSpPr/>
          <p:nvPr/>
        </p:nvSpPr>
        <p:spPr>
          <a:xfrm>
            <a:off x="4919671" y="5366354"/>
            <a:ext cx="1119712" cy="565714"/>
          </a:xfrm>
          <a:prstGeom prst="roundRect">
            <a:avLst/>
          </a:prstGeom>
          <a:solidFill>
            <a:srgbClr val="FFFF6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06" tIns="32653" rIns="65306" bIns="326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R11</a:t>
            </a: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又は</a:t>
            </a:r>
            <a:r>
              <a:rPr lang="en-US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R12</a:t>
            </a:r>
          </a:p>
        </p:txBody>
      </p:sp>
    </p:spTree>
    <p:extLst>
      <p:ext uri="{BB962C8B-B14F-4D97-AF65-F5344CB8AC3E}">
        <p14:creationId xmlns:p14="http://schemas.microsoft.com/office/powerpoint/2010/main" val="249873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8847</TotalTime>
  <Words>510</Words>
  <Application>Microsoft Office PowerPoint</Application>
  <PresentationFormat>画面に合わせる (4:3)</PresentationFormat>
  <Paragraphs>56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ＤＦ特太ゴシック体</vt:lpstr>
      <vt:lpstr>ＤＨＰ平成ゴシックW5</vt:lpstr>
      <vt:lpstr>ＤＨＰ平成明朝体W3</vt:lpstr>
      <vt:lpstr>HG丸ｺﾞｼｯｸM-PRO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介護支援専門員更新研修の受講について</dc:title>
  <dc:creator>鹿児島県</dc:creator>
  <cp:lastModifiedBy>戸川 美枝</cp:lastModifiedBy>
  <cp:revision>512</cp:revision>
  <cp:lastPrinted>2021-03-24T06:14:35Z</cp:lastPrinted>
  <dcterms:created xsi:type="dcterms:W3CDTF">2016-01-20T07:56:21Z</dcterms:created>
  <dcterms:modified xsi:type="dcterms:W3CDTF">2026-03-18T00:54:01Z</dcterms:modified>
</cp:coreProperties>
</file>