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144000" type="screen4x3"/>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292" y="9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427" cy="511731"/>
          </a:xfrm>
          <a:prstGeom prst="rect">
            <a:avLst/>
          </a:prstGeom>
        </p:spPr>
        <p:txBody>
          <a:bodyPr vert="horz" lIns="94796" tIns="47398" rIns="94796" bIns="47398"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3" y="0"/>
            <a:ext cx="3078427" cy="511731"/>
          </a:xfrm>
          <a:prstGeom prst="rect">
            <a:avLst/>
          </a:prstGeom>
        </p:spPr>
        <p:txBody>
          <a:bodyPr vert="horz" lIns="94796" tIns="47398" rIns="94796" bIns="47398" rtlCol="0"/>
          <a:lstStyle>
            <a:lvl1pPr algn="r">
              <a:defRPr sz="1200"/>
            </a:lvl1pPr>
          </a:lstStyle>
          <a:p>
            <a:fld id="{70C6E6DB-B2A6-4D06-9495-4C277B2610AD}" type="datetimeFigureOut">
              <a:rPr kumimoji="1" lang="ja-JP" altLang="en-US" smtClean="0"/>
              <a:t>2022/3/28</a:t>
            </a:fld>
            <a:endParaRPr kumimoji="1" lang="ja-JP" altLang="en-US"/>
          </a:p>
        </p:txBody>
      </p:sp>
      <p:sp>
        <p:nvSpPr>
          <p:cNvPr id="4" name="スライド イメージ プレースホルダー 3"/>
          <p:cNvSpPr>
            <a:spLocks noGrp="1" noRot="1" noChangeAspect="1"/>
          </p:cNvSpPr>
          <p:nvPr>
            <p:ph type="sldImg" idx="2"/>
          </p:nvPr>
        </p:nvSpPr>
        <p:spPr>
          <a:xfrm>
            <a:off x="2112963" y="768350"/>
            <a:ext cx="2878137" cy="3836988"/>
          </a:xfrm>
          <a:prstGeom prst="rect">
            <a:avLst/>
          </a:prstGeom>
          <a:noFill/>
          <a:ln w="12700">
            <a:solidFill>
              <a:prstClr val="black"/>
            </a:solidFill>
          </a:ln>
        </p:spPr>
        <p:txBody>
          <a:bodyPr vert="horz" lIns="94796" tIns="47398" rIns="94796" bIns="47398" rtlCol="0" anchor="ctr"/>
          <a:lstStyle/>
          <a:p>
            <a:endParaRPr lang="ja-JP" altLang="en-US"/>
          </a:p>
        </p:txBody>
      </p:sp>
      <p:sp>
        <p:nvSpPr>
          <p:cNvPr id="5" name="ノート プレースホルダー 4"/>
          <p:cNvSpPr>
            <a:spLocks noGrp="1"/>
          </p:cNvSpPr>
          <p:nvPr>
            <p:ph type="body" sz="quarter" idx="3"/>
          </p:nvPr>
        </p:nvSpPr>
        <p:spPr>
          <a:xfrm>
            <a:off x="710407" y="4861442"/>
            <a:ext cx="5683250" cy="4605576"/>
          </a:xfrm>
          <a:prstGeom prst="rect">
            <a:avLst/>
          </a:prstGeom>
        </p:spPr>
        <p:txBody>
          <a:bodyPr vert="horz" lIns="94796" tIns="47398" rIns="94796" bIns="473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1106"/>
            <a:ext cx="3078427" cy="511731"/>
          </a:xfrm>
          <a:prstGeom prst="rect">
            <a:avLst/>
          </a:prstGeom>
        </p:spPr>
        <p:txBody>
          <a:bodyPr vert="horz" lIns="94796" tIns="47398" rIns="94796" bIns="473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3" y="9721106"/>
            <a:ext cx="3078427" cy="511731"/>
          </a:xfrm>
          <a:prstGeom prst="rect">
            <a:avLst/>
          </a:prstGeom>
        </p:spPr>
        <p:txBody>
          <a:bodyPr vert="horz" lIns="94796" tIns="47398" rIns="94796" bIns="47398" rtlCol="0" anchor="b"/>
          <a:lstStyle>
            <a:lvl1pPr algn="r">
              <a:defRPr sz="1200"/>
            </a:lvl1pPr>
          </a:lstStyle>
          <a:p>
            <a:fld id="{9F103EE8-AE13-494D-AD5B-649DE46BE1D2}" type="slidenum">
              <a:rPr kumimoji="1" lang="ja-JP" altLang="en-US" smtClean="0"/>
              <a:t>‹#›</a:t>
            </a:fld>
            <a:endParaRPr kumimoji="1" lang="ja-JP" altLang="en-US"/>
          </a:p>
        </p:txBody>
      </p:sp>
    </p:spTree>
    <p:extLst>
      <p:ext uri="{BB962C8B-B14F-4D97-AF65-F5344CB8AC3E}">
        <p14:creationId xmlns:p14="http://schemas.microsoft.com/office/powerpoint/2010/main" val="39742066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a:xfrm>
            <a:off x="2112963" y="768350"/>
            <a:ext cx="2878137" cy="3836988"/>
          </a:xfrm>
          <a:ln/>
        </p:spPr>
      </p:sp>
      <p:sp>
        <p:nvSpPr>
          <p:cNvPr id="38915" name="ノート プレースホルダ 2"/>
          <p:cNvSpPr>
            <a:spLocks noGrp="1"/>
          </p:cNvSpPr>
          <p:nvPr>
            <p:ph type="body" idx="1"/>
          </p:nvPr>
        </p:nvSpPr>
        <p:spPr>
          <a:noFill/>
          <a:ln/>
        </p:spPr>
        <p:txBody>
          <a:bodyPr/>
          <a:lstStyle/>
          <a:p>
            <a:endParaRPr lang="ja-JP" altLang="en-US" dirty="0">
              <a:latin typeface="Arial" pitchFamily="34" charset="0"/>
              <a:ea typeface="ＭＳ Ｐ明朝" pitchFamily="18" charset="-128"/>
            </a:endParaRPr>
          </a:p>
        </p:txBody>
      </p:sp>
    </p:spTree>
    <p:extLst>
      <p:ext uri="{BB962C8B-B14F-4D97-AF65-F5344CB8AC3E}">
        <p14:creationId xmlns:p14="http://schemas.microsoft.com/office/powerpoint/2010/main" val="2024661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1207527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2820231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3060638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2261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101634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381666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1678387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1085464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2039556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449834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D9C0A33-9EC3-4672-AD68-AF3C3624D21C}" type="datetimeFigureOut">
              <a:rPr kumimoji="1" lang="ja-JP" altLang="en-US" smtClean="0"/>
              <a:t>2022/3/28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254219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D9C0A33-9EC3-4672-AD68-AF3C3624D21C}" type="datetimeFigureOut">
              <a:rPr kumimoji="1" lang="ja-JP" altLang="en-US" smtClean="0"/>
              <a:t>2022/3/28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104A152-3768-4E14-BD45-B5CC2294314F}" type="slidenum">
              <a:rPr kumimoji="1" lang="ja-JP" altLang="en-US" smtClean="0"/>
              <a:t>‹#›</a:t>
            </a:fld>
            <a:endParaRPr kumimoji="1" lang="ja-JP" altLang="en-US"/>
          </a:p>
        </p:txBody>
      </p:sp>
    </p:spTree>
    <p:extLst>
      <p:ext uri="{BB962C8B-B14F-4D97-AF65-F5344CB8AC3E}">
        <p14:creationId xmlns:p14="http://schemas.microsoft.com/office/powerpoint/2010/main" val="1253740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AutoShape 12"/>
          <p:cNvSpPr>
            <a:spLocks noChangeArrowheads="1"/>
          </p:cNvSpPr>
          <p:nvPr/>
        </p:nvSpPr>
        <p:spPr bwMode="auto">
          <a:xfrm rot="5400000">
            <a:off x="159596" y="4995927"/>
            <a:ext cx="1764000" cy="193746"/>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29" name="Text Box 6"/>
          <p:cNvSpPr txBox="1">
            <a:spLocks noChangeArrowheads="1"/>
          </p:cNvSpPr>
          <p:nvPr/>
        </p:nvSpPr>
        <p:spPr bwMode="auto">
          <a:xfrm>
            <a:off x="890718" y="5982246"/>
            <a:ext cx="918000" cy="2088000"/>
          </a:xfrm>
          <a:prstGeom prst="rect">
            <a:avLst/>
          </a:prstGeom>
          <a:solidFill>
            <a:schemeClr val="accent6">
              <a:lumMod val="60000"/>
              <a:lumOff val="40000"/>
            </a:schemeClr>
          </a:solidFill>
          <a:ln w="19050">
            <a:solidFill>
              <a:schemeClr val="tx1"/>
            </a:solidFill>
            <a:miter lim="800000"/>
            <a:headEnd/>
            <a:tailEnd/>
          </a:ln>
        </p:spPr>
        <p:txBody>
          <a:bodyPr lIns="53964" tIns="45660" rIns="53964" bIns="45660" anchor="t" anchorCtr="0"/>
          <a:lstStyle/>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実務研修</a:t>
            </a:r>
            <a:endParaRPr lang="en-US" altLang="ja-JP" sz="14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endParaRPr lang="en-US" altLang="ja-JP" sz="1400" dirty="0">
              <a:solidFill>
                <a:srgbClr val="000000"/>
              </a:solidFill>
              <a:latin typeface="Arial" pitchFamily="34" charset="0"/>
            </a:endParaRPr>
          </a:p>
        </p:txBody>
      </p:sp>
      <p:sp>
        <p:nvSpPr>
          <p:cNvPr id="86" name="AutoShape 12"/>
          <p:cNvSpPr>
            <a:spLocks noChangeArrowheads="1"/>
          </p:cNvSpPr>
          <p:nvPr/>
        </p:nvSpPr>
        <p:spPr bwMode="auto">
          <a:xfrm rot="7071640">
            <a:off x="1146792" y="4989580"/>
            <a:ext cx="2052150" cy="194400"/>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43" name="Rectangle 2"/>
          <p:cNvSpPr>
            <a:spLocks noChangeArrowheads="1"/>
          </p:cNvSpPr>
          <p:nvPr/>
        </p:nvSpPr>
        <p:spPr bwMode="auto">
          <a:xfrm>
            <a:off x="2024844" y="5686160"/>
            <a:ext cx="2360388" cy="1775080"/>
          </a:xfrm>
          <a:prstGeom prst="rect">
            <a:avLst/>
          </a:prstGeom>
          <a:solidFill>
            <a:srgbClr val="F4DCE8"/>
          </a:solidFill>
          <a:ln w="38100">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41" name="Text Box 8"/>
          <p:cNvSpPr txBox="1">
            <a:spLocks noChangeArrowheads="1"/>
          </p:cNvSpPr>
          <p:nvPr/>
        </p:nvSpPr>
        <p:spPr bwMode="auto">
          <a:xfrm>
            <a:off x="2078850" y="6036165"/>
            <a:ext cx="1026000" cy="1008000"/>
          </a:xfrm>
          <a:prstGeom prst="rect">
            <a:avLst/>
          </a:prstGeom>
          <a:solidFill>
            <a:schemeClr val="bg1"/>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専門研修</a:t>
            </a:r>
            <a:endParaRPr lang="en-US" altLang="ja-JP" sz="1400" b="1" dirty="0">
              <a:solidFill>
                <a:srgbClr val="000000"/>
              </a:solidFill>
              <a:latin typeface="Arial" pitchFamily="34" charset="0"/>
              <a:ea typeface="HG丸ｺﾞｼｯｸM-PRO" pitchFamily="50" charset="-128"/>
            </a:endParaRPr>
          </a:p>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課程</a:t>
            </a:r>
            <a:r>
              <a:rPr lang="en-US" altLang="ja-JP" sz="1400" b="1" dirty="0">
                <a:solidFill>
                  <a:srgbClr val="000000"/>
                </a:solidFill>
                <a:latin typeface="Arial" pitchFamily="34" charset="0"/>
                <a:ea typeface="HG丸ｺﾞｼｯｸM-PRO" pitchFamily="50" charset="-128"/>
              </a:rPr>
              <a:t>Ⅰ</a:t>
            </a:r>
            <a:endParaRPr lang="en-US" altLang="ja-JP" sz="1000" b="1" u="sng" dirty="0">
              <a:solidFill>
                <a:srgbClr val="000000"/>
              </a:solidFill>
              <a:latin typeface="Arial" pitchFamily="34" charset="0"/>
              <a:ea typeface="HG丸ｺﾞｼｯｸM-PRO" pitchFamily="50" charset="-128"/>
            </a:endParaRPr>
          </a:p>
          <a:p>
            <a:pPr algn="ctr" fontAlgn="base">
              <a:spcBef>
                <a:spcPct val="0"/>
              </a:spcBef>
              <a:spcAft>
                <a:spcPct val="0"/>
              </a:spcAft>
            </a:pPr>
            <a:r>
              <a:rPr lang="ja-JP" altLang="en-US" sz="1000" b="1" u="sng" dirty="0">
                <a:solidFill>
                  <a:srgbClr val="000000"/>
                </a:solidFill>
                <a:latin typeface="Arial" pitchFamily="34" charset="0"/>
                <a:ea typeface="HG丸ｺﾞｼｯｸM-PRO" pitchFamily="50" charset="-128"/>
              </a:rPr>
              <a:t>（５６時間）</a:t>
            </a:r>
          </a:p>
        </p:txBody>
      </p:sp>
      <p:sp>
        <p:nvSpPr>
          <p:cNvPr id="42" name="Text Box 9"/>
          <p:cNvSpPr txBox="1">
            <a:spLocks noChangeArrowheads="1"/>
          </p:cNvSpPr>
          <p:nvPr/>
        </p:nvSpPr>
        <p:spPr bwMode="auto">
          <a:xfrm>
            <a:off x="3321102" y="6036165"/>
            <a:ext cx="1026000" cy="1008000"/>
          </a:xfrm>
          <a:prstGeom prst="rect">
            <a:avLst/>
          </a:prstGeom>
          <a:solidFill>
            <a:schemeClr val="bg1"/>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専門研修</a:t>
            </a:r>
            <a:endParaRPr lang="en-US" altLang="ja-JP" sz="14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課程</a:t>
            </a:r>
            <a:r>
              <a:rPr lang="en-US" altLang="ja-JP" sz="1400" b="1" dirty="0">
                <a:solidFill>
                  <a:srgbClr val="000000"/>
                </a:solidFill>
                <a:latin typeface="HG丸ｺﾞｼｯｸM-PRO" pitchFamily="50" charset="-128"/>
                <a:ea typeface="HG丸ｺﾞｼｯｸM-PRO" pitchFamily="50" charset="-128"/>
              </a:rPr>
              <a:t>Ⅱ</a:t>
            </a:r>
            <a:endParaRPr lang="en-US" altLang="ja-JP" sz="1000" b="1" u="sng"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000" b="1" u="sng" dirty="0">
                <a:solidFill>
                  <a:srgbClr val="000000"/>
                </a:solidFill>
                <a:latin typeface="HG丸ｺﾞｼｯｸM-PRO" pitchFamily="50" charset="-128"/>
                <a:ea typeface="HG丸ｺﾞｼｯｸM-PRO" pitchFamily="50" charset="-128"/>
              </a:rPr>
              <a:t>（３２時間）　</a:t>
            </a:r>
            <a:r>
              <a:rPr lang="ja-JP" altLang="en-US" sz="1000" b="1" dirty="0">
                <a:solidFill>
                  <a:srgbClr val="000000"/>
                </a:solidFill>
                <a:latin typeface="HG丸ｺﾞｼｯｸM-PRO" pitchFamily="50" charset="-128"/>
                <a:ea typeface="HG丸ｺﾞｼｯｸM-PRO" pitchFamily="50" charset="-128"/>
              </a:rPr>
              <a:t>　　　　　　</a:t>
            </a:r>
            <a:r>
              <a:rPr lang="ja-JP" altLang="en-US" sz="1200" b="1" dirty="0">
                <a:solidFill>
                  <a:srgbClr val="000000"/>
                </a:solidFill>
                <a:latin typeface="HG丸ｺﾞｼｯｸM-PRO" pitchFamily="50" charset="-128"/>
                <a:ea typeface="HG丸ｺﾞｼｯｸM-PRO" pitchFamily="50" charset="-128"/>
              </a:rPr>
              <a:t>　　　　　　　　　　　　　　</a:t>
            </a:r>
            <a:r>
              <a:rPr lang="ja-JP" altLang="en-US" sz="1200" dirty="0">
                <a:solidFill>
                  <a:srgbClr val="000000"/>
                </a:solidFill>
                <a:latin typeface="HG丸ｺﾞｼｯｸM-PRO" pitchFamily="50" charset="-128"/>
                <a:ea typeface="HG丸ｺﾞｼｯｸM-PRO" pitchFamily="50" charset="-128"/>
              </a:rPr>
              <a:t> 　　　　　　　　　</a:t>
            </a:r>
          </a:p>
        </p:txBody>
      </p:sp>
      <p:sp>
        <p:nvSpPr>
          <p:cNvPr id="47" name="Text Box 10"/>
          <p:cNvSpPr txBox="1">
            <a:spLocks noChangeArrowheads="1"/>
          </p:cNvSpPr>
          <p:nvPr/>
        </p:nvSpPr>
        <p:spPr bwMode="auto">
          <a:xfrm>
            <a:off x="4599232" y="6084282"/>
            <a:ext cx="918000" cy="1008000"/>
          </a:xfrm>
          <a:prstGeom prst="rect">
            <a:avLst/>
          </a:prstGeom>
          <a:solidFill>
            <a:schemeClr val="accent5">
              <a:lumMod val="60000"/>
              <a:lumOff val="40000"/>
            </a:schemeClr>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050" b="1" dirty="0">
                <a:solidFill>
                  <a:srgbClr val="000000"/>
                </a:solidFill>
                <a:latin typeface="HG丸ｺﾞｼｯｸM-PRO" pitchFamily="50" charset="-128"/>
                <a:ea typeface="HG丸ｺﾞｼｯｸM-PRO" pitchFamily="50" charset="-128"/>
              </a:rPr>
              <a:t>主任介護支援</a:t>
            </a:r>
          </a:p>
          <a:p>
            <a:pPr algn="ctr" fontAlgn="base">
              <a:spcBef>
                <a:spcPct val="0"/>
              </a:spcBef>
              <a:spcAft>
                <a:spcPct val="0"/>
              </a:spcAft>
            </a:pPr>
            <a:r>
              <a:rPr lang="ja-JP" altLang="en-US" sz="1050" b="1" dirty="0">
                <a:solidFill>
                  <a:srgbClr val="000000"/>
                </a:solidFill>
                <a:latin typeface="HG丸ｺﾞｼｯｸM-PRO" pitchFamily="50" charset="-128"/>
                <a:ea typeface="HG丸ｺﾞｼｯｸM-PRO" pitchFamily="50" charset="-128"/>
              </a:rPr>
              <a:t>専門員研修</a:t>
            </a:r>
            <a:endParaRPr lang="en-US" altLang="ja-JP" sz="1050" b="1" u="sng"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050" b="1" u="sng" dirty="0">
                <a:solidFill>
                  <a:srgbClr val="000000"/>
                </a:solidFill>
                <a:latin typeface="HG丸ｺﾞｼｯｸM-PRO" pitchFamily="50" charset="-128"/>
                <a:ea typeface="HG丸ｺﾞｼｯｸM-PRO" pitchFamily="50" charset="-128"/>
              </a:rPr>
              <a:t>（７０時間）</a:t>
            </a:r>
            <a:endParaRPr lang="ja-JP" altLang="en-US" sz="1050" u="sng" dirty="0">
              <a:solidFill>
                <a:srgbClr val="000000"/>
              </a:solidFill>
              <a:latin typeface="HG丸ｺﾞｼｯｸM-PRO" pitchFamily="50" charset="-128"/>
              <a:ea typeface="HG丸ｺﾞｼｯｸM-PRO" pitchFamily="50" charset="-128"/>
            </a:endParaRPr>
          </a:p>
        </p:txBody>
      </p:sp>
      <p:sp>
        <p:nvSpPr>
          <p:cNvPr id="84" name="AutoShape 12"/>
          <p:cNvSpPr>
            <a:spLocks noChangeArrowheads="1"/>
          </p:cNvSpPr>
          <p:nvPr/>
        </p:nvSpPr>
        <p:spPr bwMode="auto">
          <a:xfrm rot="7390564">
            <a:off x="4660536" y="5036413"/>
            <a:ext cx="2232000" cy="194400"/>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34818" name="Rectangle 2"/>
          <p:cNvSpPr>
            <a:spLocks noChangeArrowheads="1"/>
          </p:cNvSpPr>
          <p:nvPr/>
        </p:nvSpPr>
        <p:spPr bwMode="auto">
          <a:xfrm>
            <a:off x="3050959" y="3121983"/>
            <a:ext cx="2576413" cy="1473749"/>
          </a:xfrm>
          <a:prstGeom prst="rect">
            <a:avLst/>
          </a:prstGeom>
          <a:solidFill>
            <a:srgbClr val="F4DCE8"/>
          </a:solidFill>
          <a:ln w="38100">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34819" name="Rectangle 3"/>
          <p:cNvSpPr>
            <a:spLocks noChangeArrowheads="1"/>
          </p:cNvSpPr>
          <p:nvPr/>
        </p:nvSpPr>
        <p:spPr bwMode="auto">
          <a:xfrm>
            <a:off x="1892727" y="2857954"/>
            <a:ext cx="4871920" cy="1858062"/>
          </a:xfrm>
          <a:prstGeom prst="rect">
            <a:avLst/>
          </a:prstGeom>
          <a:noFill/>
          <a:ln w="9525">
            <a:solidFill>
              <a:schemeClr val="tx1"/>
            </a:solidFill>
            <a:prstDash val="dash"/>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34821" name="Text Box 6"/>
          <p:cNvSpPr txBox="1">
            <a:spLocks noChangeArrowheads="1"/>
          </p:cNvSpPr>
          <p:nvPr/>
        </p:nvSpPr>
        <p:spPr bwMode="auto">
          <a:xfrm>
            <a:off x="900215" y="3241997"/>
            <a:ext cx="918102" cy="1008000"/>
          </a:xfrm>
          <a:prstGeom prst="rect">
            <a:avLst/>
          </a:prstGeom>
          <a:solidFill>
            <a:schemeClr val="accent6">
              <a:lumMod val="60000"/>
              <a:lumOff val="40000"/>
            </a:schemeClr>
          </a:solidFill>
          <a:ln w="19050">
            <a:solidFill>
              <a:schemeClr val="tx1"/>
            </a:solidFill>
            <a:miter lim="800000"/>
            <a:headEnd/>
            <a:tailEnd/>
          </a:ln>
        </p:spPr>
        <p:txBody>
          <a:bodyPr lIns="53964" tIns="45660" rIns="53964" bIns="45660" anchor="ctr"/>
          <a:lstStyle/>
          <a:p>
            <a:pPr algn="ctr" fontAlgn="base">
              <a:spcBef>
                <a:spcPct val="0"/>
              </a:spcBef>
              <a:spcAft>
                <a:spcPct val="0"/>
              </a:spcAft>
            </a:pPr>
            <a:endParaRPr lang="en-US" altLang="ja-JP" sz="14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実務研修</a:t>
            </a:r>
            <a:endParaRPr lang="en-US" altLang="ja-JP" sz="10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000" b="1" dirty="0">
                <a:solidFill>
                  <a:srgbClr val="000000"/>
                </a:solidFill>
                <a:latin typeface="HG丸ｺﾞｼｯｸM-PRO" pitchFamily="50" charset="-128"/>
                <a:ea typeface="HG丸ｺﾞｼｯｸM-PRO" pitchFamily="50" charset="-128"/>
              </a:rPr>
              <a:t>（４</a:t>
            </a:r>
            <a:r>
              <a:rPr lang="en-US" altLang="ja-JP" sz="1000" b="1" dirty="0">
                <a:solidFill>
                  <a:srgbClr val="000000"/>
                </a:solidFill>
                <a:latin typeface="HG丸ｺﾞｼｯｸM-PRO" pitchFamily="50" charset="-128"/>
                <a:ea typeface="HG丸ｺﾞｼｯｸM-PRO" pitchFamily="50" charset="-128"/>
              </a:rPr>
              <a:t>6</a:t>
            </a:r>
            <a:r>
              <a:rPr lang="ja-JP" altLang="en-US" sz="1000" b="1" dirty="0">
                <a:solidFill>
                  <a:srgbClr val="000000"/>
                </a:solidFill>
                <a:latin typeface="HG丸ｺﾞｼｯｸM-PRO" pitchFamily="50" charset="-128"/>
                <a:ea typeface="HG丸ｺﾞｼｯｸM-PRO" pitchFamily="50" charset="-128"/>
              </a:rPr>
              <a:t>時間）</a:t>
            </a:r>
          </a:p>
          <a:p>
            <a:pPr algn="ctr" fontAlgn="base">
              <a:spcBef>
                <a:spcPct val="0"/>
              </a:spcBef>
              <a:spcAft>
                <a:spcPct val="0"/>
              </a:spcAft>
            </a:pPr>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4822" name="Text Box 7"/>
          <p:cNvSpPr txBox="1">
            <a:spLocks noChangeArrowheads="1"/>
          </p:cNvSpPr>
          <p:nvPr/>
        </p:nvSpPr>
        <p:spPr bwMode="auto">
          <a:xfrm>
            <a:off x="2024842" y="3238883"/>
            <a:ext cx="940359" cy="1010050"/>
          </a:xfrm>
          <a:prstGeom prst="rect">
            <a:avLst/>
          </a:prstGeom>
          <a:solidFill>
            <a:srgbClr val="FFFF99"/>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200" b="1" dirty="0">
                <a:solidFill>
                  <a:srgbClr val="000000"/>
                </a:solidFill>
                <a:latin typeface="HG丸ｺﾞｼｯｸM-PRO" pitchFamily="50" charset="-128"/>
                <a:ea typeface="HG丸ｺﾞｼｯｸM-PRO" pitchFamily="50" charset="-128"/>
              </a:rPr>
              <a:t>実務従事者</a:t>
            </a:r>
          </a:p>
          <a:p>
            <a:pPr algn="ctr" fontAlgn="base">
              <a:spcBef>
                <a:spcPct val="0"/>
              </a:spcBef>
              <a:spcAft>
                <a:spcPct val="0"/>
              </a:spcAft>
            </a:pPr>
            <a:r>
              <a:rPr lang="ja-JP" altLang="en-US" sz="1200" b="1" dirty="0">
                <a:solidFill>
                  <a:srgbClr val="000000"/>
                </a:solidFill>
                <a:latin typeface="HG丸ｺﾞｼｯｸM-PRO" pitchFamily="50" charset="-128"/>
                <a:ea typeface="HG丸ｺﾞｼｯｸM-PRO" pitchFamily="50" charset="-128"/>
              </a:rPr>
              <a:t>基礎研修</a:t>
            </a:r>
            <a:endParaRPr lang="en-US" altLang="ja-JP" sz="900" b="1" dirty="0">
              <a:solidFill>
                <a:srgbClr val="000000"/>
              </a:solidFill>
              <a:latin typeface="Arial" pitchFamily="34" charset="0"/>
              <a:ea typeface="HG丸ｺﾞｼｯｸM-PRO" pitchFamily="50" charset="-128"/>
            </a:endParaRPr>
          </a:p>
          <a:p>
            <a:pPr algn="ctr" fontAlgn="base">
              <a:spcBef>
                <a:spcPct val="0"/>
              </a:spcBef>
              <a:spcAft>
                <a:spcPct val="0"/>
              </a:spcAft>
            </a:pPr>
            <a:r>
              <a:rPr lang="ja-JP" altLang="en-US" sz="1000" b="1" dirty="0">
                <a:solidFill>
                  <a:srgbClr val="000000"/>
                </a:solidFill>
                <a:latin typeface="Arial" pitchFamily="34" charset="0"/>
                <a:ea typeface="HG丸ｺﾞｼｯｸM-PRO" pitchFamily="50" charset="-128"/>
              </a:rPr>
              <a:t>（３３時間）</a:t>
            </a:r>
          </a:p>
        </p:txBody>
      </p:sp>
      <p:sp>
        <p:nvSpPr>
          <p:cNvPr id="34825" name="Text Box 10"/>
          <p:cNvSpPr txBox="1">
            <a:spLocks noChangeArrowheads="1"/>
          </p:cNvSpPr>
          <p:nvPr/>
        </p:nvSpPr>
        <p:spPr bwMode="auto">
          <a:xfrm>
            <a:off x="5751257" y="3238883"/>
            <a:ext cx="995245" cy="1010050"/>
          </a:xfrm>
          <a:prstGeom prst="rect">
            <a:avLst/>
          </a:prstGeom>
          <a:solidFill>
            <a:schemeClr val="accent5">
              <a:lumMod val="60000"/>
              <a:lumOff val="40000"/>
            </a:schemeClr>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100" b="1" dirty="0">
                <a:solidFill>
                  <a:srgbClr val="000000"/>
                </a:solidFill>
                <a:latin typeface="HG丸ｺﾞｼｯｸM-PRO" pitchFamily="50" charset="-128"/>
                <a:ea typeface="HG丸ｺﾞｼｯｸM-PRO" pitchFamily="50" charset="-128"/>
              </a:rPr>
              <a:t>主任介護支援</a:t>
            </a:r>
          </a:p>
          <a:p>
            <a:pPr algn="ctr" fontAlgn="base">
              <a:spcBef>
                <a:spcPct val="0"/>
              </a:spcBef>
              <a:spcAft>
                <a:spcPct val="0"/>
              </a:spcAft>
            </a:pPr>
            <a:r>
              <a:rPr lang="ja-JP" altLang="en-US" sz="1100" b="1" dirty="0">
                <a:solidFill>
                  <a:srgbClr val="000000"/>
                </a:solidFill>
                <a:latin typeface="HG丸ｺﾞｼｯｸM-PRO" pitchFamily="50" charset="-128"/>
                <a:ea typeface="HG丸ｺﾞｼｯｸM-PRO" pitchFamily="50" charset="-128"/>
              </a:rPr>
              <a:t>専門員研修</a:t>
            </a:r>
            <a:endParaRPr lang="en-US" altLang="ja-JP" sz="11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050" b="1" dirty="0">
                <a:solidFill>
                  <a:srgbClr val="000000"/>
                </a:solidFill>
                <a:latin typeface="HG丸ｺﾞｼｯｸM-PRO" pitchFamily="50" charset="-128"/>
                <a:ea typeface="HG丸ｺﾞｼｯｸM-PRO" pitchFamily="50" charset="-128"/>
              </a:rPr>
              <a:t>（６４時間）</a:t>
            </a:r>
            <a:endParaRPr lang="ja-JP" altLang="en-US" sz="1050" dirty="0">
              <a:solidFill>
                <a:srgbClr val="000000"/>
              </a:solidFill>
              <a:latin typeface="HG丸ｺﾞｼｯｸM-PRO" pitchFamily="50" charset="-128"/>
              <a:ea typeface="HG丸ｺﾞｼｯｸM-PRO" pitchFamily="50" charset="-128"/>
            </a:endParaRPr>
          </a:p>
        </p:txBody>
      </p:sp>
      <p:sp>
        <p:nvSpPr>
          <p:cNvPr id="34834" name="Rectangle 19"/>
          <p:cNvSpPr>
            <a:spLocks noChangeArrowheads="1"/>
          </p:cNvSpPr>
          <p:nvPr/>
        </p:nvSpPr>
        <p:spPr bwMode="auto">
          <a:xfrm>
            <a:off x="3645026" y="2713938"/>
            <a:ext cx="1616400" cy="288032"/>
          </a:xfrm>
          <a:prstGeom prst="rect">
            <a:avLst/>
          </a:prstGeom>
          <a:solidFill>
            <a:srgbClr val="FFC000"/>
          </a:solidFill>
          <a:ln w="9525">
            <a:solidFill>
              <a:schemeClr val="tx1"/>
            </a:solidFill>
            <a:miter lim="800000"/>
            <a:headEnd/>
            <a:tailEnd/>
          </a:ln>
        </p:spPr>
        <p:txBody>
          <a:bodyPr wrap="none" lIns="91379" tIns="45689" rIns="91379" bIns="45689" anchor="ctr"/>
          <a:lstStyle/>
          <a:p>
            <a:pPr algn="ctr" fontAlgn="base">
              <a:spcBef>
                <a:spcPct val="0"/>
              </a:spcBef>
              <a:spcAft>
                <a:spcPct val="0"/>
              </a:spcAft>
            </a:pPr>
            <a:r>
              <a:rPr lang="ja-JP" altLang="en-US" sz="1400" dirty="0">
                <a:solidFill>
                  <a:srgbClr val="000000"/>
                </a:solidFill>
                <a:latin typeface="HG丸ｺﾞｼｯｸM-PRO" panose="020F0600000000000000" pitchFamily="50" charset="-128"/>
                <a:ea typeface="HG丸ｺﾞｼｯｸM-PRO" panose="020F0600000000000000" pitchFamily="50" charset="-128"/>
              </a:rPr>
              <a:t>実務従事者が対象</a:t>
            </a:r>
          </a:p>
        </p:txBody>
      </p:sp>
      <p:sp>
        <p:nvSpPr>
          <p:cNvPr id="34837" name="Text Box 6"/>
          <p:cNvSpPr txBox="1">
            <a:spLocks noChangeArrowheads="1"/>
          </p:cNvSpPr>
          <p:nvPr/>
        </p:nvSpPr>
        <p:spPr bwMode="auto">
          <a:xfrm>
            <a:off x="65602" y="2987823"/>
            <a:ext cx="339062" cy="4920593"/>
          </a:xfrm>
          <a:prstGeom prst="rect">
            <a:avLst/>
          </a:prstGeom>
          <a:solidFill>
            <a:srgbClr val="CCFFCC"/>
          </a:solidFill>
          <a:ln w="19050">
            <a:solidFill>
              <a:schemeClr val="tx1"/>
            </a:solidFill>
            <a:miter lim="800000"/>
            <a:headEnd/>
            <a:tailEnd/>
          </a:ln>
        </p:spPr>
        <p:txBody>
          <a:bodyPr vert="eaVert" lIns="53964" tIns="540000" rIns="53964" bIns="540000" anchor="ctr"/>
          <a:lstStyle/>
          <a:p>
            <a:pPr algn="ctr" fontAlgn="base">
              <a:spcBef>
                <a:spcPct val="0"/>
              </a:spcBef>
              <a:spcAft>
                <a:spcPct val="0"/>
              </a:spcAft>
            </a:pPr>
            <a:endParaRPr lang="en-US" altLang="ja-JP" sz="1400" b="1" dirty="0">
              <a:solidFill>
                <a:srgbClr val="000000"/>
              </a:solidFill>
              <a:latin typeface="HG丸ｺﾞｼｯｸM-PRO" pitchFamily="50" charset="-128"/>
              <a:ea typeface="HG丸ｺﾞｼｯｸM-PRO" pitchFamily="50" charset="-128"/>
            </a:endParaRPr>
          </a:p>
          <a:p>
            <a:pPr algn="dist"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介護支援専門員実務研修受講試験</a:t>
            </a:r>
            <a:endParaRPr lang="ja-JP" altLang="en-US" sz="1000" b="1" dirty="0">
              <a:solidFill>
                <a:srgbClr val="000000"/>
              </a:solidFill>
              <a:latin typeface="HG丸ｺﾞｼｯｸM-PRO" pitchFamily="50" charset="-128"/>
              <a:ea typeface="HG丸ｺﾞｼｯｸM-PRO" pitchFamily="50" charset="-128"/>
            </a:endParaRPr>
          </a:p>
          <a:p>
            <a:pPr algn="dist" fontAlgn="base">
              <a:spcBef>
                <a:spcPct val="0"/>
              </a:spcBef>
              <a:spcAft>
                <a:spcPct val="0"/>
              </a:spcAft>
            </a:pPr>
            <a:endParaRPr lang="en-US" altLang="ja-JP" sz="1400" b="1" dirty="0">
              <a:solidFill>
                <a:srgbClr val="000000"/>
              </a:solidFill>
              <a:latin typeface="HG丸ｺﾞｼｯｸM-PRO" pitchFamily="50" charset="-128"/>
              <a:ea typeface="HG丸ｺﾞｼｯｸM-PRO" pitchFamily="50" charset="-128"/>
            </a:endParaRPr>
          </a:p>
        </p:txBody>
      </p:sp>
      <p:sp>
        <p:nvSpPr>
          <p:cNvPr id="44" name="Rectangle 20"/>
          <p:cNvSpPr>
            <a:spLocks noChangeArrowheads="1"/>
          </p:cNvSpPr>
          <p:nvPr/>
        </p:nvSpPr>
        <p:spPr bwMode="auto">
          <a:xfrm>
            <a:off x="2078852" y="7092282"/>
            <a:ext cx="2249836" cy="368957"/>
          </a:xfrm>
          <a:prstGeom prst="rect">
            <a:avLst/>
          </a:prstGeom>
          <a:noFill/>
          <a:ln w="9525">
            <a:noFill/>
            <a:miter lim="800000"/>
            <a:headEnd/>
            <a:tailEnd/>
          </a:ln>
        </p:spPr>
        <p:txBody>
          <a:bodyPr wrap="none" lIns="91379" tIns="45689" rIns="91379" bIns="45689" anchor="ctr"/>
          <a:lstStyle/>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更新研修</a:t>
            </a:r>
          </a:p>
        </p:txBody>
      </p:sp>
      <p:sp>
        <p:nvSpPr>
          <p:cNvPr id="48" name="Text Box 10"/>
          <p:cNvSpPr txBox="1">
            <a:spLocks noChangeArrowheads="1"/>
          </p:cNvSpPr>
          <p:nvPr/>
        </p:nvSpPr>
        <p:spPr bwMode="auto">
          <a:xfrm>
            <a:off x="5751260" y="6015611"/>
            <a:ext cx="995242" cy="1445629"/>
          </a:xfrm>
          <a:prstGeom prst="rect">
            <a:avLst/>
          </a:prstGeom>
          <a:solidFill>
            <a:schemeClr val="accent3">
              <a:lumMod val="75000"/>
            </a:schemeClr>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100" b="1" dirty="0">
                <a:solidFill>
                  <a:srgbClr val="000000"/>
                </a:solidFill>
                <a:latin typeface="HG丸ｺﾞｼｯｸM-PRO" pitchFamily="50" charset="-128"/>
                <a:ea typeface="HG丸ｺﾞｼｯｸM-PRO" pitchFamily="50" charset="-128"/>
              </a:rPr>
              <a:t>主任介護支援</a:t>
            </a:r>
          </a:p>
          <a:p>
            <a:pPr algn="ctr" fontAlgn="base">
              <a:spcBef>
                <a:spcPct val="0"/>
              </a:spcBef>
              <a:spcAft>
                <a:spcPct val="0"/>
              </a:spcAft>
            </a:pPr>
            <a:r>
              <a:rPr lang="ja-JP" altLang="en-US" sz="1100" b="1" dirty="0">
                <a:solidFill>
                  <a:srgbClr val="000000"/>
                </a:solidFill>
                <a:latin typeface="HG丸ｺﾞｼｯｸM-PRO" pitchFamily="50" charset="-128"/>
                <a:ea typeface="HG丸ｺﾞｼｯｸM-PRO" pitchFamily="50" charset="-128"/>
              </a:rPr>
              <a:t>専門員更新</a:t>
            </a:r>
            <a:endParaRPr lang="en-US" altLang="ja-JP" sz="11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100" b="1" dirty="0">
                <a:solidFill>
                  <a:srgbClr val="000000"/>
                </a:solidFill>
                <a:latin typeface="HG丸ｺﾞｼｯｸM-PRO" pitchFamily="50" charset="-128"/>
                <a:ea typeface="HG丸ｺﾞｼｯｸM-PRO" pitchFamily="50" charset="-128"/>
              </a:rPr>
              <a:t>研修</a:t>
            </a:r>
            <a:endParaRPr lang="en-US" altLang="ja-JP" sz="11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800" b="1" u="sng" dirty="0">
                <a:solidFill>
                  <a:srgbClr val="000000"/>
                </a:solidFill>
                <a:latin typeface="HG丸ｺﾞｼｯｸM-PRO" pitchFamily="50" charset="-128"/>
                <a:ea typeface="HG丸ｺﾞｼｯｸM-PRO" pitchFamily="50" charset="-128"/>
              </a:rPr>
              <a:t>（４６時間）</a:t>
            </a:r>
            <a:endParaRPr lang="en-US" altLang="ja-JP" sz="800" b="1" u="sng" dirty="0">
              <a:solidFill>
                <a:srgbClr val="000000"/>
              </a:solidFill>
              <a:latin typeface="HG丸ｺﾞｼｯｸM-PRO" pitchFamily="50" charset="-128"/>
              <a:ea typeface="HG丸ｺﾞｼｯｸM-PRO" pitchFamily="50" charset="-128"/>
            </a:endParaRPr>
          </a:p>
        </p:txBody>
      </p:sp>
      <p:sp>
        <p:nvSpPr>
          <p:cNvPr id="50" name="Rectangle 3"/>
          <p:cNvSpPr>
            <a:spLocks noChangeArrowheads="1"/>
          </p:cNvSpPr>
          <p:nvPr/>
        </p:nvSpPr>
        <p:spPr bwMode="auto">
          <a:xfrm>
            <a:off x="1916832" y="5556109"/>
            <a:ext cx="4847814" cy="2208308"/>
          </a:xfrm>
          <a:prstGeom prst="rect">
            <a:avLst/>
          </a:prstGeom>
          <a:noFill/>
          <a:ln w="9525">
            <a:solidFill>
              <a:schemeClr val="tx1"/>
            </a:solidFill>
            <a:prstDash val="dash"/>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cxnSp>
        <p:nvCxnSpPr>
          <p:cNvPr id="8" name="直線矢印コネクタ 7"/>
          <p:cNvCxnSpPr/>
          <p:nvPr/>
        </p:nvCxnSpPr>
        <p:spPr>
          <a:xfrm>
            <a:off x="1783107" y="6636231"/>
            <a:ext cx="29574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flipV="1">
            <a:off x="1808822" y="3803915"/>
            <a:ext cx="23396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404664" y="6647376"/>
            <a:ext cx="495551"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a:off x="413736" y="3803915"/>
            <a:ext cx="460691"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498357" y="3534276"/>
            <a:ext cx="230345" cy="762001"/>
          </a:xfrm>
          <a:prstGeom prst="round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91379" tIns="45689" rIns="91379" bIns="45689" anchor="ctr" anchorCtr="1"/>
          <a:lstStyle/>
          <a:p>
            <a:pPr algn="just" fontAlgn="base">
              <a:spcBef>
                <a:spcPct val="0"/>
              </a:spcBef>
              <a:spcAft>
                <a:spcPct val="0"/>
              </a:spcAft>
              <a:defRPr/>
            </a:pPr>
            <a:r>
              <a:rPr lang="ja-JP" altLang="en-US" sz="1200" dirty="0">
                <a:solidFill>
                  <a:srgbClr val="000000"/>
                </a:solidFill>
                <a:latin typeface="Arial"/>
              </a:rPr>
              <a:t>合格</a:t>
            </a:r>
          </a:p>
        </p:txBody>
      </p:sp>
      <p:cxnSp>
        <p:nvCxnSpPr>
          <p:cNvPr id="62" name="直線矢印コネクタ 61"/>
          <p:cNvCxnSpPr/>
          <p:nvPr/>
        </p:nvCxnSpPr>
        <p:spPr>
          <a:xfrm>
            <a:off x="3104852" y="6636231"/>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a:off x="2980964" y="3779911"/>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a:off x="4261347" y="3779911"/>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a:off x="4349178" y="6612227"/>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5503486" y="6612227"/>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a:off x="5517276" y="3779911"/>
            <a:ext cx="247775"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51" name="Rectangle 19"/>
          <p:cNvSpPr>
            <a:spLocks noChangeArrowheads="1"/>
          </p:cNvSpPr>
          <p:nvPr/>
        </p:nvSpPr>
        <p:spPr bwMode="auto">
          <a:xfrm>
            <a:off x="3645456" y="7620417"/>
            <a:ext cx="1615970" cy="288000"/>
          </a:xfrm>
          <a:prstGeom prst="rect">
            <a:avLst/>
          </a:prstGeom>
          <a:solidFill>
            <a:srgbClr val="FFC000"/>
          </a:solidFill>
          <a:ln w="9525">
            <a:solidFill>
              <a:schemeClr val="tx1"/>
            </a:solidFill>
            <a:miter lim="800000"/>
            <a:headEnd/>
            <a:tailEnd/>
          </a:ln>
        </p:spPr>
        <p:txBody>
          <a:bodyPr wrap="none" lIns="91379" tIns="45689" rIns="91379" bIns="45689" anchor="ctr"/>
          <a:lstStyle/>
          <a:p>
            <a:pPr algn="ctr" fontAlgn="base">
              <a:spcBef>
                <a:spcPct val="0"/>
              </a:spcBef>
              <a:spcAft>
                <a:spcPct val="0"/>
              </a:spcAft>
            </a:pPr>
            <a:r>
              <a:rPr lang="ja-JP" altLang="en-US" sz="1400" dirty="0">
                <a:solidFill>
                  <a:srgbClr val="000000"/>
                </a:solidFill>
                <a:latin typeface="HG丸ｺﾞｼｯｸM-PRO" panose="020F0600000000000000" pitchFamily="50" charset="-128"/>
                <a:ea typeface="HG丸ｺﾞｼｯｸM-PRO" panose="020F0600000000000000" pitchFamily="50" charset="-128"/>
              </a:rPr>
              <a:t>実務従事者が対象</a:t>
            </a:r>
          </a:p>
        </p:txBody>
      </p:sp>
      <p:sp>
        <p:nvSpPr>
          <p:cNvPr id="46" name="Rectangle 19"/>
          <p:cNvSpPr>
            <a:spLocks noChangeArrowheads="1"/>
          </p:cNvSpPr>
          <p:nvPr/>
        </p:nvSpPr>
        <p:spPr bwMode="auto">
          <a:xfrm>
            <a:off x="1174683" y="5553246"/>
            <a:ext cx="461948" cy="342862"/>
          </a:xfrm>
          <a:prstGeom prst="rect">
            <a:avLst/>
          </a:prstGeom>
          <a:solidFill>
            <a:schemeClr val="bg1"/>
          </a:solidFill>
          <a:ln w="9525">
            <a:solidFill>
              <a:srgbClr val="FF0000"/>
            </a:solidFill>
            <a:miter lim="800000"/>
            <a:headEnd/>
            <a:tailEnd/>
          </a:ln>
        </p:spPr>
        <p:txBody>
          <a:bodyPr wrap="none" lIns="91379" tIns="45689" rIns="91379" bIns="45689" anchor="ctr"/>
          <a:lstStyle/>
          <a:p>
            <a:pPr algn="ctr" fontAlgn="base">
              <a:spcBef>
                <a:spcPct val="0"/>
              </a:spcBef>
              <a:spcAft>
                <a:spcPct val="0"/>
              </a:spcAft>
            </a:pPr>
            <a:r>
              <a:rPr lang="ja-JP" altLang="en-US" sz="1400" b="1" dirty="0">
                <a:solidFill>
                  <a:srgbClr val="FF0000"/>
                </a:solidFill>
                <a:latin typeface="Arial" pitchFamily="34" charset="0"/>
              </a:rPr>
              <a:t>統合</a:t>
            </a:r>
          </a:p>
        </p:txBody>
      </p:sp>
      <p:sp>
        <p:nvSpPr>
          <p:cNvPr id="45" name="Rectangle 19"/>
          <p:cNvSpPr>
            <a:spLocks noChangeArrowheads="1"/>
          </p:cNvSpPr>
          <p:nvPr/>
        </p:nvSpPr>
        <p:spPr bwMode="auto">
          <a:xfrm>
            <a:off x="2164584" y="3001970"/>
            <a:ext cx="670350" cy="240027"/>
          </a:xfrm>
          <a:prstGeom prst="rect">
            <a:avLst/>
          </a:prstGeom>
          <a:noFill/>
          <a:ln w="9525">
            <a:noFill/>
            <a:miter lim="800000"/>
            <a:headEnd/>
            <a:tailEnd/>
          </a:ln>
        </p:spPr>
        <p:txBody>
          <a:bodyPr wrap="none" lIns="91379" tIns="45689" rIns="91379" bIns="45689" anchor="ctr"/>
          <a:lstStyle/>
          <a:p>
            <a:pPr algn="ctr" fontAlgn="base">
              <a:spcBef>
                <a:spcPct val="0"/>
              </a:spcBef>
              <a:spcAft>
                <a:spcPct val="0"/>
              </a:spcAft>
            </a:pPr>
            <a:r>
              <a:rPr lang="ja-JP" altLang="en-US" sz="1400" b="1" dirty="0">
                <a:solidFill>
                  <a:prstClr val="black"/>
                </a:solidFill>
                <a:latin typeface="Arial" pitchFamily="34" charset="0"/>
              </a:rPr>
              <a:t>任意研修</a:t>
            </a:r>
          </a:p>
        </p:txBody>
      </p:sp>
      <p:sp>
        <p:nvSpPr>
          <p:cNvPr id="34835" name="Rectangle 20"/>
          <p:cNvSpPr>
            <a:spLocks noChangeArrowheads="1"/>
          </p:cNvSpPr>
          <p:nvPr/>
        </p:nvSpPr>
        <p:spPr bwMode="auto">
          <a:xfrm>
            <a:off x="3283139" y="4252046"/>
            <a:ext cx="2194530" cy="343686"/>
          </a:xfrm>
          <a:prstGeom prst="rect">
            <a:avLst/>
          </a:prstGeom>
          <a:noFill/>
          <a:ln w="9525">
            <a:noFill/>
            <a:miter lim="800000"/>
            <a:headEnd/>
            <a:tailEnd/>
          </a:ln>
        </p:spPr>
        <p:txBody>
          <a:bodyPr wrap="none" lIns="91379" tIns="45689" rIns="91379" bIns="45689" anchor="ctr"/>
          <a:lstStyle/>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更新研修</a:t>
            </a:r>
          </a:p>
        </p:txBody>
      </p:sp>
      <p:sp>
        <p:nvSpPr>
          <p:cNvPr id="52" name="タイトル 1"/>
          <p:cNvSpPr txBox="1">
            <a:spLocks/>
          </p:cNvSpPr>
          <p:nvPr/>
        </p:nvSpPr>
        <p:spPr>
          <a:xfrm>
            <a:off x="-8222" y="539553"/>
            <a:ext cx="6866221" cy="6480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dirty="0">
                <a:latin typeface="HG丸ｺﾞｼｯｸM-PRO" panose="020F0600000000000000" pitchFamily="50" charset="-128"/>
                <a:ea typeface="HG丸ｺﾞｼｯｸM-PRO" panose="020F0600000000000000" pitchFamily="50" charset="-128"/>
              </a:rPr>
              <a:t>　介護支援専門員に係る各研修の実施方法等の見直しが行われ、平成</a:t>
            </a:r>
            <a:r>
              <a:rPr lang="en-US" altLang="ja-JP" sz="1600" dirty="0">
                <a:latin typeface="HG丸ｺﾞｼｯｸM-PRO" panose="020F0600000000000000" pitchFamily="50" charset="-128"/>
                <a:ea typeface="HG丸ｺﾞｼｯｸM-PRO" panose="020F0600000000000000" pitchFamily="50" charset="-128"/>
              </a:rPr>
              <a:t>28</a:t>
            </a:r>
            <a:r>
              <a:rPr lang="ja-JP" altLang="en-US" sz="1600" dirty="0">
                <a:latin typeface="HG丸ｺﾞｼｯｸM-PRO" panose="020F0600000000000000" pitchFamily="50" charset="-128"/>
                <a:ea typeface="HG丸ｺﾞｼｯｸM-PRO" panose="020F0600000000000000" pitchFamily="50" charset="-128"/>
              </a:rPr>
              <a:t>年度から、研修内容が充実されるとともに、主任介護支援専門員更新研修が創設されました。</a:t>
            </a:r>
          </a:p>
        </p:txBody>
      </p:sp>
      <p:sp>
        <p:nvSpPr>
          <p:cNvPr id="53" name="タイトル 1"/>
          <p:cNvSpPr txBox="1">
            <a:spLocks/>
          </p:cNvSpPr>
          <p:nvPr/>
        </p:nvSpPr>
        <p:spPr>
          <a:xfrm>
            <a:off x="33397" y="1115617"/>
            <a:ext cx="6791206" cy="648071"/>
          </a:xfrm>
          <a:prstGeom prst="rect">
            <a:avLst/>
          </a:prstGeom>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latin typeface="HG丸ｺﾞｼｯｸM-PRO" panose="020F0600000000000000" pitchFamily="50" charset="-128"/>
                <a:ea typeface="HG丸ｺﾞｼｯｸM-PRO" panose="020F0600000000000000" pitchFamily="50" charset="-128"/>
              </a:rPr>
              <a:t>介護支援専門員の研修制度の見直し</a:t>
            </a:r>
          </a:p>
        </p:txBody>
      </p:sp>
      <p:sp>
        <p:nvSpPr>
          <p:cNvPr id="5" name="正方形/長方形 4"/>
          <p:cNvSpPr/>
          <p:nvPr/>
        </p:nvSpPr>
        <p:spPr>
          <a:xfrm>
            <a:off x="0" y="1259633"/>
            <a:ext cx="6831378" cy="78843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63000" y="1691680"/>
            <a:ext cx="6732000" cy="9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4625" indent="-174625">
              <a:defRPr/>
            </a:pPr>
            <a:r>
              <a:rPr lang="ja-JP" altLang="en-US" sz="1400" dirty="0">
                <a:solidFill>
                  <a:prstClr val="black"/>
                </a:solidFill>
                <a:latin typeface="HG丸ｺﾞｼｯｸM-PRO" pitchFamily="50" charset="-128"/>
                <a:ea typeface="HG丸ｺﾞｼｯｸM-PRO" pitchFamily="50" charset="-128"/>
              </a:rPr>
              <a:t>○地域包括ケアシステムの中で、医療職をはじめとする多職種と連携・協働しながら、利用者の尊厳を旨とした自立支援に資するケアマネジメントを実践できる専門職を養成するため、介護支援専門員に係る研修制度を見直す。</a:t>
            </a:r>
            <a:endParaRPr lang="en-US" altLang="ja-JP" sz="1400" dirty="0">
              <a:solidFill>
                <a:prstClr val="black"/>
              </a:solidFill>
              <a:latin typeface="HG丸ｺﾞｼｯｸM-PRO" pitchFamily="50" charset="-128"/>
              <a:ea typeface="HG丸ｺﾞｼｯｸM-PRO" pitchFamily="50" charset="-128"/>
            </a:endParaRPr>
          </a:p>
        </p:txBody>
      </p:sp>
      <p:sp>
        <p:nvSpPr>
          <p:cNvPr id="85" name="AutoShape 12"/>
          <p:cNvSpPr>
            <a:spLocks noChangeArrowheads="1"/>
          </p:cNvSpPr>
          <p:nvPr/>
        </p:nvSpPr>
        <p:spPr bwMode="auto">
          <a:xfrm rot="7390564">
            <a:off x="2067741" y="5026739"/>
            <a:ext cx="2232000" cy="192642"/>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34823" name="Text Box 8"/>
          <p:cNvSpPr txBox="1">
            <a:spLocks noChangeArrowheads="1"/>
          </p:cNvSpPr>
          <p:nvPr/>
        </p:nvSpPr>
        <p:spPr bwMode="auto">
          <a:xfrm>
            <a:off x="3212976" y="3241996"/>
            <a:ext cx="1026000" cy="1010050"/>
          </a:xfrm>
          <a:prstGeom prst="rect">
            <a:avLst/>
          </a:prstGeom>
          <a:solidFill>
            <a:schemeClr val="bg1"/>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専門研修</a:t>
            </a:r>
            <a:endParaRPr lang="en-US" altLang="ja-JP" sz="1400" b="1" dirty="0">
              <a:solidFill>
                <a:srgbClr val="000000"/>
              </a:solidFill>
              <a:latin typeface="Arial" pitchFamily="34" charset="0"/>
              <a:ea typeface="HG丸ｺﾞｼｯｸM-PRO" pitchFamily="50" charset="-128"/>
            </a:endParaRPr>
          </a:p>
          <a:p>
            <a:pPr algn="ctr" fontAlgn="base">
              <a:spcBef>
                <a:spcPct val="0"/>
              </a:spcBef>
              <a:spcAft>
                <a:spcPct val="0"/>
              </a:spcAft>
            </a:pPr>
            <a:r>
              <a:rPr lang="ja-JP" altLang="en-US" sz="1400" b="1" dirty="0">
                <a:solidFill>
                  <a:srgbClr val="000000"/>
                </a:solidFill>
                <a:latin typeface="Arial" pitchFamily="34" charset="0"/>
                <a:ea typeface="HG丸ｺﾞｼｯｸM-PRO" pitchFamily="50" charset="-128"/>
              </a:rPr>
              <a:t>課程</a:t>
            </a:r>
            <a:r>
              <a:rPr lang="en-US" altLang="ja-JP" sz="1400" b="1" dirty="0">
                <a:solidFill>
                  <a:srgbClr val="000000"/>
                </a:solidFill>
                <a:latin typeface="Arial" pitchFamily="34" charset="0"/>
                <a:ea typeface="HG丸ｺﾞｼｯｸM-PRO" pitchFamily="50" charset="-128"/>
              </a:rPr>
              <a:t>Ⅰ</a:t>
            </a:r>
            <a:endParaRPr lang="en-US" altLang="ja-JP" sz="1000" b="1" dirty="0">
              <a:solidFill>
                <a:srgbClr val="000000"/>
              </a:solidFill>
              <a:latin typeface="Arial" pitchFamily="34" charset="0"/>
              <a:ea typeface="HG丸ｺﾞｼｯｸM-PRO" pitchFamily="50" charset="-128"/>
            </a:endParaRPr>
          </a:p>
          <a:p>
            <a:pPr algn="ctr" fontAlgn="base">
              <a:spcBef>
                <a:spcPct val="0"/>
              </a:spcBef>
              <a:spcAft>
                <a:spcPct val="0"/>
              </a:spcAft>
            </a:pPr>
            <a:r>
              <a:rPr lang="ja-JP" altLang="en-US" sz="1000" b="1" dirty="0">
                <a:solidFill>
                  <a:srgbClr val="000000"/>
                </a:solidFill>
                <a:latin typeface="Arial" pitchFamily="34" charset="0"/>
                <a:ea typeface="HG丸ｺﾞｼｯｸM-PRO" pitchFamily="50" charset="-128"/>
              </a:rPr>
              <a:t>（３３時間）</a:t>
            </a:r>
          </a:p>
        </p:txBody>
      </p:sp>
      <p:sp>
        <p:nvSpPr>
          <p:cNvPr id="82" name="AutoShape 12"/>
          <p:cNvSpPr>
            <a:spLocks noChangeArrowheads="1"/>
          </p:cNvSpPr>
          <p:nvPr/>
        </p:nvSpPr>
        <p:spPr bwMode="auto">
          <a:xfrm rot="7390564">
            <a:off x="3388703" y="5036412"/>
            <a:ext cx="2232000" cy="194400"/>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fontAlgn="base">
              <a:spcBef>
                <a:spcPct val="0"/>
              </a:spcBef>
              <a:spcAft>
                <a:spcPct val="0"/>
              </a:spcAft>
            </a:pPr>
            <a:endParaRPr lang="ja-JP" altLang="en-US" sz="1400">
              <a:solidFill>
                <a:srgbClr val="000000"/>
              </a:solidFill>
              <a:latin typeface="Arial" pitchFamily="34" charset="0"/>
            </a:endParaRPr>
          </a:p>
        </p:txBody>
      </p:sp>
      <p:sp>
        <p:nvSpPr>
          <p:cNvPr id="34824" name="Text Box 9"/>
          <p:cNvSpPr txBox="1">
            <a:spLocks noChangeArrowheads="1"/>
          </p:cNvSpPr>
          <p:nvPr/>
        </p:nvSpPr>
        <p:spPr bwMode="auto">
          <a:xfrm>
            <a:off x="4509858" y="3241996"/>
            <a:ext cx="1025376" cy="1010050"/>
          </a:xfrm>
          <a:prstGeom prst="rect">
            <a:avLst/>
          </a:prstGeom>
          <a:solidFill>
            <a:schemeClr val="bg1"/>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専門研修</a:t>
            </a:r>
            <a:endParaRPr lang="en-US" altLang="ja-JP" sz="14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400" b="1" dirty="0">
                <a:solidFill>
                  <a:srgbClr val="000000"/>
                </a:solidFill>
                <a:latin typeface="HG丸ｺﾞｼｯｸM-PRO" pitchFamily="50" charset="-128"/>
                <a:ea typeface="HG丸ｺﾞｼｯｸM-PRO" pitchFamily="50" charset="-128"/>
              </a:rPr>
              <a:t>課程</a:t>
            </a:r>
            <a:r>
              <a:rPr lang="en-US" altLang="ja-JP" sz="1400" b="1" dirty="0">
                <a:solidFill>
                  <a:srgbClr val="000000"/>
                </a:solidFill>
                <a:latin typeface="HG丸ｺﾞｼｯｸM-PRO" pitchFamily="50" charset="-128"/>
                <a:ea typeface="HG丸ｺﾞｼｯｸM-PRO" pitchFamily="50" charset="-128"/>
              </a:rPr>
              <a:t>Ⅱ</a:t>
            </a:r>
            <a:endParaRPr lang="en-US" altLang="ja-JP" sz="10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000" b="1" dirty="0">
                <a:solidFill>
                  <a:srgbClr val="000000"/>
                </a:solidFill>
                <a:latin typeface="HG丸ｺﾞｼｯｸM-PRO" pitchFamily="50" charset="-128"/>
                <a:ea typeface="HG丸ｺﾞｼｯｸM-PRO" pitchFamily="50" charset="-128"/>
              </a:rPr>
              <a:t>（２０時間）　　　　　　　</a:t>
            </a:r>
            <a:r>
              <a:rPr lang="ja-JP" altLang="en-US" sz="1200" b="1" dirty="0">
                <a:solidFill>
                  <a:srgbClr val="000000"/>
                </a:solidFill>
                <a:latin typeface="HG丸ｺﾞｼｯｸM-PRO" pitchFamily="50" charset="-128"/>
                <a:ea typeface="HG丸ｺﾞｼｯｸM-PRO" pitchFamily="50" charset="-128"/>
              </a:rPr>
              <a:t>　　　　　　　　　　　　　　</a:t>
            </a:r>
            <a:r>
              <a:rPr lang="ja-JP" altLang="en-US" sz="1200" dirty="0">
                <a:solidFill>
                  <a:srgbClr val="000000"/>
                </a:solidFill>
                <a:latin typeface="HG丸ｺﾞｼｯｸM-PRO" pitchFamily="50" charset="-128"/>
                <a:ea typeface="HG丸ｺﾞｼｯｸM-PRO" pitchFamily="50" charset="-128"/>
              </a:rPr>
              <a:t> 　　　　　　　　　</a:t>
            </a:r>
          </a:p>
        </p:txBody>
      </p:sp>
      <p:sp>
        <p:nvSpPr>
          <p:cNvPr id="19" name="正方形/長方形 18"/>
          <p:cNvSpPr/>
          <p:nvPr/>
        </p:nvSpPr>
        <p:spPr>
          <a:xfrm>
            <a:off x="663156" y="4872340"/>
            <a:ext cx="5873929" cy="43200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solidFill>
                  <a:prstClr val="black"/>
                </a:solidFill>
                <a:latin typeface="HG丸ｺﾞｼｯｸM-PRO" panose="020F0600000000000000" pitchFamily="50" charset="-128"/>
                <a:ea typeface="HG丸ｺﾞｼｯｸM-PRO" panose="020F0600000000000000" pitchFamily="50" charset="-128"/>
              </a:rPr>
              <a:t>研修制度の見直し（平成２８年度研修から）</a:t>
            </a:r>
          </a:p>
        </p:txBody>
      </p:sp>
      <p:sp>
        <p:nvSpPr>
          <p:cNvPr id="9" name="角丸四角形 8"/>
          <p:cNvSpPr/>
          <p:nvPr/>
        </p:nvSpPr>
        <p:spPr>
          <a:xfrm>
            <a:off x="944723" y="6396205"/>
            <a:ext cx="792000" cy="480053"/>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000" b="1" dirty="0">
                <a:solidFill>
                  <a:srgbClr val="000000"/>
                </a:solidFill>
                <a:latin typeface="HG丸ｺﾞｼｯｸM-PRO" pitchFamily="50" charset="-128"/>
                <a:ea typeface="HG丸ｺﾞｼｯｸM-PRO" pitchFamily="50" charset="-128"/>
              </a:rPr>
              <a:t>講義演習</a:t>
            </a:r>
            <a:endParaRPr lang="en-US" altLang="ja-JP" sz="10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700" b="1" u="sng" dirty="0">
                <a:solidFill>
                  <a:srgbClr val="000000"/>
                </a:solidFill>
                <a:latin typeface="HG丸ｺﾞｼｯｸM-PRO" pitchFamily="50" charset="-128"/>
                <a:ea typeface="HG丸ｺﾞｼｯｸM-PRO" pitchFamily="50" charset="-128"/>
              </a:rPr>
              <a:t>（８７時間）</a:t>
            </a:r>
            <a:endParaRPr kumimoji="1" lang="ja-JP" altLang="en-US" sz="700" dirty="0"/>
          </a:p>
        </p:txBody>
      </p:sp>
      <p:sp>
        <p:nvSpPr>
          <p:cNvPr id="55" name="角丸四角形 54"/>
          <p:cNvSpPr/>
          <p:nvPr/>
        </p:nvSpPr>
        <p:spPr>
          <a:xfrm>
            <a:off x="944724" y="6948264"/>
            <a:ext cx="783000" cy="104400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216000" rIns="0" bIns="216000" rtlCol="0" anchor="ctr"/>
          <a:lstStyle/>
          <a:p>
            <a:pPr algn="ctr" fontAlgn="base">
              <a:spcBef>
                <a:spcPct val="0"/>
              </a:spcBef>
              <a:spcAft>
                <a:spcPct val="0"/>
              </a:spcAft>
            </a:pPr>
            <a:r>
              <a:rPr lang="ja-JP" altLang="en-US" sz="1000" b="1" dirty="0">
                <a:solidFill>
                  <a:srgbClr val="000000"/>
                </a:solidFill>
                <a:latin typeface="HG丸ｺﾞｼｯｸM-PRO" pitchFamily="50" charset="-128"/>
                <a:ea typeface="HG丸ｺﾞｼｯｸM-PRO" pitchFamily="50" charset="-128"/>
              </a:rPr>
              <a:t>現地実習</a:t>
            </a:r>
            <a:endParaRPr lang="en-US" altLang="ja-JP" sz="10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900" b="1" dirty="0">
                <a:solidFill>
                  <a:srgbClr val="000000"/>
                </a:solidFill>
                <a:latin typeface="HG丸ｺﾞｼｯｸM-PRO" pitchFamily="50" charset="-128"/>
                <a:ea typeface="HG丸ｺﾞｼｯｸM-PRO" pitchFamily="50" charset="-128"/>
              </a:rPr>
              <a:t>（</a:t>
            </a:r>
            <a:r>
              <a:rPr lang="en-US" altLang="ja-JP" sz="900" b="1" dirty="0">
                <a:solidFill>
                  <a:srgbClr val="000000"/>
                </a:solidFill>
                <a:latin typeface="HG丸ｺﾞｼｯｸM-PRO" pitchFamily="50" charset="-128"/>
                <a:ea typeface="HG丸ｺﾞｼｯｸM-PRO" pitchFamily="50" charset="-128"/>
              </a:rPr>
              <a:t>3</a:t>
            </a:r>
            <a:r>
              <a:rPr lang="ja-JP" altLang="en-US" sz="900" b="1" dirty="0">
                <a:solidFill>
                  <a:srgbClr val="000000"/>
                </a:solidFill>
                <a:latin typeface="HG丸ｺﾞｼｯｸM-PRO" pitchFamily="50" charset="-128"/>
                <a:ea typeface="HG丸ｺﾞｼｯｸM-PRO" pitchFamily="50" charset="-128"/>
              </a:rPr>
              <a:t>日程度）</a:t>
            </a:r>
            <a:endParaRPr lang="en-US" altLang="ja-JP" sz="900" b="1" dirty="0">
              <a:solidFill>
                <a:srgbClr val="000000"/>
              </a:solidFill>
              <a:latin typeface="HG丸ｺﾞｼｯｸM-PRO" pitchFamily="50" charset="-128"/>
              <a:ea typeface="HG丸ｺﾞｼｯｸM-PRO" pitchFamily="50" charset="-128"/>
            </a:endParaRPr>
          </a:p>
          <a:p>
            <a:pPr fontAlgn="base">
              <a:spcBef>
                <a:spcPct val="0"/>
              </a:spcBef>
              <a:spcAft>
                <a:spcPct val="0"/>
              </a:spcAft>
            </a:pPr>
            <a:r>
              <a:rPr lang="ja-JP" altLang="en-US" sz="800" b="1" u="sng" dirty="0">
                <a:solidFill>
                  <a:srgbClr val="000000"/>
                </a:solidFill>
                <a:latin typeface="HG丸ｺﾞｼｯｸM-PRO" pitchFamily="50" charset="-128"/>
                <a:ea typeface="HG丸ｺﾞｼｯｸM-PRO" pitchFamily="50" charset="-128"/>
              </a:rPr>
              <a:t>特定事業所加算を取得している居宅介護支援事業所</a:t>
            </a:r>
            <a:endParaRPr kumimoji="1" lang="ja-JP" altLang="en-US" sz="800" u="sng" dirty="0"/>
          </a:p>
        </p:txBody>
      </p:sp>
      <p:sp>
        <p:nvSpPr>
          <p:cNvPr id="57" name="Text Box 6"/>
          <p:cNvSpPr txBox="1">
            <a:spLocks noChangeArrowheads="1"/>
          </p:cNvSpPr>
          <p:nvPr/>
        </p:nvSpPr>
        <p:spPr bwMode="auto">
          <a:xfrm>
            <a:off x="636772" y="8172400"/>
            <a:ext cx="1424076" cy="864096"/>
          </a:xfrm>
          <a:prstGeom prst="rect">
            <a:avLst/>
          </a:prstGeom>
          <a:solidFill>
            <a:srgbClr val="FFFF99"/>
          </a:solidFill>
          <a:ln w="19050">
            <a:solidFill>
              <a:schemeClr val="tx1"/>
            </a:solidFill>
            <a:miter lim="800000"/>
            <a:headEnd/>
            <a:tailEnd/>
          </a:ln>
        </p:spPr>
        <p:txBody>
          <a:bodyPr lIns="53964" tIns="45660" rIns="53964" bIns="45660" anchor="ctr"/>
          <a:lstStyle/>
          <a:p>
            <a:pPr algn="ctr" fontAlgn="base">
              <a:spcBef>
                <a:spcPct val="0"/>
              </a:spcBef>
              <a:spcAft>
                <a:spcPct val="0"/>
              </a:spcAft>
            </a:pPr>
            <a:r>
              <a:rPr lang="ja-JP" altLang="en-US" sz="1200" b="1" dirty="0">
                <a:solidFill>
                  <a:srgbClr val="000000"/>
                </a:solidFill>
                <a:latin typeface="HG丸ｺﾞｼｯｸM-PRO" pitchFamily="50" charset="-128"/>
                <a:ea typeface="HG丸ｺﾞｼｯｸM-PRO" pitchFamily="50" charset="-128"/>
              </a:rPr>
              <a:t>実務未経験者向け更新研修・再研修</a:t>
            </a:r>
            <a:endParaRPr lang="en-US" altLang="ja-JP" sz="1200" b="1" dirty="0">
              <a:solidFill>
                <a:srgbClr val="000000"/>
              </a:solidFill>
              <a:latin typeface="HG丸ｺﾞｼｯｸM-PRO" pitchFamily="50" charset="-128"/>
              <a:ea typeface="HG丸ｺﾞｼｯｸM-PRO" pitchFamily="50" charset="-128"/>
            </a:endParaRPr>
          </a:p>
          <a:p>
            <a:pPr algn="ctr" fontAlgn="base">
              <a:spcBef>
                <a:spcPct val="0"/>
              </a:spcBef>
              <a:spcAft>
                <a:spcPct val="0"/>
              </a:spcAft>
            </a:pPr>
            <a:r>
              <a:rPr lang="ja-JP" altLang="en-US" sz="1200" b="1" dirty="0">
                <a:solidFill>
                  <a:srgbClr val="000000"/>
                </a:solidFill>
                <a:latin typeface="HG丸ｺﾞｼｯｸM-PRO" pitchFamily="50" charset="-128"/>
                <a:ea typeface="HG丸ｺﾞｼｯｸM-PRO" pitchFamily="50" charset="-128"/>
              </a:rPr>
              <a:t>（</a:t>
            </a:r>
            <a:r>
              <a:rPr lang="en-US" altLang="ja-JP" sz="1200" b="1" dirty="0">
                <a:solidFill>
                  <a:srgbClr val="000000"/>
                </a:solidFill>
                <a:latin typeface="HG丸ｺﾞｼｯｸM-PRO" pitchFamily="50" charset="-128"/>
                <a:ea typeface="HG丸ｺﾞｼｯｸM-PRO" pitchFamily="50" charset="-128"/>
              </a:rPr>
              <a:t>54</a:t>
            </a:r>
            <a:r>
              <a:rPr lang="ja-JP" altLang="en-US" sz="1200" b="1" dirty="0">
                <a:solidFill>
                  <a:srgbClr val="000000"/>
                </a:solidFill>
                <a:latin typeface="HG丸ｺﾞｼｯｸM-PRO" pitchFamily="50" charset="-128"/>
                <a:ea typeface="HG丸ｺﾞｼｯｸM-PRO" pitchFamily="50" charset="-128"/>
              </a:rPr>
              <a:t>時間）</a:t>
            </a:r>
            <a:endParaRPr lang="en-US" altLang="ja-JP" sz="1200" b="1" dirty="0">
              <a:solidFill>
                <a:srgbClr val="000000"/>
              </a:solidFill>
              <a:latin typeface="HG丸ｺﾞｼｯｸM-PRO" pitchFamily="50" charset="-128"/>
              <a:ea typeface="HG丸ｺﾞｼｯｸM-PRO" pitchFamily="50" charset="-128"/>
            </a:endParaRPr>
          </a:p>
        </p:txBody>
      </p:sp>
      <p:sp>
        <p:nvSpPr>
          <p:cNvPr id="60" name="角丸四角形 59"/>
          <p:cNvSpPr/>
          <p:nvPr/>
        </p:nvSpPr>
        <p:spPr>
          <a:xfrm>
            <a:off x="498356" y="6254060"/>
            <a:ext cx="230345" cy="762001"/>
          </a:xfrm>
          <a:prstGeom prst="round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lIns="91379" tIns="45689" rIns="91379" bIns="45689" anchor="ctr" anchorCtr="1"/>
          <a:lstStyle/>
          <a:p>
            <a:pPr algn="just" fontAlgn="base">
              <a:spcBef>
                <a:spcPct val="0"/>
              </a:spcBef>
              <a:spcAft>
                <a:spcPct val="0"/>
              </a:spcAft>
              <a:defRPr/>
            </a:pPr>
            <a:r>
              <a:rPr lang="ja-JP" altLang="en-US" sz="1200" dirty="0">
                <a:solidFill>
                  <a:srgbClr val="000000"/>
                </a:solidFill>
                <a:latin typeface="Arial"/>
              </a:rPr>
              <a:t>合格</a:t>
            </a:r>
          </a:p>
        </p:txBody>
      </p:sp>
      <p:sp>
        <p:nvSpPr>
          <p:cNvPr id="11" name="正方形/長方形 10"/>
          <p:cNvSpPr/>
          <p:nvPr/>
        </p:nvSpPr>
        <p:spPr>
          <a:xfrm>
            <a:off x="2241368" y="8243210"/>
            <a:ext cx="4500000" cy="6492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600" dirty="0">
                <a:solidFill>
                  <a:srgbClr val="FF0000"/>
                </a:solidFill>
                <a:latin typeface="HG創英角ﾎﾟｯﾌﾟ体" panose="040B0A09000000000000" pitchFamily="49" charset="-128"/>
                <a:ea typeface="HG創英角ﾎﾟｯﾌﾟ体" panose="040B0A09000000000000" pitchFamily="49" charset="-128"/>
              </a:rPr>
              <a:t>各研修の計画的な受講に努めてください</a:t>
            </a:r>
            <a:r>
              <a:rPr lang="en-US" altLang="ja-JP" sz="1600" dirty="0">
                <a:solidFill>
                  <a:srgbClr val="FF0000"/>
                </a:solidFill>
                <a:latin typeface="HG創英角ﾎﾟｯﾌﾟ体" panose="040B0A09000000000000" pitchFamily="49" charset="-128"/>
                <a:ea typeface="HG創英角ﾎﾟｯﾌﾟ体" panose="040B0A09000000000000" pitchFamily="49" charset="-128"/>
              </a:rPr>
              <a:t>!!!</a:t>
            </a:r>
          </a:p>
          <a:p>
            <a:pPr algn="ctr"/>
            <a:r>
              <a:rPr kumimoji="1" lang="en-US" altLang="ja-JP" sz="1100" dirty="0">
                <a:solidFill>
                  <a:srgbClr val="FF0000"/>
                </a:solidFill>
                <a:latin typeface="HG創英角ﾎﾟｯﾌﾟ体" panose="040B0A09000000000000" pitchFamily="49" charset="-128"/>
                <a:ea typeface="HG創英角ﾎﾟｯﾌﾟ体" panose="040B0A09000000000000" pitchFamily="49" charset="-128"/>
              </a:rPr>
              <a:t>※</a:t>
            </a:r>
            <a:r>
              <a:rPr kumimoji="1" lang="ja-JP" altLang="en-US" sz="1100" dirty="0">
                <a:solidFill>
                  <a:srgbClr val="FF0000"/>
                </a:solidFill>
                <a:latin typeface="HG創英角ﾎﾟｯﾌﾟ体" panose="040B0A09000000000000" pitchFamily="49" charset="-128"/>
                <a:ea typeface="HG創英角ﾎﾟｯﾌﾟ体" panose="040B0A09000000000000" pitchFamily="49" charset="-128"/>
              </a:rPr>
              <a:t>原則，有効期間満了日の属する年度の前年度に受講してください。</a:t>
            </a:r>
          </a:p>
        </p:txBody>
      </p:sp>
      <p:sp>
        <p:nvSpPr>
          <p:cNvPr id="54" name="タイトル 1"/>
          <p:cNvSpPr txBox="1">
            <a:spLocks/>
          </p:cNvSpPr>
          <p:nvPr/>
        </p:nvSpPr>
        <p:spPr>
          <a:xfrm>
            <a:off x="23137" y="0"/>
            <a:ext cx="6811726" cy="432000"/>
          </a:xfrm>
          <a:prstGeom prst="rect">
            <a:avLst/>
          </a:prstGeom>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dirty="0">
                <a:latin typeface="ＤＦ特太ゴシック体" panose="020B0509000000000000" pitchFamily="49" charset="-128"/>
                <a:ea typeface="ＤＦ特太ゴシック体" panose="020B0509000000000000" pitchFamily="49" charset="-128"/>
              </a:rPr>
              <a:t>介護</a:t>
            </a:r>
            <a:r>
              <a:rPr lang="ja-JP" altLang="en-US" sz="2000">
                <a:latin typeface="ＤＦ特太ゴシック体" panose="020B0509000000000000" pitchFamily="49" charset="-128"/>
                <a:ea typeface="ＤＦ特太ゴシック体" panose="020B0509000000000000" pitchFamily="49" charset="-128"/>
              </a:rPr>
              <a:t>支援専門員の研修</a:t>
            </a:r>
            <a:r>
              <a:rPr lang="ja-JP" altLang="en-US" sz="2000" dirty="0">
                <a:latin typeface="ＤＦ特太ゴシック体" panose="020B0509000000000000" pitchFamily="49" charset="-128"/>
                <a:ea typeface="ＤＦ特太ゴシック体" panose="020B0509000000000000" pitchFamily="49" charset="-128"/>
              </a:rPr>
              <a:t>制度について</a:t>
            </a:r>
            <a:endParaRPr lang="en-US" altLang="ja-JP" sz="2000" dirty="0">
              <a:latin typeface="ＤＦ特太ゴシック体" panose="020B0509000000000000" pitchFamily="49" charset="-128"/>
              <a:ea typeface="ＤＦ特太ゴシック体" panose="020B0509000000000000" pitchFamily="49" charset="-128"/>
            </a:endParaRPr>
          </a:p>
        </p:txBody>
      </p:sp>
      <p:sp>
        <p:nvSpPr>
          <p:cNvPr id="73" name="Rectangle 19"/>
          <p:cNvSpPr>
            <a:spLocks noChangeArrowheads="1"/>
          </p:cNvSpPr>
          <p:nvPr/>
        </p:nvSpPr>
        <p:spPr bwMode="auto">
          <a:xfrm>
            <a:off x="6094523" y="7176522"/>
            <a:ext cx="576978" cy="395874"/>
          </a:xfrm>
          <a:prstGeom prst="rect">
            <a:avLst/>
          </a:prstGeom>
          <a:solidFill>
            <a:schemeClr val="bg1"/>
          </a:solidFill>
          <a:ln w="9525">
            <a:solidFill>
              <a:srgbClr val="FF0000"/>
            </a:solidFill>
            <a:miter lim="800000"/>
            <a:headEnd/>
            <a:tailEnd/>
          </a:ln>
        </p:spPr>
        <p:txBody>
          <a:bodyPr wrap="none" lIns="91379" tIns="45689" rIns="91379" bIns="45689" anchor="ctr"/>
          <a:lstStyle/>
          <a:p>
            <a:pPr algn="ctr" fontAlgn="base">
              <a:spcBef>
                <a:spcPct val="0"/>
              </a:spcBef>
              <a:spcAft>
                <a:spcPct val="0"/>
              </a:spcAft>
            </a:pPr>
            <a:r>
              <a:rPr lang="ja-JP" altLang="en-US" sz="1600" b="1" dirty="0">
                <a:solidFill>
                  <a:srgbClr val="FF0000"/>
                </a:solidFill>
                <a:latin typeface="Arial" pitchFamily="34" charset="0"/>
              </a:rPr>
              <a:t>創設</a:t>
            </a:r>
          </a:p>
        </p:txBody>
      </p:sp>
    </p:spTree>
    <p:extLst>
      <p:ext uri="{BB962C8B-B14F-4D97-AF65-F5344CB8AC3E}">
        <p14:creationId xmlns:p14="http://schemas.microsoft.com/office/powerpoint/2010/main" val="37271771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333</Words>
  <Application>Microsoft Office PowerPoint</Application>
  <PresentationFormat>画面に合わせる (4:3)</PresentationFormat>
  <Paragraphs>54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ＤＦ特太ゴシック体</vt:lpstr>
      <vt:lpstr>HG丸ｺﾞｼｯｸM-PRO</vt:lpstr>
      <vt:lpstr>HG創英角ﾎﾟｯﾌﾟ体</vt:lpstr>
      <vt:lpstr>ＭＳ Ｐゴシック</vt:lpstr>
      <vt:lpstr>ＭＳ Ｐ明朝</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相星 貴之</cp:lastModifiedBy>
  <cp:revision>5</cp:revision>
  <cp:lastPrinted>2022-03-28T04:58:54Z</cp:lastPrinted>
  <dcterms:created xsi:type="dcterms:W3CDTF">2017-10-04T06:51:20Z</dcterms:created>
  <dcterms:modified xsi:type="dcterms:W3CDTF">2022-03-28T04:59:05Z</dcterms:modified>
</cp:coreProperties>
</file>